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5"/>
  </p:notesMasterIdLst>
  <p:sldIdLst>
    <p:sldId id="280" r:id="rId3"/>
    <p:sldId id="278" r:id="rId4"/>
    <p:sldId id="281" r:id="rId5"/>
    <p:sldId id="282" r:id="rId6"/>
    <p:sldId id="317" r:id="rId7"/>
    <p:sldId id="318" r:id="rId8"/>
    <p:sldId id="319" r:id="rId9"/>
    <p:sldId id="314" r:id="rId10"/>
    <p:sldId id="315" r:id="rId11"/>
    <p:sldId id="316" r:id="rId12"/>
    <p:sldId id="320" r:id="rId13"/>
    <p:sldId id="313" r:id="rId14"/>
    <p:sldId id="306" r:id="rId15"/>
    <p:sldId id="294" r:id="rId16"/>
    <p:sldId id="297" r:id="rId17"/>
    <p:sldId id="295" r:id="rId18"/>
    <p:sldId id="298" r:id="rId19"/>
    <p:sldId id="311" r:id="rId20"/>
    <p:sldId id="312" r:id="rId21"/>
    <p:sldId id="293" r:id="rId22"/>
    <p:sldId id="309" r:id="rId23"/>
    <p:sldId id="296" r:id="rId24"/>
    <p:sldId id="310" r:id="rId25"/>
    <p:sldId id="299" r:id="rId26"/>
    <p:sldId id="308" r:id="rId27"/>
    <p:sldId id="300" r:id="rId28"/>
    <p:sldId id="301" r:id="rId29"/>
    <p:sldId id="292" r:id="rId30"/>
    <p:sldId id="304" r:id="rId31"/>
    <p:sldId id="307" r:id="rId32"/>
    <p:sldId id="303" r:id="rId33"/>
    <p:sldId id="30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yson Uppal" initials="J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33" autoAdjust="0"/>
  </p:normalViewPr>
  <p:slideViewPr>
    <p:cSldViewPr>
      <p:cViewPr>
        <p:scale>
          <a:sx n="74" d="100"/>
          <a:sy n="74" d="100"/>
        </p:scale>
        <p:origin x="-39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latin typeface="Gill Sans MT" pitchFamily="34" charset="0"/>
              </a:defRPr>
            </a:pPr>
            <a:r>
              <a:rPr lang="en-US" dirty="0">
                <a:latin typeface="Gill Sans MT" pitchFamily="34" charset="0"/>
              </a:rPr>
              <a:t>Retail Electricity </a:t>
            </a:r>
            <a:r>
              <a:rPr lang="en-US" dirty="0" smtClean="0">
                <a:latin typeface="Gill Sans MT" pitchFamily="34" charset="0"/>
              </a:rPr>
              <a:t>Sales</a:t>
            </a:r>
            <a:endParaRPr lang="en-US" dirty="0">
              <a:latin typeface="Gill Sans MT" pitchFamily="34" charset="0"/>
            </a:endParaRPr>
          </a:p>
        </c:rich>
      </c:tx>
      <c:layout/>
      <c:overlay val="0"/>
    </c:title>
    <c:autoTitleDeleted val="0"/>
    <c:plotArea>
      <c:layout/>
      <c:pieChart>
        <c:varyColors val="1"/>
        <c:ser>
          <c:idx val="0"/>
          <c:order val="0"/>
          <c:tx>
            <c:strRef>
              <c:f>Sheet1!$B$1</c:f>
              <c:strCache>
                <c:ptCount val="1"/>
                <c:pt idx="0">
                  <c:v>Retail Electricity Sales</c:v>
                </c:pt>
              </c:strCache>
            </c:strRef>
          </c:tx>
          <c:dPt>
            <c:idx val="0"/>
            <c:bubble3D val="0"/>
            <c:spPr>
              <a:solidFill>
                <a:schemeClr val="tx2">
                  <a:lumMod val="40000"/>
                  <a:lumOff val="60000"/>
                </a:schemeClr>
              </a:solidFill>
            </c:spPr>
          </c:dPt>
          <c:dPt>
            <c:idx val="1"/>
            <c:bubble3D val="0"/>
            <c:spPr>
              <a:solidFill>
                <a:schemeClr val="accent1">
                  <a:lumMod val="60000"/>
                  <a:lumOff val="40000"/>
                </a:schemeClr>
              </a:solidFill>
            </c:spPr>
          </c:dPt>
          <c:cat>
            <c:strRef>
              <c:f>Sheet1!$A$2:$A$3</c:f>
              <c:strCache>
                <c:ptCount val="2"/>
                <c:pt idx="0">
                  <c:v>Any Source</c:v>
                </c:pt>
                <c:pt idx="1">
                  <c:v>Renewable Energy</c:v>
                </c:pt>
              </c:strCache>
            </c:strRef>
          </c:cat>
          <c:val>
            <c:numRef>
              <c:f>Sheet1!$B$2:$B$3</c:f>
              <c:numCache>
                <c:formatCode>General</c:formatCode>
                <c:ptCount val="2"/>
                <c:pt idx="0">
                  <c:v>80</c:v>
                </c:pt>
                <c:pt idx="1">
                  <c:v>20</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layout/>
      <c:overlay val="0"/>
      <c:txPr>
        <a:bodyPr/>
        <a:lstStyle/>
        <a:p>
          <a:pPr>
            <a:defRPr>
              <a:latin typeface="Gill Sans MT" pitchFamily="34" charset="0"/>
            </a:defRPr>
          </a:pPr>
          <a:endParaRPr lang="en-US"/>
        </a:p>
      </c:txPr>
    </c:title>
    <c:autoTitleDeleted val="0"/>
    <c:plotArea>
      <c:layout/>
      <c:pieChart>
        <c:varyColors val="1"/>
        <c:ser>
          <c:idx val="0"/>
          <c:order val="0"/>
          <c:tx>
            <c:strRef>
              <c:f>Sheet1!$B$1</c:f>
              <c:strCache>
                <c:ptCount val="1"/>
                <c:pt idx="0">
                  <c:v>Retail Electricity Sales</c:v>
                </c:pt>
              </c:strCache>
            </c:strRef>
          </c:tx>
          <c:dPt>
            <c:idx val="0"/>
            <c:bubble3D val="0"/>
            <c:spPr>
              <a:solidFill>
                <a:schemeClr val="tx2">
                  <a:lumMod val="40000"/>
                  <a:lumOff val="60000"/>
                </a:schemeClr>
              </a:solidFill>
            </c:spPr>
          </c:dPt>
          <c:dPt>
            <c:idx val="1"/>
            <c:bubble3D val="0"/>
            <c:spPr>
              <a:solidFill>
                <a:schemeClr val="accent1">
                  <a:lumMod val="60000"/>
                  <a:lumOff val="40000"/>
                </a:schemeClr>
              </a:solidFill>
            </c:spPr>
          </c:dPt>
          <c:dPt>
            <c:idx val="2"/>
            <c:bubble3D val="0"/>
            <c:spPr>
              <a:solidFill>
                <a:schemeClr val="accent1">
                  <a:lumMod val="75000"/>
                </a:schemeClr>
              </a:solidFill>
            </c:spPr>
          </c:dPt>
          <c:cat>
            <c:strRef>
              <c:f>Sheet1!$A$2:$A$4</c:f>
              <c:strCache>
                <c:ptCount val="3"/>
                <c:pt idx="0">
                  <c:v>Any Source</c:v>
                </c:pt>
                <c:pt idx="1">
                  <c:v>Renewable Energy</c:v>
                </c:pt>
                <c:pt idx="2">
                  <c:v>Solar Care Out</c:v>
                </c:pt>
              </c:strCache>
            </c:strRef>
          </c:cat>
          <c:val>
            <c:numRef>
              <c:f>Sheet1!$B$2:$B$4</c:f>
              <c:numCache>
                <c:formatCode>General</c:formatCode>
                <c:ptCount val="3"/>
                <c:pt idx="0">
                  <c:v>80</c:v>
                </c:pt>
                <c:pt idx="1">
                  <c:v>15</c:v>
                </c:pt>
                <c:pt idx="2">
                  <c:v>5</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5F51FB-5DED-459F-924A-EE0EE1E7DB1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F3D68AF-DC41-462D-8172-71F28EBBA01F}">
      <dgm:prSet phldrT="[Text]" custT="1"/>
      <dgm:spPr/>
      <dgm:t>
        <a:bodyPr/>
        <a:lstStyle/>
        <a:p>
          <a:r>
            <a:rPr lang="en-US" sz="2000" dirty="0" smtClean="0"/>
            <a:t>Solar 101</a:t>
          </a:r>
          <a:endParaRPr lang="en-US" sz="2000" dirty="0"/>
        </a:p>
      </dgm:t>
    </dgm:pt>
    <dgm:pt modelId="{63F068D1-BE8B-4D0A-ACD7-30338DC5B1D8}" type="parTrans" cxnId="{4CD4E8FD-63BA-4736-8197-BA106774EFEE}">
      <dgm:prSet/>
      <dgm:spPr/>
      <dgm:t>
        <a:bodyPr/>
        <a:lstStyle/>
        <a:p>
          <a:endParaRPr lang="en-US"/>
        </a:p>
      </dgm:t>
    </dgm:pt>
    <dgm:pt modelId="{B465E556-2E51-446B-9F2D-F20338778B8C}" type="sibTrans" cxnId="{4CD4E8FD-63BA-4736-8197-BA106774EFEE}">
      <dgm:prSet/>
      <dgm:spPr/>
      <dgm:t>
        <a:bodyPr/>
        <a:lstStyle/>
        <a:p>
          <a:endParaRPr lang="en-US"/>
        </a:p>
      </dgm:t>
    </dgm:pt>
    <dgm:pt modelId="{CD194E57-212B-40AF-9EA8-4039E678CBB4}">
      <dgm:prSet phldrT="[Text]"/>
      <dgm:spPr/>
      <dgm:t>
        <a:bodyPr/>
        <a:lstStyle/>
        <a:p>
          <a:r>
            <a:rPr lang="en-US" dirty="0" smtClean="0"/>
            <a:t>Project characteristics</a:t>
          </a:r>
          <a:endParaRPr lang="en-US" dirty="0"/>
        </a:p>
      </dgm:t>
    </dgm:pt>
    <dgm:pt modelId="{5DE2650A-2506-4C52-915B-B52A0725F57D}" type="parTrans" cxnId="{F1EDC128-EFE3-4006-BC96-3D387412B0EF}">
      <dgm:prSet/>
      <dgm:spPr/>
      <dgm:t>
        <a:bodyPr/>
        <a:lstStyle/>
        <a:p>
          <a:endParaRPr lang="en-US"/>
        </a:p>
      </dgm:t>
    </dgm:pt>
    <dgm:pt modelId="{C16F375B-7C30-4AD6-B20F-F45AA9023CD1}" type="sibTrans" cxnId="{F1EDC128-EFE3-4006-BC96-3D387412B0EF}">
      <dgm:prSet/>
      <dgm:spPr/>
      <dgm:t>
        <a:bodyPr/>
        <a:lstStyle/>
        <a:p>
          <a:endParaRPr lang="en-US"/>
        </a:p>
      </dgm:t>
    </dgm:pt>
    <dgm:pt modelId="{52A9E4D9-E7F4-4703-A8B6-1ADFFC193547}">
      <dgm:prSet phldrT="[Text]"/>
      <dgm:spPr/>
      <dgm:t>
        <a:bodyPr/>
        <a:lstStyle/>
        <a:p>
          <a:r>
            <a:rPr lang="en-US" dirty="0" smtClean="0"/>
            <a:t>PV industry context</a:t>
          </a:r>
          <a:endParaRPr lang="en-US" dirty="0"/>
        </a:p>
      </dgm:t>
    </dgm:pt>
    <dgm:pt modelId="{BCE4A48A-7138-48FF-A051-4EF44AE9551E}" type="parTrans" cxnId="{0F0A5B0A-E430-4C2C-8633-4E9CC23E1F6A}">
      <dgm:prSet/>
      <dgm:spPr/>
      <dgm:t>
        <a:bodyPr/>
        <a:lstStyle/>
        <a:p>
          <a:endParaRPr lang="en-US"/>
        </a:p>
      </dgm:t>
    </dgm:pt>
    <dgm:pt modelId="{3D2D002E-9E5C-4B3E-83AC-E1520783C91D}" type="sibTrans" cxnId="{0F0A5B0A-E430-4C2C-8633-4E9CC23E1F6A}">
      <dgm:prSet/>
      <dgm:spPr/>
      <dgm:t>
        <a:bodyPr/>
        <a:lstStyle/>
        <a:p>
          <a:endParaRPr lang="en-US"/>
        </a:p>
      </dgm:t>
    </dgm:pt>
    <dgm:pt modelId="{06B039F1-E6FA-485C-AC08-9B027E1E507D}">
      <dgm:prSet phldrT="[Text]" custT="1"/>
      <dgm:spPr/>
      <dgm:t>
        <a:bodyPr/>
        <a:lstStyle/>
        <a:p>
          <a:r>
            <a:rPr lang="en-US" sz="2000" dirty="0" smtClean="0"/>
            <a:t>State practices</a:t>
          </a:r>
          <a:endParaRPr lang="en-US" sz="2000" dirty="0"/>
        </a:p>
      </dgm:t>
    </dgm:pt>
    <dgm:pt modelId="{91721C18-A06A-4BCF-84C8-F304F4678E49}" type="parTrans" cxnId="{A20151D7-6485-4517-AA0E-EAE37CDE39E7}">
      <dgm:prSet/>
      <dgm:spPr/>
      <dgm:t>
        <a:bodyPr/>
        <a:lstStyle/>
        <a:p>
          <a:endParaRPr lang="en-US"/>
        </a:p>
      </dgm:t>
    </dgm:pt>
    <dgm:pt modelId="{9F6E579B-7776-4D1A-A805-44E96B16CA5D}" type="sibTrans" cxnId="{A20151D7-6485-4517-AA0E-EAE37CDE39E7}">
      <dgm:prSet/>
      <dgm:spPr/>
      <dgm:t>
        <a:bodyPr/>
        <a:lstStyle/>
        <a:p>
          <a:endParaRPr lang="en-US"/>
        </a:p>
      </dgm:t>
    </dgm:pt>
    <dgm:pt modelId="{B3C2CA0D-7F11-4410-B844-47EB6575E3FA}">
      <dgm:prSet phldrT="[Text]"/>
      <dgm:spPr/>
      <dgm:t>
        <a:bodyPr/>
        <a:lstStyle/>
        <a:p>
          <a:r>
            <a:rPr lang="en-US" dirty="0" smtClean="0"/>
            <a:t>State assessment/valuation laws</a:t>
          </a:r>
          <a:endParaRPr lang="en-US" dirty="0"/>
        </a:p>
      </dgm:t>
    </dgm:pt>
    <dgm:pt modelId="{713AE5A2-7569-4D0C-8733-298EE55DB58D}" type="parTrans" cxnId="{9B359362-B014-44C7-B607-9B0443ED62D7}">
      <dgm:prSet/>
      <dgm:spPr/>
      <dgm:t>
        <a:bodyPr/>
        <a:lstStyle/>
        <a:p>
          <a:endParaRPr lang="en-US"/>
        </a:p>
      </dgm:t>
    </dgm:pt>
    <dgm:pt modelId="{230C9B24-A081-40A0-96FF-F147FB65155B}" type="sibTrans" cxnId="{9B359362-B014-44C7-B607-9B0443ED62D7}">
      <dgm:prSet/>
      <dgm:spPr/>
      <dgm:t>
        <a:bodyPr/>
        <a:lstStyle/>
        <a:p>
          <a:endParaRPr lang="en-US"/>
        </a:p>
      </dgm:t>
    </dgm:pt>
    <dgm:pt modelId="{8915C13B-16E6-42FD-8061-3FBD1FCF3FE8}">
      <dgm:prSet phldrT="[Text]"/>
      <dgm:spPr/>
      <dgm:t>
        <a:bodyPr/>
        <a:lstStyle/>
        <a:p>
          <a:r>
            <a:rPr lang="en-US" dirty="0" smtClean="0"/>
            <a:t>Property tax implications for owners</a:t>
          </a:r>
          <a:endParaRPr lang="en-US" dirty="0"/>
        </a:p>
      </dgm:t>
    </dgm:pt>
    <dgm:pt modelId="{DE9915A7-32A1-4481-AF9D-EB9D95025F25}" type="parTrans" cxnId="{9B599F9D-D8CD-4B34-B02C-23E956E3EC3B}">
      <dgm:prSet/>
      <dgm:spPr/>
      <dgm:t>
        <a:bodyPr/>
        <a:lstStyle/>
        <a:p>
          <a:endParaRPr lang="en-US"/>
        </a:p>
      </dgm:t>
    </dgm:pt>
    <dgm:pt modelId="{8D5D3011-9EE8-4E20-BAB6-59EAA73F4BA4}" type="sibTrans" cxnId="{9B599F9D-D8CD-4B34-B02C-23E956E3EC3B}">
      <dgm:prSet/>
      <dgm:spPr/>
      <dgm:t>
        <a:bodyPr/>
        <a:lstStyle/>
        <a:p>
          <a:endParaRPr lang="en-US"/>
        </a:p>
      </dgm:t>
    </dgm:pt>
    <dgm:pt modelId="{25B90DEC-3DB2-4FC3-ACDA-52689A1D8F32}">
      <dgm:prSet phldrT="[Text]" custT="1"/>
      <dgm:spPr/>
      <dgm:t>
        <a:bodyPr/>
        <a:lstStyle/>
        <a:p>
          <a:r>
            <a:rPr lang="en-US" sz="2000" dirty="0" smtClean="0"/>
            <a:t>Issues</a:t>
          </a:r>
          <a:endParaRPr lang="en-US" sz="2000" dirty="0"/>
        </a:p>
      </dgm:t>
    </dgm:pt>
    <dgm:pt modelId="{165D5E7A-D60C-4054-A38A-CCAA2CE2C5C6}" type="parTrans" cxnId="{59FC4529-B68A-4192-8775-CAAF834B706B}">
      <dgm:prSet/>
      <dgm:spPr/>
      <dgm:t>
        <a:bodyPr/>
        <a:lstStyle/>
        <a:p>
          <a:endParaRPr lang="en-US"/>
        </a:p>
      </dgm:t>
    </dgm:pt>
    <dgm:pt modelId="{58B07A03-1949-4816-833D-BFD8C1AF5EC6}" type="sibTrans" cxnId="{59FC4529-B68A-4192-8775-CAAF834B706B}">
      <dgm:prSet/>
      <dgm:spPr/>
      <dgm:t>
        <a:bodyPr/>
        <a:lstStyle/>
        <a:p>
          <a:endParaRPr lang="en-US"/>
        </a:p>
      </dgm:t>
    </dgm:pt>
    <dgm:pt modelId="{E4749F97-68EE-467B-8397-3591D0078A66}">
      <dgm:prSet phldrT="[Text]"/>
      <dgm:spPr/>
      <dgm:t>
        <a:bodyPr/>
        <a:lstStyle/>
        <a:p>
          <a:r>
            <a:rPr lang="en-US" dirty="0" smtClean="0"/>
            <a:t>Problems encountered in valuation and policy</a:t>
          </a:r>
          <a:endParaRPr lang="en-US" dirty="0"/>
        </a:p>
      </dgm:t>
    </dgm:pt>
    <dgm:pt modelId="{9B6FA77D-F0F5-4479-BB88-DA0E7CF0B1AB}" type="parTrans" cxnId="{DEE89430-C46B-422F-8803-3F9836BC55ED}">
      <dgm:prSet/>
      <dgm:spPr/>
      <dgm:t>
        <a:bodyPr/>
        <a:lstStyle/>
        <a:p>
          <a:endParaRPr lang="en-US"/>
        </a:p>
      </dgm:t>
    </dgm:pt>
    <dgm:pt modelId="{AEC6789B-4FE4-4689-BA18-EAB5AFD72416}" type="sibTrans" cxnId="{DEE89430-C46B-422F-8803-3F9836BC55ED}">
      <dgm:prSet/>
      <dgm:spPr/>
      <dgm:t>
        <a:bodyPr/>
        <a:lstStyle/>
        <a:p>
          <a:endParaRPr lang="en-US"/>
        </a:p>
      </dgm:t>
    </dgm:pt>
    <dgm:pt modelId="{78A9C101-E6F5-4A15-9172-D0746AC08D51}">
      <dgm:prSet phldrT="[Text]"/>
      <dgm:spPr/>
      <dgm:t>
        <a:bodyPr/>
        <a:lstStyle/>
        <a:p>
          <a:r>
            <a:rPr lang="en-US" dirty="0" smtClean="0"/>
            <a:t>Unanswered questions</a:t>
          </a:r>
          <a:endParaRPr lang="en-US" dirty="0"/>
        </a:p>
      </dgm:t>
    </dgm:pt>
    <dgm:pt modelId="{59D708B0-4DF2-4D97-B992-3ED26DBE35B9}" type="parTrans" cxnId="{DDF672D3-9FD1-4931-A461-83B1B5910BB9}">
      <dgm:prSet/>
      <dgm:spPr/>
      <dgm:t>
        <a:bodyPr/>
        <a:lstStyle/>
        <a:p>
          <a:endParaRPr lang="en-US"/>
        </a:p>
      </dgm:t>
    </dgm:pt>
    <dgm:pt modelId="{7CE6A396-2D76-4D7B-918C-870A4F8956B5}" type="sibTrans" cxnId="{DDF672D3-9FD1-4931-A461-83B1B5910BB9}">
      <dgm:prSet/>
      <dgm:spPr/>
      <dgm:t>
        <a:bodyPr/>
        <a:lstStyle/>
        <a:p>
          <a:endParaRPr lang="en-US"/>
        </a:p>
      </dgm:t>
    </dgm:pt>
    <dgm:pt modelId="{03B98474-D826-4939-A6CA-6FC5D273FA96}" type="pres">
      <dgm:prSet presAssocID="{B45F51FB-5DED-459F-924A-EE0EE1E7DB1F}" presName="linearFlow" presStyleCnt="0">
        <dgm:presLayoutVars>
          <dgm:dir/>
          <dgm:animLvl val="lvl"/>
          <dgm:resizeHandles val="exact"/>
        </dgm:presLayoutVars>
      </dgm:prSet>
      <dgm:spPr/>
      <dgm:t>
        <a:bodyPr/>
        <a:lstStyle/>
        <a:p>
          <a:endParaRPr lang="en-US"/>
        </a:p>
      </dgm:t>
    </dgm:pt>
    <dgm:pt modelId="{21FA8DD8-417F-424A-80C8-2CDB832C005B}" type="pres">
      <dgm:prSet presAssocID="{5F3D68AF-DC41-462D-8172-71F28EBBA01F}" presName="composite" presStyleCnt="0"/>
      <dgm:spPr/>
    </dgm:pt>
    <dgm:pt modelId="{4ABAA78E-FCC7-4A11-A8D0-F4C59059B510}" type="pres">
      <dgm:prSet presAssocID="{5F3D68AF-DC41-462D-8172-71F28EBBA01F}" presName="parentText" presStyleLbl="alignNode1" presStyleIdx="0" presStyleCnt="3">
        <dgm:presLayoutVars>
          <dgm:chMax val="1"/>
          <dgm:bulletEnabled val="1"/>
        </dgm:presLayoutVars>
      </dgm:prSet>
      <dgm:spPr/>
      <dgm:t>
        <a:bodyPr/>
        <a:lstStyle/>
        <a:p>
          <a:endParaRPr lang="en-US"/>
        </a:p>
      </dgm:t>
    </dgm:pt>
    <dgm:pt modelId="{F6561E7A-8BF3-4A13-9DCD-5BE3A21664DC}" type="pres">
      <dgm:prSet presAssocID="{5F3D68AF-DC41-462D-8172-71F28EBBA01F}" presName="descendantText" presStyleLbl="alignAcc1" presStyleIdx="0" presStyleCnt="3">
        <dgm:presLayoutVars>
          <dgm:bulletEnabled val="1"/>
        </dgm:presLayoutVars>
      </dgm:prSet>
      <dgm:spPr/>
      <dgm:t>
        <a:bodyPr/>
        <a:lstStyle/>
        <a:p>
          <a:endParaRPr lang="en-US"/>
        </a:p>
      </dgm:t>
    </dgm:pt>
    <dgm:pt modelId="{51CEDECB-AC73-46C0-B660-50363F2D0E04}" type="pres">
      <dgm:prSet presAssocID="{B465E556-2E51-446B-9F2D-F20338778B8C}" presName="sp" presStyleCnt="0"/>
      <dgm:spPr/>
    </dgm:pt>
    <dgm:pt modelId="{C3C0A70F-FA70-47C3-A17E-AEF91967394F}" type="pres">
      <dgm:prSet presAssocID="{06B039F1-E6FA-485C-AC08-9B027E1E507D}" presName="composite" presStyleCnt="0"/>
      <dgm:spPr/>
    </dgm:pt>
    <dgm:pt modelId="{B60F3E63-1388-4D79-A301-FEA6BB627D87}" type="pres">
      <dgm:prSet presAssocID="{06B039F1-E6FA-485C-AC08-9B027E1E507D}" presName="parentText" presStyleLbl="alignNode1" presStyleIdx="1" presStyleCnt="3">
        <dgm:presLayoutVars>
          <dgm:chMax val="1"/>
          <dgm:bulletEnabled val="1"/>
        </dgm:presLayoutVars>
      </dgm:prSet>
      <dgm:spPr/>
      <dgm:t>
        <a:bodyPr/>
        <a:lstStyle/>
        <a:p>
          <a:endParaRPr lang="en-US"/>
        </a:p>
      </dgm:t>
    </dgm:pt>
    <dgm:pt modelId="{05AFCA6E-17E7-4178-9010-C2904B7156AD}" type="pres">
      <dgm:prSet presAssocID="{06B039F1-E6FA-485C-AC08-9B027E1E507D}" presName="descendantText" presStyleLbl="alignAcc1" presStyleIdx="1" presStyleCnt="3">
        <dgm:presLayoutVars>
          <dgm:bulletEnabled val="1"/>
        </dgm:presLayoutVars>
      </dgm:prSet>
      <dgm:spPr/>
      <dgm:t>
        <a:bodyPr/>
        <a:lstStyle/>
        <a:p>
          <a:endParaRPr lang="en-US"/>
        </a:p>
      </dgm:t>
    </dgm:pt>
    <dgm:pt modelId="{FA2CF4CF-96E5-4700-8641-B221F0ED46DD}" type="pres">
      <dgm:prSet presAssocID="{9F6E579B-7776-4D1A-A805-44E96B16CA5D}" presName="sp" presStyleCnt="0"/>
      <dgm:spPr/>
    </dgm:pt>
    <dgm:pt modelId="{A7069F11-E078-4AEB-A341-77F5A65340D8}" type="pres">
      <dgm:prSet presAssocID="{25B90DEC-3DB2-4FC3-ACDA-52689A1D8F32}" presName="composite" presStyleCnt="0"/>
      <dgm:spPr/>
    </dgm:pt>
    <dgm:pt modelId="{83813771-0004-4EF2-9B1C-78E92F212DEB}" type="pres">
      <dgm:prSet presAssocID="{25B90DEC-3DB2-4FC3-ACDA-52689A1D8F32}" presName="parentText" presStyleLbl="alignNode1" presStyleIdx="2" presStyleCnt="3">
        <dgm:presLayoutVars>
          <dgm:chMax val="1"/>
          <dgm:bulletEnabled val="1"/>
        </dgm:presLayoutVars>
      </dgm:prSet>
      <dgm:spPr/>
      <dgm:t>
        <a:bodyPr/>
        <a:lstStyle/>
        <a:p>
          <a:endParaRPr lang="en-US"/>
        </a:p>
      </dgm:t>
    </dgm:pt>
    <dgm:pt modelId="{95BD4D9B-73C4-4378-858C-7B4C791418FA}" type="pres">
      <dgm:prSet presAssocID="{25B90DEC-3DB2-4FC3-ACDA-52689A1D8F32}" presName="descendantText" presStyleLbl="alignAcc1" presStyleIdx="2" presStyleCnt="3">
        <dgm:presLayoutVars>
          <dgm:bulletEnabled val="1"/>
        </dgm:presLayoutVars>
      </dgm:prSet>
      <dgm:spPr/>
      <dgm:t>
        <a:bodyPr/>
        <a:lstStyle/>
        <a:p>
          <a:endParaRPr lang="en-US"/>
        </a:p>
      </dgm:t>
    </dgm:pt>
  </dgm:ptLst>
  <dgm:cxnLst>
    <dgm:cxn modelId="{9B599F9D-D8CD-4B34-B02C-23E956E3EC3B}" srcId="{06B039F1-E6FA-485C-AC08-9B027E1E507D}" destId="{8915C13B-16E6-42FD-8061-3FBD1FCF3FE8}" srcOrd="1" destOrd="0" parTransId="{DE9915A7-32A1-4481-AF9D-EB9D95025F25}" sibTransId="{8D5D3011-9EE8-4E20-BAB6-59EAA73F4BA4}"/>
    <dgm:cxn modelId="{59FC4529-B68A-4192-8775-CAAF834B706B}" srcId="{B45F51FB-5DED-459F-924A-EE0EE1E7DB1F}" destId="{25B90DEC-3DB2-4FC3-ACDA-52689A1D8F32}" srcOrd="2" destOrd="0" parTransId="{165D5E7A-D60C-4054-A38A-CCAA2CE2C5C6}" sibTransId="{58B07A03-1949-4816-833D-BFD8C1AF5EC6}"/>
    <dgm:cxn modelId="{4CD4E8FD-63BA-4736-8197-BA106774EFEE}" srcId="{B45F51FB-5DED-459F-924A-EE0EE1E7DB1F}" destId="{5F3D68AF-DC41-462D-8172-71F28EBBA01F}" srcOrd="0" destOrd="0" parTransId="{63F068D1-BE8B-4D0A-ACD7-30338DC5B1D8}" sibTransId="{B465E556-2E51-446B-9F2D-F20338778B8C}"/>
    <dgm:cxn modelId="{4955AC25-AF78-43DD-8647-76AEDC77402B}" type="presOf" srcId="{B45F51FB-5DED-459F-924A-EE0EE1E7DB1F}" destId="{03B98474-D826-4939-A6CA-6FC5D273FA96}" srcOrd="0" destOrd="0" presId="urn:microsoft.com/office/officeart/2005/8/layout/chevron2"/>
    <dgm:cxn modelId="{F1EDC128-EFE3-4006-BC96-3D387412B0EF}" srcId="{5F3D68AF-DC41-462D-8172-71F28EBBA01F}" destId="{CD194E57-212B-40AF-9EA8-4039E678CBB4}" srcOrd="0" destOrd="0" parTransId="{5DE2650A-2506-4C52-915B-B52A0725F57D}" sibTransId="{C16F375B-7C30-4AD6-B20F-F45AA9023CD1}"/>
    <dgm:cxn modelId="{A20151D7-6485-4517-AA0E-EAE37CDE39E7}" srcId="{B45F51FB-5DED-459F-924A-EE0EE1E7DB1F}" destId="{06B039F1-E6FA-485C-AC08-9B027E1E507D}" srcOrd="1" destOrd="0" parTransId="{91721C18-A06A-4BCF-84C8-F304F4678E49}" sibTransId="{9F6E579B-7776-4D1A-A805-44E96B16CA5D}"/>
    <dgm:cxn modelId="{6664429C-8866-4F59-9612-222282DD35B1}" type="presOf" srcId="{5F3D68AF-DC41-462D-8172-71F28EBBA01F}" destId="{4ABAA78E-FCC7-4A11-A8D0-F4C59059B510}" srcOrd="0" destOrd="0" presId="urn:microsoft.com/office/officeart/2005/8/layout/chevron2"/>
    <dgm:cxn modelId="{1B9E88C1-7435-4EF8-893F-ADA902506FBD}" type="presOf" srcId="{8915C13B-16E6-42FD-8061-3FBD1FCF3FE8}" destId="{05AFCA6E-17E7-4178-9010-C2904B7156AD}" srcOrd="0" destOrd="1" presId="urn:microsoft.com/office/officeart/2005/8/layout/chevron2"/>
    <dgm:cxn modelId="{5E92800B-0513-4C79-AA78-749583293E76}" type="presOf" srcId="{CD194E57-212B-40AF-9EA8-4039E678CBB4}" destId="{F6561E7A-8BF3-4A13-9DCD-5BE3A21664DC}" srcOrd="0" destOrd="0" presId="urn:microsoft.com/office/officeart/2005/8/layout/chevron2"/>
    <dgm:cxn modelId="{0F0A5B0A-E430-4C2C-8633-4E9CC23E1F6A}" srcId="{5F3D68AF-DC41-462D-8172-71F28EBBA01F}" destId="{52A9E4D9-E7F4-4703-A8B6-1ADFFC193547}" srcOrd="1" destOrd="0" parTransId="{BCE4A48A-7138-48FF-A051-4EF44AE9551E}" sibTransId="{3D2D002E-9E5C-4B3E-83AC-E1520783C91D}"/>
    <dgm:cxn modelId="{BF706173-C4FA-47A3-8801-6B261B21BE2D}" type="presOf" srcId="{B3C2CA0D-7F11-4410-B844-47EB6575E3FA}" destId="{05AFCA6E-17E7-4178-9010-C2904B7156AD}" srcOrd="0" destOrd="0" presId="urn:microsoft.com/office/officeart/2005/8/layout/chevron2"/>
    <dgm:cxn modelId="{2E6A1B02-7F9A-4E9C-B2B7-713B93504447}" type="presOf" srcId="{78A9C101-E6F5-4A15-9172-D0746AC08D51}" destId="{95BD4D9B-73C4-4378-858C-7B4C791418FA}" srcOrd="0" destOrd="1" presId="urn:microsoft.com/office/officeart/2005/8/layout/chevron2"/>
    <dgm:cxn modelId="{6CA189EE-D86D-42C2-872F-636A7C7F9408}" type="presOf" srcId="{52A9E4D9-E7F4-4703-A8B6-1ADFFC193547}" destId="{F6561E7A-8BF3-4A13-9DCD-5BE3A21664DC}" srcOrd="0" destOrd="1" presId="urn:microsoft.com/office/officeart/2005/8/layout/chevron2"/>
    <dgm:cxn modelId="{DDF672D3-9FD1-4931-A461-83B1B5910BB9}" srcId="{25B90DEC-3DB2-4FC3-ACDA-52689A1D8F32}" destId="{78A9C101-E6F5-4A15-9172-D0746AC08D51}" srcOrd="1" destOrd="0" parTransId="{59D708B0-4DF2-4D97-B992-3ED26DBE35B9}" sibTransId="{7CE6A396-2D76-4D7B-918C-870A4F8956B5}"/>
    <dgm:cxn modelId="{DEE89430-C46B-422F-8803-3F9836BC55ED}" srcId="{25B90DEC-3DB2-4FC3-ACDA-52689A1D8F32}" destId="{E4749F97-68EE-467B-8397-3591D0078A66}" srcOrd="0" destOrd="0" parTransId="{9B6FA77D-F0F5-4479-BB88-DA0E7CF0B1AB}" sibTransId="{AEC6789B-4FE4-4689-BA18-EAB5AFD72416}"/>
    <dgm:cxn modelId="{D0AB50A2-9C1F-46F5-8DD8-643F7D1ACD3C}" type="presOf" srcId="{E4749F97-68EE-467B-8397-3591D0078A66}" destId="{95BD4D9B-73C4-4378-858C-7B4C791418FA}" srcOrd="0" destOrd="0" presId="urn:microsoft.com/office/officeart/2005/8/layout/chevron2"/>
    <dgm:cxn modelId="{676F5FA5-5BFD-4D1B-AF21-3075248E6328}" type="presOf" srcId="{06B039F1-E6FA-485C-AC08-9B027E1E507D}" destId="{B60F3E63-1388-4D79-A301-FEA6BB627D87}" srcOrd="0" destOrd="0" presId="urn:microsoft.com/office/officeart/2005/8/layout/chevron2"/>
    <dgm:cxn modelId="{19E024BB-4FEE-4C9F-BFED-0F54217E58F7}" type="presOf" srcId="{25B90DEC-3DB2-4FC3-ACDA-52689A1D8F32}" destId="{83813771-0004-4EF2-9B1C-78E92F212DEB}" srcOrd="0" destOrd="0" presId="urn:microsoft.com/office/officeart/2005/8/layout/chevron2"/>
    <dgm:cxn modelId="{9B359362-B014-44C7-B607-9B0443ED62D7}" srcId="{06B039F1-E6FA-485C-AC08-9B027E1E507D}" destId="{B3C2CA0D-7F11-4410-B844-47EB6575E3FA}" srcOrd="0" destOrd="0" parTransId="{713AE5A2-7569-4D0C-8733-298EE55DB58D}" sibTransId="{230C9B24-A081-40A0-96FF-F147FB65155B}"/>
    <dgm:cxn modelId="{66C06ED3-C553-41B4-B647-03DF5107144F}" type="presParOf" srcId="{03B98474-D826-4939-A6CA-6FC5D273FA96}" destId="{21FA8DD8-417F-424A-80C8-2CDB832C005B}" srcOrd="0" destOrd="0" presId="urn:microsoft.com/office/officeart/2005/8/layout/chevron2"/>
    <dgm:cxn modelId="{78B82D35-3F6E-4B5F-969A-6D5BB20967A5}" type="presParOf" srcId="{21FA8DD8-417F-424A-80C8-2CDB832C005B}" destId="{4ABAA78E-FCC7-4A11-A8D0-F4C59059B510}" srcOrd="0" destOrd="0" presId="urn:microsoft.com/office/officeart/2005/8/layout/chevron2"/>
    <dgm:cxn modelId="{1035C6A0-DA48-4D60-835C-F41DE0D24C1D}" type="presParOf" srcId="{21FA8DD8-417F-424A-80C8-2CDB832C005B}" destId="{F6561E7A-8BF3-4A13-9DCD-5BE3A21664DC}" srcOrd="1" destOrd="0" presId="urn:microsoft.com/office/officeart/2005/8/layout/chevron2"/>
    <dgm:cxn modelId="{C614168A-005F-46C0-88C3-BF4801A82AA2}" type="presParOf" srcId="{03B98474-D826-4939-A6CA-6FC5D273FA96}" destId="{51CEDECB-AC73-46C0-B660-50363F2D0E04}" srcOrd="1" destOrd="0" presId="urn:microsoft.com/office/officeart/2005/8/layout/chevron2"/>
    <dgm:cxn modelId="{DCD20F33-6795-427B-BAC6-9DFC3BC0897D}" type="presParOf" srcId="{03B98474-D826-4939-A6CA-6FC5D273FA96}" destId="{C3C0A70F-FA70-47C3-A17E-AEF91967394F}" srcOrd="2" destOrd="0" presId="urn:microsoft.com/office/officeart/2005/8/layout/chevron2"/>
    <dgm:cxn modelId="{2FBEDADE-2977-4B56-A920-721AD7EFF84F}" type="presParOf" srcId="{C3C0A70F-FA70-47C3-A17E-AEF91967394F}" destId="{B60F3E63-1388-4D79-A301-FEA6BB627D87}" srcOrd="0" destOrd="0" presId="urn:microsoft.com/office/officeart/2005/8/layout/chevron2"/>
    <dgm:cxn modelId="{FF4F73AE-ABCA-437E-AC06-4E17774ED362}" type="presParOf" srcId="{C3C0A70F-FA70-47C3-A17E-AEF91967394F}" destId="{05AFCA6E-17E7-4178-9010-C2904B7156AD}" srcOrd="1" destOrd="0" presId="urn:microsoft.com/office/officeart/2005/8/layout/chevron2"/>
    <dgm:cxn modelId="{5319D727-F8D8-4737-A0E8-981436097CF7}" type="presParOf" srcId="{03B98474-D826-4939-A6CA-6FC5D273FA96}" destId="{FA2CF4CF-96E5-4700-8641-B221F0ED46DD}" srcOrd="3" destOrd="0" presId="urn:microsoft.com/office/officeart/2005/8/layout/chevron2"/>
    <dgm:cxn modelId="{9054CA43-997E-46B2-9E9C-98061E64A6B7}" type="presParOf" srcId="{03B98474-D826-4939-A6CA-6FC5D273FA96}" destId="{A7069F11-E078-4AEB-A341-77F5A65340D8}" srcOrd="4" destOrd="0" presId="urn:microsoft.com/office/officeart/2005/8/layout/chevron2"/>
    <dgm:cxn modelId="{E09DCB3D-914A-4AAF-9B65-1DB679D3E556}" type="presParOf" srcId="{A7069F11-E078-4AEB-A341-77F5A65340D8}" destId="{83813771-0004-4EF2-9B1C-78E92F212DEB}" srcOrd="0" destOrd="0" presId="urn:microsoft.com/office/officeart/2005/8/layout/chevron2"/>
    <dgm:cxn modelId="{F239DBF1-7F9E-4975-9D0F-73FA78CFB322}" type="presParOf" srcId="{A7069F11-E078-4AEB-A341-77F5A65340D8}" destId="{95BD4D9B-73C4-4378-858C-7B4C791418F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AA78E-FCC7-4A11-A8D0-F4C59059B510}">
      <dsp:nvSpPr>
        <dsp:cNvPr id="0" name=""/>
        <dsp:cNvSpPr/>
      </dsp:nvSpPr>
      <dsp:spPr>
        <a:xfrm rot="5400000">
          <a:off x="-222429" y="225592"/>
          <a:ext cx="1482862" cy="10380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Solar 101</a:t>
          </a:r>
          <a:endParaRPr lang="en-US" sz="2000" kern="1200" dirty="0"/>
        </a:p>
      </dsp:txBody>
      <dsp:txXfrm rot="-5400000">
        <a:off x="0" y="522165"/>
        <a:ext cx="1038004" cy="444858"/>
      </dsp:txXfrm>
    </dsp:sp>
    <dsp:sp modelId="{F6561E7A-8BF3-4A13-9DCD-5BE3A21664DC}">
      <dsp:nvSpPr>
        <dsp:cNvPr id="0" name=""/>
        <dsp:cNvSpPr/>
      </dsp:nvSpPr>
      <dsp:spPr>
        <a:xfrm rot="5400000">
          <a:off x="3999471" y="-2958304"/>
          <a:ext cx="963860" cy="68867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Project characteristics</a:t>
          </a:r>
          <a:endParaRPr lang="en-US" sz="2700" kern="1200" dirty="0"/>
        </a:p>
        <a:p>
          <a:pPr marL="228600" lvl="1" indent="-228600" algn="l" defTabSz="1200150">
            <a:lnSpc>
              <a:spcPct val="90000"/>
            </a:lnSpc>
            <a:spcBef>
              <a:spcPct val="0"/>
            </a:spcBef>
            <a:spcAft>
              <a:spcPct val="15000"/>
            </a:spcAft>
            <a:buChar char="••"/>
          </a:pPr>
          <a:r>
            <a:rPr lang="en-US" sz="2700" kern="1200" dirty="0" smtClean="0"/>
            <a:t>PV industry context</a:t>
          </a:r>
          <a:endParaRPr lang="en-US" sz="2700" kern="1200" dirty="0"/>
        </a:p>
      </dsp:txBody>
      <dsp:txXfrm rot="-5400000">
        <a:off x="1038004" y="50215"/>
        <a:ext cx="6839743" cy="869756"/>
      </dsp:txXfrm>
    </dsp:sp>
    <dsp:sp modelId="{B60F3E63-1388-4D79-A301-FEA6BB627D87}">
      <dsp:nvSpPr>
        <dsp:cNvPr id="0" name=""/>
        <dsp:cNvSpPr/>
      </dsp:nvSpPr>
      <dsp:spPr>
        <a:xfrm rot="5400000">
          <a:off x="-222429" y="1512997"/>
          <a:ext cx="1482862" cy="10380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State practices</a:t>
          </a:r>
          <a:endParaRPr lang="en-US" sz="2000" kern="1200" dirty="0"/>
        </a:p>
      </dsp:txBody>
      <dsp:txXfrm rot="-5400000">
        <a:off x="0" y="1809570"/>
        <a:ext cx="1038004" cy="444858"/>
      </dsp:txXfrm>
    </dsp:sp>
    <dsp:sp modelId="{05AFCA6E-17E7-4178-9010-C2904B7156AD}">
      <dsp:nvSpPr>
        <dsp:cNvPr id="0" name=""/>
        <dsp:cNvSpPr/>
      </dsp:nvSpPr>
      <dsp:spPr>
        <a:xfrm rot="5400000">
          <a:off x="3999218" y="-1670645"/>
          <a:ext cx="964367" cy="68867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State assessment/valuation laws</a:t>
          </a:r>
          <a:endParaRPr lang="en-US" sz="2700" kern="1200" dirty="0"/>
        </a:p>
        <a:p>
          <a:pPr marL="228600" lvl="1" indent="-228600" algn="l" defTabSz="1200150">
            <a:lnSpc>
              <a:spcPct val="90000"/>
            </a:lnSpc>
            <a:spcBef>
              <a:spcPct val="0"/>
            </a:spcBef>
            <a:spcAft>
              <a:spcPct val="15000"/>
            </a:spcAft>
            <a:buChar char="••"/>
          </a:pPr>
          <a:r>
            <a:rPr lang="en-US" sz="2700" kern="1200" dirty="0" smtClean="0"/>
            <a:t>Property tax implications for owners</a:t>
          </a:r>
          <a:endParaRPr lang="en-US" sz="2700" kern="1200" dirty="0"/>
        </a:p>
      </dsp:txBody>
      <dsp:txXfrm rot="-5400000">
        <a:off x="1038005" y="1337645"/>
        <a:ext cx="6839718" cy="870213"/>
      </dsp:txXfrm>
    </dsp:sp>
    <dsp:sp modelId="{83813771-0004-4EF2-9B1C-78E92F212DEB}">
      <dsp:nvSpPr>
        <dsp:cNvPr id="0" name=""/>
        <dsp:cNvSpPr/>
      </dsp:nvSpPr>
      <dsp:spPr>
        <a:xfrm rot="5400000">
          <a:off x="-222429" y="2800403"/>
          <a:ext cx="1482862" cy="10380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Issues</a:t>
          </a:r>
          <a:endParaRPr lang="en-US" sz="2000" kern="1200" dirty="0"/>
        </a:p>
      </dsp:txBody>
      <dsp:txXfrm rot="-5400000">
        <a:off x="0" y="3096976"/>
        <a:ext cx="1038004" cy="444858"/>
      </dsp:txXfrm>
    </dsp:sp>
    <dsp:sp modelId="{95BD4D9B-73C4-4378-858C-7B4C791418FA}">
      <dsp:nvSpPr>
        <dsp:cNvPr id="0" name=""/>
        <dsp:cNvSpPr/>
      </dsp:nvSpPr>
      <dsp:spPr>
        <a:xfrm rot="5400000">
          <a:off x="3999471" y="-383493"/>
          <a:ext cx="963860" cy="68867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Problems encountered in valuation and policy</a:t>
          </a:r>
          <a:endParaRPr lang="en-US" sz="2700" kern="1200" dirty="0"/>
        </a:p>
        <a:p>
          <a:pPr marL="228600" lvl="1" indent="-228600" algn="l" defTabSz="1200150">
            <a:lnSpc>
              <a:spcPct val="90000"/>
            </a:lnSpc>
            <a:spcBef>
              <a:spcPct val="0"/>
            </a:spcBef>
            <a:spcAft>
              <a:spcPct val="15000"/>
            </a:spcAft>
            <a:buChar char="••"/>
          </a:pPr>
          <a:r>
            <a:rPr lang="en-US" sz="2700" kern="1200" dirty="0" smtClean="0"/>
            <a:t>Unanswered questions</a:t>
          </a:r>
          <a:endParaRPr lang="en-US" sz="2700" kern="1200" dirty="0"/>
        </a:p>
      </dsp:txBody>
      <dsp:txXfrm rot="-5400000">
        <a:off x="1038004" y="2625026"/>
        <a:ext cx="6839743" cy="8697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75E33-1948-4567-B47E-A31C827ED203}" type="datetimeFigureOut">
              <a:rPr lang="en-US" smtClean="0"/>
              <a:t>12/9/2014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834848-B07D-409B-BE2E-06C29D5A06C6}" type="slidenum">
              <a:rPr lang="en-US" smtClean="0"/>
              <a:t>‹#›</a:t>
            </a:fld>
            <a:endParaRPr lang="en-US"/>
          </a:p>
        </p:txBody>
      </p:sp>
    </p:spTree>
    <p:extLst>
      <p:ext uri="{BB962C8B-B14F-4D97-AF65-F5344CB8AC3E}">
        <p14:creationId xmlns:p14="http://schemas.microsoft.com/office/powerpoint/2010/main" val="101085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834848-B07D-409B-BE2E-06C29D5A06C6}" type="slidenum">
              <a:rPr lang="en-US" smtClean="0"/>
              <a:t>1</a:t>
            </a:fld>
            <a:endParaRPr lang="en-US"/>
          </a:p>
        </p:txBody>
      </p:sp>
    </p:spTree>
    <p:extLst>
      <p:ext uri="{BB962C8B-B14F-4D97-AF65-F5344CB8AC3E}">
        <p14:creationId xmlns:p14="http://schemas.microsoft.com/office/powerpoint/2010/main" val="2456875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Net metering addresses the issue of the</a:t>
            </a:r>
            <a:r>
              <a:rPr lang="en-US" baseline="0" dirty="0" smtClean="0"/>
              <a:t> intermittency of solar energy generation by allowing customers to export power to the grid during times of excess generation, and receive credits that can be applied to later electricity usage</a:t>
            </a:r>
            <a:endParaRPr lang="en-US" dirty="0"/>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93%</a:t>
            </a:r>
            <a:r>
              <a:rPr lang="en-US" baseline="0" dirty="0" smtClean="0"/>
              <a:t> of distributed solar installations in the US rely on net metering </a:t>
            </a:r>
            <a:endParaRPr lang="en-US" dirty="0"/>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A941C6-75F7-46DB-9DF4-8E88798F8C03}" type="slidenum">
              <a:rPr lang="en-US" smtClean="0">
                <a:solidFill>
                  <a:prstClr val="black"/>
                </a:solidFill>
              </a:rPr>
              <a:pPr>
                <a:defRPr/>
              </a:pPr>
              <a:t>7</a:t>
            </a:fld>
            <a:endParaRPr 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sz="2400" dirty="0" smtClean="0"/>
              <a:t>In general, SRECs are a form of Renewable Energy Certificate</a:t>
            </a:r>
          </a:p>
          <a:p>
            <a:pPr lvl="1" eaLnBrk="1" hangingPunct="1">
              <a:lnSpc>
                <a:spcPct val="90000"/>
              </a:lnSpc>
            </a:pPr>
            <a:r>
              <a:rPr lang="en-US" sz="2400" dirty="0" smtClean="0">
                <a:ea typeface="ＭＳ Ｐゴシック" pitchFamily="34" charset="-128"/>
              </a:rPr>
              <a:t>SREC sale opportunities exist in states that have RPS legislation with specific requirements for solar energy, usually referred to as a "solar carve-out"</a:t>
            </a:r>
            <a:endParaRPr lang="en-US" sz="2400" dirty="0" smtClean="0"/>
          </a:p>
          <a:p>
            <a:pPr eaLnBrk="1" hangingPunct="1">
              <a:lnSpc>
                <a:spcPct val="90000"/>
              </a:lnSpc>
            </a:pPr>
            <a:r>
              <a:rPr lang="en-US" sz="2400" dirty="0" smtClean="0"/>
              <a:t>States define SRECs differently</a:t>
            </a:r>
          </a:p>
          <a:p>
            <a:pPr eaLnBrk="1" hangingPunct="1">
              <a:lnSpc>
                <a:spcPct val="90000"/>
              </a:lnSpc>
            </a:pPr>
            <a:r>
              <a:rPr lang="en-US" sz="2400" dirty="0" smtClean="0"/>
              <a:t>State policy variations ultimately determine what an SREC is worth and how the generator is able to receive value from its sale</a:t>
            </a:r>
          </a:p>
          <a:p>
            <a:endParaRPr lang="en-US" dirty="0"/>
          </a:p>
        </p:txBody>
      </p:sp>
      <p:sp>
        <p:nvSpPr>
          <p:cNvPr id="4" name="Slide Number Placeholder 3"/>
          <p:cNvSpPr>
            <a:spLocks noGrp="1"/>
          </p:cNvSpPr>
          <p:nvPr>
            <p:ph type="sldNum" sz="quarter" idx="10"/>
          </p:nvPr>
        </p:nvSpPr>
        <p:spPr/>
        <p:txBody>
          <a:bodyPr/>
          <a:lstStyle/>
          <a:p>
            <a:fld id="{65834848-B07D-409B-BE2E-06C29D5A06C6}" type="slidenum">
              <a:rPr lang="en-US" smtClean="0"/>
              <a:t>10</a:t>
            </a:fld>
            <a:endParaRPr lang="en-US"/>
          </a:p>
        </p:txBody>
      </p:sp>
    </p:spTree>
    <p:extLst>
      <p:ext uri="{BB962C8B-B14F-4D97-AF65-F5344CB8AC3E}">
        <p14:creationId xmlns:p14="http://schemas.microsoft.com/office/powerpoint/2010/main" val="313291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A941C6-75F7-46DB-9DF4-8E88798F8C03}" type="slidenum">
              <a:rPr lang="en-US" smtClean="0">
                <a:solidFill>
                  <a:prstClr val="black"/>
                </a:solidFill>
              </a:rPr>
              <a:pPr>
                <a:defRPr/>
              </a:pPr>
              <a:t>11</a:t>
            </a:fld>
            <a:endParaRPr lang="en-US"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Aft>
                <a:spcPts val="0"/>
              </a:spcAft>
              <a:defRPr/>
            </a:pPr>
            <a:r>
              <a:rPr lang="en-US" sz="1200" dirty="0" smtClean="0"/>
              <a:t>Solar power developer finances, owns and operates the system </a:t>
            </a:r>
          </a:p>
          <a:p>
            <a:pPr eaLnBrk="1" fontAlgn="auto" hangingPunct="1">
              <a:spcAft>
                <a:spcPts val="0"/>
              </a:spcAft>
              <a:buFont typeface="Arial"/>
              <a:buChar char="•"/>
              <a:defRPr/>
            </a:pPr>
            <a:r>
              <a:rPr lang="en-US" sz="1200" dirty="0" smtClean="0"/>
              <a:t>Customer receives benefits of on-site electric generation (i.e., lower electric bill) and compensates the owner through electricity purchases or lease payments</a:t>
            </a:r>
            <a:endParaRPr lang="en-US" sz="1050" dirty="0" smtClean="0">
              <a:ea typeface="ＭＳ Ｐゴシック" pitchFamily="34" charset="-128"/>
            </a:endParaRPr>
          </a:p>
          <a:p>
            <a:pPr eaLnBrk="1" fontAlgn="auto" hangingPunct="1">
              <a:spcAft>
                <a:spcPts val="0"/>
              </a:spcAft>
              <a:defRPr/>
            </a:pPr>
            <a:r>
              <a:rPr lang="en-US" sz="1200" dirty="0" smtClean="0">
                <a:ea typeface="ＭＳ Ｐゴシック" pitchFamily="34" charset="-128"/>
              </a:rPr>
              <a:t>Benefits: Tax incentive utilization, up-front costs reduced/eliminated, lower “hassle factor”</a:t>
            </a:r>
          </a:p>
          <a:p>
            <a:endParaRPr lang="en-US" dirty="0"/>
          </a:p>
        </p:txBody>
      </p:sp>
      <p:sp>
        <p:nvSpPr>
          <p:cNvPr id="4" name="Slide Number Placeholder 3"/>
          <p:cNvSpPr>
            <a:spLocks noGrp="1"/>
          </p:cNvSpPr>
          <p:nvPr>
            <p:ph type="sldNum" sz="quarter" idx="10"/>
          </p:nvPr>
        </p:nvSpPr>
        <p:spPr/>
        <p:txBody>
          <a:bodyPr/>
          <a:lstStyle/>
          <a:p>
            <a:fld id="{65834848-B07D-409B-BE2E-06C29D5A06C6}" type="slidenum">
              <a:rPr lang="en-US" smtClean="0"/>
              <a:t>12</a:t>
            </a:fld>
            <a:endParaRPr lang="en-US"/>
          </a:p>
        </p:txBody>
      </p:sp>
    </p:spTree>
    <p:extLst>
      <p:ext uri="{BB962C8B-B14F-4D97-AF65-F5344CB8AC3E}">
        <p14:creationId xmlns:p14="http://schemas.microsoft.com/office/powerpoint/2010/main" val="1745303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value of a PV installation arrived at through a market replacement cost estimate may differ considerably from one arrived at using depreciated original costs. Figure 6 illustrates how these two approaches compare to one another for a hypothetical PV system installed in 1999 at an installed cost of $10 per watt. The depreciated cost calculation uses the 18-year Percent Good table established by the state of North Carolina for valuing PV systems. The market replacement cost line reflects representative average installed cost estimates from Lawrence Berkeley National Lab </a:t>
            </a:r>
            <a:r>
              <a:rPr lang="en-US" sz="1200" i="1" kern="1200" dirty="0" smtClean="0">
                <a:solidFill>
                  <a:schemeClr val="tx1"/>
                </a:solidFill>
                <a:effectLst/>
                <a:latin typeface="+mn-lt"/>
                <a:ea typeface="+mn-ea"/>
                <a:cs typeface="+mn-cs"/>
              </a:rPr>
              <a:t>Tracking the Sun</a:t>
            </a:r>
            <a:r>
              <a:rPr lang="en-US" sz="1200" kern="1200" dirty="0" smtClean="0">
                <a:solidFill>
                  <a:schemeClr val="tx1"/>
                </a:solidFill>
                <a:effectLst/>
                <a:latin typeface="+mn-lt"/>
                <a:ea typeface="+mn-ea"/>
                <a:cs typeface="+mn-cs"/>
              </a:rPr>
              <a:t> reports and more recent estimates from GTM Research. The striking detail here is that by 2012, the original depreciated cost of a 12-year old PV system is 50% greater than the market replacement cost (i.e., a brand new system) and nearly 4 times higher than the value arrived at if depreciation is applied to market cost estimates. </a:t>
            </a:r>
          </a:p>
          <a:p>
            <a:endParaRPr lang="en-US" dirty="0"/>
          </a:p>
        </p:txBody>
      </p:sp>
      <p:sp>
        <p:nvSpPr>
          <p:cNvPr id="4" name="Slide Number Placeholder 3"/>
          <p:cNvSpPr>
            <a:spLocks noGrp="1"/>
          </p:cNvSpPr>
          <p:nvPr>
            <p:ph type="sldNum" sz="quarter" idx="10"/>
          </p:nvPr>
        </p:nvSpPr>
        <p:spPr/>
        <p:txBody>
          <a:bodyPr/>
          <a:lstStyle/>
          <a:p>
            <a:fld id="{65834848-B07D-409B-BE2E-06C29D5A06C6}" type="slidenum">
              <a:rPr lang="en-US" smtClean="0"/>
              <a:t>16</a:t>
            </a:fld>
            <a:endParaRPr lang="en-US"/>
          </a:p>
        </p:txBody>
      </p:sp>
    </p:spTree>
    <p:extLst>
      <p:ext uri="{BB962C8B-B14F-4D97-AF65-F5344CB8AC3E}">
        <p14:creationId xmlns:p14="http://schemas.microsoft.com/office/powerpoint/2010/main" val="1119137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pPr>
                <a:defRPr/>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7" descr="iStock_000014578479small.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1746250"/>
            <a:ext cx="9144000" cy="3481388"/>
          </a:xfrm>
          <a:prstGeom prst="rect">
            <a:avLst/>
          </a:prstGeom>
          <a:noFill/>
          <a:ln w="9525">
            <a:noFill/>
            <a:miter lim="800000"/>
            <a:headEnd/>
            <a:tailEnd/>
          </a:ln>
        </p:spPr>
      </p:pic>
      <p:sp>
        <p:nvSpPr>
          <p:cNvPr id="5" name="Rectangle 4"/>
          <p:cNvSpPr/>
          <p:nvPr/>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6A737B"/>
              </a:solidFill>
            </a:endParaRPr>
          </a:p>
        </p:txBody>
      </p:sp>
      <p:sp>
        <p:nvSpPr>
          <p:cNvPr id="6" name="Rectangle 5"/>
          <p:cNvSpPr/>
          <p:nvPr/>
        </p:nvSpPr>
        <p:spPr>
          <a:xfrm>
            <a:off x="3175" y="6442075"/>
            <a:ext cx="1955800" cy="415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6A737B"/>
              </a:solidFill>
            </a:endParaRPr>
          </a:p>
        </p:txBody>
      </p:sp>
      <p:sp>
        <p:nvSpPr>
          <p:cNvPr id="7" name="Rectangle 6"/>
          <p:cNvSpPr/>
          <p:nvPr/>
        </p:nvSpPr>
        <p:spPr>
          <a:xfrm flipV="1">
            <a:off x="8970963" y="1760538"/>
            <a:ext cx="176212" cy="3443287"/>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dirty="0">
                <a:solidFill>
                  <a:srgbClr val="F3F5FF"/>
                </a:solidFill>
              </a:rPr>
              <a:t> </a:t>
            </a:r>
          </a:p>
        </p:txBody>
      </p:sp>
      <p:sp>
        <p:nvSpPr>
          <p:cNvPr id="8" name="Rectangle 7"/>
          <p:cNvSpPr/>
          <p:nvPr/>
        </p:nvSpPr>
        <p:spPr>
          <a:xfrm flipV="1">
            <a:off x="0" y="1739900"/>
            <a:ext cx="9144000" cy="73025"/>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3F5FF"/>
              </a:solidFill>
            </a:endParaRPr>
          </a:p>
        </p:txBody>
      </p:sp>
      <p:sp>
        <p:nvSpPr>
          <p:cNvPr id="9" name="Rectangle 8"/>
          <p:cNvSpPr/>
          <p:nvPr/>
        </p:nvSpPr>
        <p:spPr>
          <a:xfrm flipV="1">
            <a:off x="0" y="5167313"/>
            <a:ext cx="9144000" cy="74612"/>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3F5FF"/>
              </a:solidFill>
            </a:endParaRPr>
          </a:p>
        </p:txBody>
      </p:sp>
      <p:sp>
        <p:nvSpPr>
          <p:cNvPr id="11" name="Text Placeholder 3"/>
          <p:cNvSpPr>
            <a:spLocks noGrp="1"/>
          </p:cNvSpPr>
          <p:nvPr>
            <p:ph type="body" sz="quarter" idx="10"/>
          </p:nvPr>
        </p:nvSpPr>
        <p:spPr>
          <a:xfrm>
            <a:off x="457200" y="218364"/>
            <a:ext cx="8213725" cy="1364681"/>
          </a:xfrm>
        </p:spPr>
        <p:txBody>
          <a:bodyPr anchor="ctr">
            <a:normAutofit/>
          </a:bodyPr>
          <a:lstStyle>
            <a:lvl1pPr marL="0" indent="0" algn="ctr">
              <a:spcBef>
                <a:spcPts val="0"/>
              </a:spcBef>
              <a:buNone/>
              <a:defRPr sz="4800" b="0" i="0">
                <a:solidFill>
                  <a:srgbClr val="6A737B"/>
                </a:solidFill>
                <a:latin typeface="Gill Sans MT"/>
                <a:cs typeface="Gill Sans MT"/>
              </a:defRPr>
            </a:lvl1pPr>
          </a:lstStyle>
          <a:p>
            <a:pPr lvl="0"/>
            <a:r>
              <a:rPr lang="en-US" smtClean="0"/>
              <a:t>Click to edit Master text styles</a:t>
            </a:r>
          </a:p>
        </p:txBody>
      </p:sp>
      <p:pic>
        <p:nvPicPr>
          <p:cNvPr id="10" name="Picture 9"/>
          <p:cNvPicPr>
            <a:picLocks noChangeAspect="1"/>
          </p:cNvPicPr>
          <p:nvPr/>
        </p:nvPicPr>
        <p:blipFill>
          <a:blip r:embed="rId3"/>
          <a:stretch>
            <a:fillRect/>
          </a:stretch>
        </p:blipFill>
        <p:spPr>
          <a:xfrm>
            <a:off x="2761672" y="5576454"/>
            <a:ext cx="3221341" cy="980408"/>
          </a:xfrm>
          <a:prstGeom prst="rect">
            <a:avLst/>
          </a:prstGeom>
        </p:spPr>
      </p:pic>
    </p:spTree>
    <p:extLst>
      <p:ext uri="{BB962C8B-B14F-4D97-AF65-F5344CB8AC3E}">
        <p14:creationId xmlns:p14="http://schemas.microsoft.com/office/powerpoint/2010/main" val="153281130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0"/>
            <a:ext cx="7772400" cy="784225"/>
          </a:xfrm>
        </p:spPr>
        <p:txBody>
          <a:bodyPr>
            <a:normAutofit/>
          </a:bodyPr>
          <a:lstStyle>
            <a:lvl1pPr>
              <a:defRPr sz="4000" b="1">
                <a:solidFill>
                  <a:srgbClr val="002060"/>
                </a:solidFill>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5029200"/>
            <a:ext cx="6400800" cy="1295400"/>
          </a:xfrm>
        </p:spPr>
        <p:txBody>
          <a:bodyPr>
            <a:normAutofit/>
          </a:bodyPr>
          <a:lstStyle>
            <a:lvl1pPr marL="0" indent="0" algn="ctr">
              <a:buNone/>
              <a:defRPr sz="28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itle 3"/>
          <p:cNvSpPr txBox="1">
            <a:spLocks/>
          </p:cNvSpPr>
          <p:nvPr/>
        </p:nvSpPr>
        <p:spPr>
          <a:xfrm>
            <a:off x="3657600" y="3429000"/>
            <a:ext cx="5562600" cy="609600"/>
          </a:xfrm>
          <a:prstGeom prst="rect">
            <a:avLst/>
          </a:prstGeom>
        </p:spPr>
        <p:txBody>
          <a:bodyPr vert="horz" lIns="91440" tIns="45720" rIns="91440" bIns="45720" rtlCol="0" anchor="ctr">
            <a:normAutofit/>
          </a:bodyPr>
          <a:lstStyle/>
          <a:p>
            <a:pPr algn="ctr">
              <a:spcBef>
                <a:spcPct val="0"/>
              </a:spcBef>
              <a:defRPr/>
            </a:pPr>
            <a:r>
              <a:rPr lang="en-US" sz="2000" dirty="0">
                <a:solidFill>
                  <a:srgbClr val="002060"/>
                </a:solidFill>
                <a:ea typeface="ＭＳ Ｐゴシック" charset="-128"/>
              </a:rPr>
              <a:t>Helping Utilities Make Smart Solar Decisions</a:t>
            </a:r>
          </a:p>
        </p:txBody>
      </p:sp>
      <p:sp>
        <p:nvSpPr>
          <p:cNvPr id="8" name="Rectangle 7"/>
          <p:cNvSpPr/>
          <p:nvPr/>
        </p:nvSpPr>
        <p:spPr>
          <a:xfrm>
            <a:off x="0" y="0"/>
            <a:ext cx="9144000" cy="228600"/>
          </a:xfrm>
          <a:prstGeom prst="rect">
            <a:avLst/>
          </a:prstGeom>
          <a:solidFill>
            <a:srgbClr val="DB7A3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9" name="Picture 7"/>
          <p:cNvPicPr>
            <a:picLocks noChangeAspect="1" noChangeArrowheads="1"/>
          </p:cNvPicPr>
          <p:nvPr/>
        </p:nvPicPr>
        <p:blipFill>
          <a:blip r:embed="rId2" cstate="email"/>
          <a:srcRect/>
          <a:stretch>
            <a:fillRect/>
          </a:stretch>
        </p:blipFill>
        <p:spPr bwMode="auto">
          <a:xfrm>
            <a:off x="381000" y="304800"/>
            <a:ext cx="3382963" cy="1328738"/>
          </a:xfrm>
          <a:prstGeom prst="rect">
            <a:avLst/>
          </a:prstGeom>
          <a:noFill/>
          <a:ln w="9525">
            <a:noFill/>
            <a:miter lim="800000"/>
            <a:headEnd/>
            <a:tailEnd/>
          </a:ln>
          <a:effectLst/>
        </p:spPr>
      </p:pic>
      <p:pic>
        <p:nvPicPr>
          <p:cNvPr id="10" name="Picture 8"/>
          <p:cNvPicPr>
            <a:picLocks noChangeAspect="1" noChangeArrowheads="1"/>
          </p:cNvPicPr>
          <p:nvPr/>
        </p:nvPicPr>
        <p:blipFill>
          <a:blip r:embed="rId3" cstate="email"/>
          <a:srcRect/>
          <a:stretch>
            <a:fillRect/>
          </a:stretch>
        </p:blipFill>
        <p:spPr bwMode="auto">
          <a:xfrm>
            <a:off x="457200" y="1752600"/>
            <a:ext cx="2084388" cy="1779588"/>
          </a:xfrm>
          <a:prstGeom prst="rect">
            <a:avLst/>
          </a:prstGeom>
          <a:noFill/>
          <a:ln w="9525">
            <a:noFill/>
            <a:miter lim="800000"/>
            <a:headEnd/>
            <a:tailEnd/>
          </a:ln>
          <a:effectLst/>
        </p:spPr>
      </p:pic>
      <p:pic>
        <p:nvPicPr>
          <p:cNvPr id="11" name="Picture 9"/>
          <p:cNvPicPr>
            <a:picLocks noChangeAspect="1" noChangeArrowheads="1"/>
          </p:cNvPicPr>
          <p:nvPr/>
        </p:nvPicPr>
        <p:blipFill>
          <a:blip r:embed="rId4" cstate="email"/>
          <a:srcRect/>
          <a:stretch>
            <a:fillRect/>
          </a:stretch>
        </p:blipFill>
        <p:spPr bwMode="auto">
          <a:xfrm>
            <a:off x="2514600" y="1752600"/>
            <a:ext cx="2078038" cy="1779588"/>
          </a:xfrm>
          <a:prstGeom prst="rect">
            <a:avLst/>
          </a:prstGeom>
          <a:noFill/>
          <a:ln w="9525">
            <a:noFill/>
            <a:miter lim="800000"/>
            <a:headEnd/>
            <a:tailEnd/>
          </a:ln>
          <a:effectLst/>
        </p:spPr>
      </p:pic>
      <p:pic>
        <p:nvPicPr>
          <p:cNvPr id="12" name="Picture 10"/>
          <p:cNvPicPr>
            <a:picLocks noChangeAspect="1" noChangeArrowheads="1"/>
          </p:cNvPicPr>
          <p:nvPr/>
        </p:nvPicPr>
        <p:blipFill>
          <a:blip r:embed="rId5" cstate="email"/>
          <a:srcRect/>
          <a:stretch>
            <a:fillRect/>
          </a:stretch>
        </p:blipFill>
        <p:spPr bwMode="auto">
          <a:xfrm>
            <a:off x="4572000" y="1752600"/>
            <a:ext cx="2084388" cy="1779588"/>
          </a:xfrm>
          <a:prstGeom prst="rect">
            <a:avLst/>
          </a:prstGeom>
          <a:noFill/>
          <a:ln w="9525">
            <a:noFill/>
            <a:miter lim="800000"/>
            <a:headEnd/>
            <a:tailEnd/>
          </a:ln>
          <a:effectLst/>
        </p:spPr>
      </p:pic>
      <p:pic>
        <p:nvPicPr>
          <p:cNvPr id="13" name="Picture 11"/>
          <p:cNvPicPr>
            <a:picLocks noChangeAspect="1" noChangeArrowheads="1"/>
          </p:cNvPicPr>
          <p:nvPr/>
        </p:nvPicPr>
        <p:blipFill>
          <a:blip r:embed="rId6" cstate="email"/>
          <a:srcRect/>
          <a:stretch>
            <a:fillRect/>
          </a:stretch>
        </p:blipFill>
        <p:spPr bwMode="auto">
          <a:xfrm>
            <a:off x="6629400" y="1752600"/>
            <a:ext cx="2078038" cy="1779588"/>
          </a:xfrm>
          <a:prstGeom prst="rect">
            <a:avLst/>
          </a:prstGeom>
          <a:noFill/>
          <a:ln w="9525">
            <a:noFill/>
            <a:miter lim="800000"/>
            <a:headEnd/>
            <a:tailEnd/>
          </a:ln>
          <a:effectLst/>
        </p:spPr>
      </p:pic>
    </p:spTree>
    <p:extLst>
      <p:ext uri="{BB962C8B-B14F-4D97-AF65-F5344CB8AC3E}">
        <p14:creationId xmlns:p14="http://schemas.microsoft.com/office/powerpoint/2010/main" val="2786566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Autofit/>
          </a:bodyPr>
          <a:lstStyle>
            <a:lvl1pPr algn="r">
              <a:defRPr sz="3600">
                <a:solidFill>
                  <a:srgbClr val="002060"/>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9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229600" y="6356350"/>
            <a:ext cx="457200" cy="365125"/>
          </a:xfrm>
        </p:spPr>
        <p:txBody>
          <a:bodyPr/>
          <a:lstStyle>
            <a:lvl1pPr>
              <a:defRPr>
                <a:solidFill>
                  <a:srgbClr val="002060"/>
                </a:solidFill>
              </a:defRPr>
            </a:lvl1pPr>
          </a:lstStyle>
          <a:p>
            <a:fld id="{D35E7D64-56E0-41DF-BF34-CB92028E50E3}" type="slidenum">
              <a:rPr lang="en-US" smtClean="0"/>
              <a:pPr/>
              <a:t>‹#›</a:t>
            </a:fld>
            <a:endParaRPr lang="en-US"/>
          </a:p>
        </p:txBody>
      </p:sp>
      <p:sp>
        <p:nvSpPr>
          <p:cNvPr id="7" name="Rectangle 6"/>
          <p:cNvSpPr/>
          <p:nvPr/>
        </p:nvSpPr>
        <p:spPr>
          <a:xfrm>
            <a:off x="0" y="0"/>
            <a:ext cx="9144000" cy="228600"/>
          </a:xfrm>
          <a:prstGeom prst="rect">
            <a:avLst/>
          </a:prstGeom>
          <a:solidFill>
            <a:srgbClr val="DB7A3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cxnSp>
        <p:nvCxnSpPr>
          <p:cNvPr id="8" name="Straight Connector 7"/>
          <p:cNvCxnSpPr/>
          <p:nvPr/>
        </p:nvCxnSpPr>
        <p:spPr>
          <a:xfrm>
            <a:off x="533400" y="1447800"/>
            <a:ext cx="8153400" cy="0"/>
          </a:xfrm>
          <a:prstGeom prst="line">
            <a:avLst/>
          </a:prstGeom>
          <a:ln w="22225">
            <a:solidFill>
              <a:srgbClr val="D66F36"/>
            </a:solidFill>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4495800" y="6324600"/>
            <a:ext cx="3886200" cy="338554"/>
          </a:xfrm>
          <a:prstGeom prst="rect">
            <a:avLst/>
          </a:prstGeom>
          <a:noFill/>
        </p:spPr>
        <p:txBody>
          <a:bodyPr wrap="square" rtlCol="0">
            <a:spAutoFit/>
          </a:bodyPr>
          <a:lstStyle/>
          <a:p>
            <a:r>
              <a:rPr lang="en-US" sz="1600" dirty="0">
                <a:solidFill>
                  <a:srgbClr val="002060"/>
                </a:solidFill>
                <a:ea typeface="ＭＳ Ｐゴシック" charset="-128"/>
              </a:rPr>
              <a:t>Helping Utilities Make Smart Solar Decisions </a:t>
            </a:r>
          </a:p>
        </p:txBody>
      </p:sp>
      <p:cxnSp>
        <p:nvCxnSpPr>
          <p:cNvPr id="10" name="Straight Connector 9"/>
          <p:cNvCxnSpPr/>
          <p:nvPr/>
        </p:nvCxnSpPr>
        <p:spPr>
          <a:xfrm>
            <a:off x="533400" y="6324600"/>
            <a:ext cx="8153400" cy="0"/>
          </a:xfrm>
          <a:prstGeom prst="line">
            <a:avLst/>
          </a:prstGeom>
          <a:ln w="22225">
            <a:solidFill>
              <a:srgbClr val="D66F36"/>
            </a:solidFill>
          </a:ln>
        </p:spPr>
        <p:style>
          <a:lnRef idx="1">
            <a:schemeClr val="accent2"/>
          </a:lnRef>
          <a:fillRef idx="0">
            <a:schemeClr val="accent2"/>
          </a:fillRef>
          <a:effectRef idx="0">
            <a:schemeClr val="accent2"/>
          </a:effectRef>
          <a:fontRef idx="minor">
            <a:schemeClr val="tx1"/>
          </a:fontRef>
        </p:style>
      </p:cxnSp>
      <p:pic>
        <p:nvPicPr>
          <p:cNvPr id="11" name="Picture 2"/>
          <p:cNvPicPr>
            <a:picLocks noChangeAspect="1" noChangeArrowheads="1"/>
          </p:cNvPicPr>
          <p:nvPr/>
        </p:nvPicPr>
        <p:blipFill>
          <a:blip r:embed="rId2" cstate="email"/>
          <a:srcRect/>
          <a:stretch>
            <a:fillRect/>
          </a:stretch>
        </p:blipFill>
        <p:spPr bwMode="auto">
          <a:xfrm>
            <a:off x="533400" y="457200"/>
            <a:ext cx="2146300" cy="841375"/>
          </a:xfrm>
          <a:prstGeom prst="rect">
            <a:avLst/>
          </a:prstGeom>
          <a:noFill/>
          <a:ln w="9525">
            <a:noFill/>
            <a:miter lim="800000"/>
            <a:headEnd/>
            <a:tailEnd/>
          </a:ln>
          <a:effectLst/>
        </p:spPr>
      </p:pic>
    </p:spTree>
    <p:extLst>
      <p:ext uri="{BB962C8B-B14F-4D97-AF65-F5344CB8AC3E}">
        <p14:creationId xmlns:p14="http://schemas.microsoft.com/office/powerpoint/2010/main" val="409156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41325" y="1261736"/>
            <a:ext cx="8261350" cy="5106987"/>
          </a:xfrm>
        </p:spPr>
        <p:txBody>
          <a:bodyPr/>
          <a:lstStyle>
            <a:lvl1pPr marL="342900" indent="-342900">
              <a:buFont typeface="Wingdings" pitchFamily="2" charset="2"/>
              <a:buChar char="§"/>
              <a:defRPr/>
            </a:lvl1pPr>
            <a:lvl4pPr marL="1600200" indent="-228600">
              <a:buFont typeface="Courier New" pitchFamily="49" charset="0"/>
              <a:buChar char="o"/>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DE8B8ED7-96AF-48C9-8E9E-37AF6645411A}" type="slidenum">
              <a:rPr lang="en-US" smtClean="0"/>
              <a:t>‹#›</a:t>
            </a:fld>
            <a:endParaRPr lang="en-US"/>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val="285895815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7300"/>
            <a:ext cx="4038600" cy="50292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7300"/>
            <a:ext cx="4038600" cy="50292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DE8B8ED7-96AF-48C9-8E9E-37AF6645411A}" type="slidenum">
              <a:rPr lang="en-US" smtClean="0"/>
              <a:t>‹#›</a:t>
            </a:fld>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val="126212496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entered Text Only">
    <p:spTree>
      <p:nvGrpSpPr>
        <p:cNvPr id="1" name=""/>
        <p:cNvGrpSpPr/>
        <p:nvPr/>
      </p:nvGrpSpPr>
      <p:grpSpPr>
        <a:xfrm>
          <a:off x="0" y="0"/>
          <a:ext cx="0" cy="0"/>
          <a:chOff x="0" y="0"/>
          <a:chExt cx="0" cy="0"/>
        </a:xfrm>
      </p:grpSpPr>
      <p:sp>
        <p:nvSpPr>
          <p:cNvPr id="3" name="Rectangle 2"/>
          <p:cNvSpPr/>
          <p:nvPr/>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3F5FF"/>
              </a:solidFill>
              <a:latin typeface="Arial" pitchFamily="34" charset="0"/>
              <a:cs typeface="Arial" pitchFamily="34" charset="0"/>
            </a:endParaRPr>
          </a:p>
        </p:txBody>
      </p:sp>
      <p:sp>
        <p:nvSpPr>
          <p:cNvPr id="2" name="Title 1"/>
          <p:cNvSpPr>
            <a:spLocks noGrp="1"/>
          </p:cNvSpPr>
          <p:nvPr>
            <p:ph type="title"/>
          </p:nvPr>
        </p:nvSpPr>
        <p:spPr>
          <a:xfrm>
            <a:off x="457200" y="2213855"/>
            <a:ext cx="8229600" cy="1822107"/>
          </a:xfrm>
        </p:spPr>
        <p:txBody>
          <a:bodyPr/>
          <a:lstStyle>
            <a:lvl1pPr algn="ctr">
              <a:defRPr b="1" i="0">
                <a:latin typeface="Gill Sans MT"/>
                <a:cs typeface="Gill Sans MT"/>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DE8B8ED7-96AF-48C9-8E9E-37AF6645411A}" type="slidenum">
              <a:rPr lang="en-US" smtClean="0"/>
              <a:t>‹#›</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val="297612197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and Lower Capti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7298"/>
            <a:ext cx="8229600" cy="41148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1" y="5565237"/>
            <a:ext cx="8229600" cy="640080"/>
          </a:xfrm>
        </p:spPr>
        <p:txBody>
          <a:bodyPr>
            <a:normAutofit/>
          </a:bodyPr>
          <a:lstStyle>
            <a:lvl1pPr marL="0" indent="0">
              <a:buNone/>
              <a:defRPr sz="2400" b="0" i="0">
                <a:latin typeface="Gill Sans"/>
                <a:cs typeface="Gill Sans"/>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DE8B8ED7-96AF-48C9-8E9E-37AF6645411A}" type="slidenum">
              <a:rPr lang="en-US" smtClean="0"/>
              <a:t>‹#›</a:t>
            </a:fld>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val="230505742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and Upper Capti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49519"/>
            <a:ext cx="8229600" cy="41148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1" y="1261134"/>
            <a:ext cx="8229600" cy="640080"/>
          </a:xfrm>
        </p:spPr>
        <p:txBody>
          <a:bodyPr>
            <a:normAutofit/>
          </a:bodyPr>
          <a:lstStyle>
            <a:lvl1pPr marL="0" indent="0">
              <a:buNone/>
              <a:defRPr sz="2400" b="0" i="0">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DE8B8ED7-96AF-48C9-8E9E-37AF6645411A}" type="slidenum">
              <a:rPr lang="en-US" smtClean="0"/>
              <a:t>‹#›</a:t>
            </a:fld>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val="286219737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4" name="Slide Number Placeholder 5"/>
          <p:cNvSpPr>
            <a:spLocks noGrp="1"/>
          </p:cNvSpPr>
          <p:nvPr>
            <p:ph type="sldNum" sz="quarter" idx="11"/>
          </p:nvPr>
        </p:nvSpPr>
        <p:spPr/>
        <p:txBody>
          <a:bodyPr/>
          <a:lstStyle>
            <a:lvl1pPr>
              <a:defRPr/>
            </a:lvl1pPr>
          </a:lstStyle>
          <a:p>
            <a:fld id="{DE8B8ED7-96AF-48C9-8E9E-37AF6645411A}" type="slidenum">
              <a:rPr lang="en-US" smtClean="0"/>
              <a:t>‹#›</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val="262458494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4" name="Rectangle 3"/>
          <p:cNvSpPr/>
          <p:nvPr/>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3F5FF"/>
              </a:solidFill>
              <a:latin typeface="Arial" pitchFamily="34" charset="0"/>
              <a:cs typeface="Arial" pitchFamily="34" charset="0"/>
            </a:endParaRPr>
          </a:p>
        </p:txBody>
      </p:sp>
      <p:sp>
        <p:nvSpPr>
          <p:cNvPr id="6" name="Rectangle 5"/>
          <p:cNvSpPr/>
          <p:nvPr/>
        </p:nvSpPr>
        <p:spPr>
          <a:xfrm>
            <a:off x="3175" y="6442075"/>
            <a:ext cx="1955800" cy="415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3F5FF"/>
              </a:solidFill>
            </a:endParaRPr>
          </a:p>
        </p:txBody>
      </p:sp>
      <p:sp>
        <p:nvSpPr>
          <p:cNvPr id="7" name="Content Placeholder 3"/>
          <p:cNvSpPr>
            <a:spLocks noGrp="1"/>
          </p:cNvSpPr>
          <p:nvPr>
            <p:ph sz="half" idx="2"/>
          </p:nvPr>
        </p:nvSpPr>
        <p:spPr>
          <a:xfrm>
            <a:off x="457201" y="3830991"/>
            <a:ext cx="8229600" cy="1545054"/>
          </a:xfrm>
        </p:spPr>
        <p:txBody>
          <a:bodyPr>
            <a:normAutofit/>
          </a:bodyPr>
          <a:lstStyle>
            <a:lvl1pPr marL="0" indent="0" algn="ctr">
              <a:buNone/>
              <a:defRPr sz="2400" b="0" i="0">
                <a:solidFill>
                  <a:srgbClr val="6A737B"/>
                </a:solidFill>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0"/>
          </p:nvPr>
        </p:nvSpPr>
        <p:spPr>
          <a:xfrm>
            <a:off x="457199" y="3210878"/>
            <a:ext cx="8229600" cy="576072"/>
          </a:xfrm>
        </p:spPr>
        <p:txBody>
          <a:bodyPr anchor="ctr">
            <a:noAutofit/>
          </a:bodyPr>
          <a:lstStyle>
            <a:lvl1pPr marL="0" indent="0" algn="ctr">
              <a:buNone/>
              <a:defRPr sz="4400" b="1" i="0">
                <a:solidFill>
                  <a:srgbClr val="6A737B"/>
                </a:solidFill>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8" name="Slide Number Placeholder 5"/>
          <p:cNvSpPr>
            <a:spLocks noGrp="1"/>
          </p:cNvSpPr>
          <p:nvPr>
            <p:ph type="sldNum" sz="quarter" idx="11"/>
          </p:nvPr>
        </p:nvSpPr>
        <p:spPr/>
        <p:txBody>
          <a:bodyPr/>
          <a:lstStyle>
            <a:lvl1pPr>
              <a:defRPr/>
            </a:lvl1pPr>
          </a:lstStyle>
          <a:p>
            <a:fld id="{DE8B8ED7-96AF-48C9-8E9E-37AF6645411A}" type="slidenum">
              <a:rPr lang="en-US" smtClean="0"/>
              <a:t>‹#›</a:t>
            </a:fld>
            <a:endParaRPr lang="en-US"/>
          </a:p>
        </p:txBody>
      </p:sp>
      <p:pic>
        <p:nvPicPr>
          <p:cNvPr id="9" name="Picture 8"/>
          <p:cNvPicPr>
            <a:picLocks noChangeAspect="1"/>
          </p:cNvPicPr>
          <p:nvPr/>
        </p:nvPicPr>
        <p:blipFill>
          <a:blip r:embed="rId2"/>
          <a:stretch>
            <a:fillRect/>
          </a:stretch>
        </p:blipFill>
        <p:spPr>
          <a:xfrm>
            <a:off x="1861092" y="1069912"/>
            <a:ext cx="5216253" cy="1587555"/>
          </a:xfrm>
          <a:prstGeom prst="rect">
            <a:avLst/>
          </a:prstGeom>
        </p:spPr>
      </p:pic>
    </p:spTree>
    <p:extLst>
      <p:ext uri="{BB962C8B-B14F-4D97-AF65-F5344CB8AC3E}">
        <p14:creationId xmlns:p14="http://schemas.microsoft.com/office/powerpoint/2010/main" val="370963159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4784911B-B9A5-4A13-A362-C1BB36529B02}" type="datetimeFigureOut">
              <a:rPr lang="en-US" smtClean="0">
                <a:solidFill>
                  <a:prstClr val="black">
                    <a:tint val="75000"/>
                  </a:prstClr>
                </a:solidFill>
              </a:rPr>
              <a:pPr/>
              <a:t>12/9/2014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317EBB3-4C4C-4182-AFCF-C298F6CEF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91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257300"/>
            <a:ext cx="8229600" cy="5045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6" name="Straight Connector 5"/>
          <p:cNvCxnSpPr/>
          <p:nvPr/>
        </p:nvCxnSpPr>
        <p:spPr>
          <a:xfrm>
            <a:off x="0" y="988786"/>
            <a:ext cx="9144000" cy="1588"/>
          </a:xfrm>
          <a:prstGeom prst="line">
            <a:avLst/>
          </a:prstGeom>
          <a:ln w="57150" cap="flat" cmpd="thickThin" algn="ctr">
            <a:gradFill flip="none" rotWithShape="1">
              <a:gsLst>
                <a:gs pos="0">
                  <a:schemeClr val="tx1">
                    <a:lumMod val="85000"/>
                    <a:lumOff val="15000"/>
                  </a:schemeClr>
                </a:gs>
                <a:gs pos="100000">
                  <a:prstClr val="white"/>
                </a:gs>
              </a:gsLst>
              <a:lin ang="0" scaled="1"/>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8640763" y="6454775"/>
            <a:ext cx="503237" cy="384175"/>
          </a:xfrm>
          <a:prstGeom prst="rect">
            <a:avLst/>
          </a:prstGeom>
        </p:spPr>
        <p:txBody>
          <a:bodyPr vert="horz" wrap="square" lIns="91440" tIns="45720" rIns="91440" bIns="45720" numCol="1" anchor="t" anchorCtr="0" compatLnSpc="1">
            <a:prstTxWarp prst="textNoShape">
              <a:avLst/>
            </a:prstTxWarp>
          </a:bodyPr>
          <a:lstStyle>
            <a:lvl1pPr>
              <a:defRPr>
                <a:solidFill>
                  <a:srgbClr val="6A737B"/>
                </a:solidFill>
                <a:ea typeface="Arial" charset="0"/>
                <a:cs typeface="Arial" charset="0"/>
              </a:defRPr>
            </a:lvl1pPr>
          </a:lstStyle>
          <a:p>
            <a:fld id="{DE8B8ED7-96AF-48C9-8E9E-37AF6645411A}" type="slidenum">
              <a:rPr lang="en-US" smtClean="0"/>
              <a:t>‹#›</a:t>
            </a:fld>
            <a:endParaRPr lang="en-US"/>
          </a:p>
        </p:txBody>
      </p:sp>
    </p:spTree>
    <p:extLst>
      <p:ext uri="{BB962C8B-B14F-4D97-AF65-F5344CB8AC3E}">
        <p14:creationId xmlns:p14="http://schemas.microsoft.com/office/powerpoint/2010/main" val="34818031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35" r:id="rId9"/>
  </p:sldLayoutIdLst>
  <p:timing>
    <p:tnLst>
      <p:par>
        <p:cTn id="1" dur="indefinite" restart="never" nodeType="tmRoot"/>
      </p:par>
    </p:tnLst>
  </p:timing>
  <p:txStyles>
    <p:titleStyle>
      <a:lvl1pPr algn="l" defTabSz="457200" rtl="0" eaLnBrk="1" fontAlgn="base" hangingPunct="1">
        <a:spcBef>
          <a:spcPct val="0"/>
        </a:spcBef>
        <a:spcAft>
          <a:spcPct val="0"/>
        </a:spcAft>
        <a:defRPr sz="4400" b="1" kern="1200">
          <a:solidFill>
            <a:schemeClr val="tx1"/>
          </a:solidFill>
          <a:latin typeface="Gill Sans MT"/>
          <a:ea typeface="ＭＳ Ｐゴシック" charset="-128"/>
          <a:cs typeface="Gill Sans MT"/>
        </a:defRPr>
      </a:lvl1pPr>
      <a:lvl2pPr algn="l" defTabSz="457200" rtl="0" eaLnBrk="1" fontAlgn="base" hangingPunct="1">
        <a:spcBef>
          <a:spcPct val="0"/>
        </a:spcBef>
        <a:spcAft>
          <a:spcPct val="0"/>
        </a:spcAft>
        <a:defRPr sz="4400" b="1">
          <a:solidFill>
            <a:schemeClr val="tx1"/>
          </a:solidFill>
          <a:latin typeface="Gill Sans MT" charset="0"/>
          <a:ea typeface="ＭＳ Ｐゴシック" charset="-128"/>
        </a:defRPr>
      </a:lvl2pPr>
      <a:lvl3pPr algn="l" defTabSz="457200" rtl="0" eaLnBrk="1" fontAlgn="base" hangingPunct="1">
        <a:spcBef>
          <a:spcPct val="0"/>
        </a:spcBef>
        <a:spcAft>
          <a:spcPct val="0"/>
        </a:spcAft>
        <a:defRPr sz="4400" b="1">
          <a:solidFill>
            <a:schemeClr val="tx1"/>
          </a:solidFill>
          <a:latin typeface="Gill Sans MT" charset="0"/>
          <a:ea typeface="ＭＳ Ｐゴシック" charset="-128"/>
        </a:defRPr>
      </a:lvl3pPr>
      <a:lvl4pPr algn="l" defTabSz="457200" rtl="0" eaLnBrk="1" fontAlgn="base" hangingPunct="1">
        <a:spcBef>
          <a:spcPct val="0"/>
        </a:spcBef>
        <a:spcAft>
          <a:spcPct val="0"/>
        </a:spcAft>
        <a:defRPr sz="4400" b="1">
          <a:solidFill>
            <a:schemeClr val="tx1"/>
          </a:solidFill>
          <a:latin typeface="Gill Sans MT" charset="0"/>
          <a:ea typeface="ＭＳ Ｐゴシック" charset="-128"/>
        </a:defRPr>
      </a:lvl4pPr>
      <a:lvl5pPr algn="l" defTabSz="457200" rtl="0" eaLnBrk="1" fontAlgn="base" hangingPunct="1">
        <a:spcBef>
          <a:spcPct val="0"/>
        </a:spcBef>
        <a:spcAft>
          <a:spcPct val="0"/>
        </a:spcAft>
        <a:defRPr sz="4400" b="1">
          <a:solidFill>
            <a:schemeClr val="tx1"/>
          </a:solidFill>
          <a:latin typeface="Gill Sans MT" charset="0"/>
          <a:ea typeface="ＭＳ Ｐゴシック" charset="-128"/>
        </a:defRPr>
      </a:lvl5pPr>
      <a:lvl6pPr marL="457200" algn="l" defTabSz="457200" rtl="0" eaLnBrk="1" fontAlgn="base" hangingPunct="1">
        <a:spcBef>
          <a:spcPct val="0"/>
        </a:spcBef>
        <a:spcAft>
          <a:spcPct val="0"/>
        </a:spcAft>
        <a:defRPr sz="4400" b="1">
          <a:solidFill>
            <a:schemeClr val="tx1"/>
          </a:solidFill>
          <a:latin typeface="Gill Sans MT" charset="0"/>
          <a:ea typeface="ＭＳ Ｐゴシック" charset="-128"/>
        </a:defRPr>
      </a:lvl6pPr>
      <a:lvl7pPr marL="914400" algn="l" defTabSz="457200" rtl="0" eaLnBrk="1" fontAlgn="base" hangingPunct="1">
        <a:spcBef>
          <a:spcPct val="0"/>
        </a:spcBef>
        <a:spcAft>
          <a:spcPct val="0"/>
        </a:spcAft>
        <a:defRPr sz="4400" b="1">
          <a:solidFill>
            <a:schemeClr val="tx1"/>
          </a:solidFill>
          <a:latin typeface="Gill Sans MT" charset="0"/>
          <a:ea typeface="ＭＳ Ｐゴシック" charset="-128"/>
        </a:defRPr>
      </a:lvl7pPr>
      <a:lvl8pPr marL="1371600" algn="l" defTabSz="457200" rtl="0" eaLnBrk="1" fontAlgn="base" hangingPunct="1">
        <a:spcBef>
          <a:spcPct val="0"/>
        </a:spcBef>
        <a:spcAft>
          <a:spcPct val="0"/>
        </a:spcAft>
        <a:defRPr sz="4400" b="1">
          <a:solidFill>
            <a:schemeClr val="tx1"/>
          </a:solidFill>
          <a:latin typeface="Gill Sans MT" charset="0"/>
          <a:ea typeface="ＭＳ Ｐゴシック" charset="-128"/>
        </a:defRPr>
      </a:lvl8pPr>
      <a:lvl9pPr marL="1828800" algn="l" defTabSz="457200" rtl="0" eaLnBrk="1" fontAlgn="base" hangingPunct="1">
        <a:spcBef>
          <a:spcPct val="0"/>
        </a:spcBef>
        <a:spcAft>
          <a:spcPct val="0"/>
        </a:spcAft>
        <a:defRPr sz="4400" b="1">
          <a:solidFill>
            <a:schemeClr val="tx1"/>
          </a:solidFill>
          <a:latin typeface="Gill Sans MT"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ill Sans MT"/>
          <a:ea typeface="ＭＳ Ｐゴシック" charset="-128"/>
          <a:cs typeface="Gill Sans MT"/>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ill Sans MT"/>
          <a:ea typeface="ＭＳ Ｐゴシック" charset="-128"/>
          <a:cs typeface="Gill Sans MT"/>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ill Sans MT"/>
          <a:ea typeface="ＭＳ Ｐゴシック" charset="-128"/>
          <a:cs typeface="Gill Sans MT"/>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9AE40-DC85-4F43-8580-5E54A1572305}" type="datetimeFigureOut">
              <a:rPr lang="en-US" smtClean="0">
                <a:solidFill>
                  <a:prstClr val="black">
                    <a:tint val="75000"/>
                  </a:prstClr>
                </a:solidFill>
                <a:ea typeface="ＭＳ Ｐゴシック" charset="-128"/>
              </a:rPr>
              <a:pPr/>
              <a:t>12/9/2014</a:t>
            </a:fld>
            <a:endParaRPr lang="en-US">
              <a:solidFill>
                <a:prstClr val="black">
                  <a:tint val="75000"/>
                </a:prstClr>
              </a:solidFill>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7D64-56E0-41DF-BF34-CB92028E50E3}" type="slidenum">
              <a:rPr lang="en-US" smtClean="0">
                <a:solidFill>
                  <a:prstClr val="black">
                    <a:tint val="75000"/>
                  </a:prstClr>
                </a:solidFill>
                <a:ea typeface="ＭＳ Ｐゴシック" charset="-128"/>
              </a:rPr>
              <a:pPr/>
              <a:t>‹#›</a:t>
            </a:fld>
            <a:endParaRPr lang="en-US">
              <a:solidFill>
                <a:prstClr val="black">
                  <a:tint val="75000"/>
                </a:prstClr>
              </a:solidFill>
              <a:ea typeface="ＭＳ Ｐゴシック" charset="-128"/>
            </a:endParaRPr>
          </a:p>
        </p:txBody>
      </p:sp>
    </p:spTree>
    <p:extLst>
      <p:ext uri="{BB962C8B-B14F-4D97-AF65-F5344CB8AC3E}">
        <p14:creationId xmlns:p14="http://schemas.microsoft.com/office/powerpoint/2010/main" val="574924067"/>
      </p:ext>
    </p:extLst>
  </p:cSld>
  <p:clrMap bg1="lt1" tx1="dk1" bg2="lt2" tx2="dk2" accent1="accent1" accent2="accent2" accent3="accent3" accent4="accent4" accent5="accent5" accent6="accent6" hlink="hlink" folHlink="folHlink"/>
  <p:sldLayoutIdLst>
    <p:sldLayoutId id="2147483709" r:id="rId1"/>
    <p:sldLayoutId id="214748371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63.jpeg"/><Relationship Id="rId4" Type="http://schemas.openxmlformats.org/officeDocument/2006/relationships/image" Target="../media/image6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recusa.org/wp-content/uploads/IRECSolarMarketTrends-2012-web.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9" Type="http://schemas.openxmlformats.org/officeDocument/2006/relationships/image" Target="../media/image46.png"/><Relationship Id="rId21" Type="http://schemas.openxmlformats.org/officeDocument/2006/relationships/image" Target="../media/image28.png"/><Relationship Id="rId34" Type="http://schemas.openxmlformats.org/officeDocument/2006/relationships/image" Target="../media/image41.png"/><Relationship Id="rId42" Type="http://schemas.openxmlformats.org/officeDocument/2006/relationships/image" Target="../media/image49.png"/><Relationship Id="rId47" Type="http://schemas.openxmlformats.org/officeDocument/2006/relationships/image" Target="../media/image54.png"/><Relationship Id="rId7" Type="http://schemas.openxmlformats.org/officeDocument/2006/relationships/image" Target="../media/image14.png"/><Relationship Id="rId2" Type="http://schemas.openxmlformats.org/officeDocument/2006/relationships/notesSlide" Target="../notesSlides/notesSlide4.xml"/><Relationship Id="rId16" Type="http://schemas.openxmlformats.org/officeDocument/2006/relationships/image" Target="../media/image23.png"/><Relationship Id="rId29" Type="http://schemas.openxmlformats.org/officeDocument/2006/relationships/image" Target="../media/image36.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png"/><Relationship Id="rId45" Type="http://schemas.openxmlformats.org/officeDocument/2006/relationships/image" Target="../media/image52.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49" Type="http://schemas.openxmlformats.org/officeDocument/2006/relationships/image" Target="../media/image56.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8.png"/><Relationship Id="rId44" Type="http://schemas.openxmlformats.org/officeDocument/2006/relationships/image" Target="../media/image51.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 Id="rId43" Type="http://schemas.openxmlformats.org/officeDocument/2006/relationships/image" Target="../media/image50.png"/><Relationship Id="rId48" Type="http://schemas.openxmlformats.org/officeDocument/2006/relationships/image" Target="../media/image55.png"/><Relationship Id="rId8" Type="http://schemas.openxmlformats.org/officeDocument/2006/relationships/image" Target="../media/image15.png"/><Relationship Id="rId3" Type="http://schemas.openxmlformats.org/officeDocument/2006/relationships/image" Target="../media/image10.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png"/><Relationship Id="rId46" Type="http://schemas.openxmlformats.org/officeDocument/2006/relationships/image" Target="../media/image53.png"/><Relationship Id="rId20" Type="http://schemas.openxmlformats.org/officeDocument/2006/relationships/image" Target="../media/image27.png"/><Relationship Id="rId41" Type="http://schemas.openxmlformats.org/officeDocument/2006/relationships/image" Target="../media/image48.png"/><Relationship Id="rId1" Type="http://schemas.openxmlformats.org/officeDocument/2006/relationships/slideLayout" Target="../slideLayouts/slideLayout5.xml"/><Relationship Id="rId6"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20675" y="219075"/>
            <a:ext cx="8442325" cy="1363663"/>
          </a:xfrm>
        </p:spPr>
        <p:txBody>
          <a:bodyPr rtlCol="0">
            <a:normAutofit/>
          </a:bodyPr>
          <a:lstStyle/>
          <a:p>
            <a:pPr fontAlgn="auto">
              <a:spcAft>
                <a:spcPts val="0"/>
              </a:spcAft>
              <a:defRPr/>
            </a:pPr>
            <a:r>
              <a:rPr lang="en-US" sz="3600" b="1" dirty="0" smtClean="0"/>
              <a:t>Untangling Property Tax Policy and PV </a:t>
            </a:r>
          </a:p>
        </p:txBody>
      </p:sp>
    </p:spTree>
    <p:extLst>
      <p:ext uri="{BB962C8B-B14F-4D97-AF65-F5344CB8AC3E}">
        <p14:creationId xmlns:p14="http://schemas.microsoft.com/office/powerpoint/2010/main" val="276684970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p:nvPr/>
        </p:nvGrpSpPr>
        <p:grpSpPr>
          <a:xfrm>
            <a:off x="2668860" y="4675407"/>
            <a:ext cx="457200" cy="523220"/>
            <a:chOff x="5898995" y="3556569"/>
            <a:chExt cx="457200" cy="523220"/>
          </a:xfrm>
        </p:grpSpPr>
        <p:sp>
          <p:nvSpPr>
            <p:cNvPr id="42" name="Oval 41"/>
            <p:cNvSpPr>
              <a:spLocks/>
            </p:cNvSpPr>
            <p:nvPr/>
          </p:nvSpPr>
          <p:spPr>
            <a:xfrm>
              <a:off x="5898995" y="3601845"/>
              <a:ext cx="457200" cy="457200"/>
            </a:xfrm>
            <a:prstGeom prst="ellipse">
              <a:avLst/>
            </a:prstGeom>
            <a:solidFill>
              <a:srgbClr val="679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5932703" y="3556569"/>
              <a:ext cx="378630" cy="523220"/>
            </a:xfrm>
            <a:prstGeom prst="rect">
              <a:avLst/>
            </a:prstGeom>
          </p:spPr>
          <p:txBody>
            <a:bodyPr wrap="none">
              <a:spAutoFit/>
            </a:bodyPr>
            <a:lstStyle/>
            <a:p>
              <a:pPr algn="ctr"/>
              <a:r>
                <a:rPr lang="en-US" sz="2800" dirty="0" smtClean="0">
                  <a:solidFill>
                    <a:schemeClr val="bg1"/>
                  </a:solidFill>
                  <a:latin typeface="Gill Sans MT" pitchFamily="34" charset="0"/>
                </a:rPr>
                <a:t>$</a:t>
              </a:r>
              <a:endParaRPr lang="en-US" sz="3600" baseline="30000" dirty="0">
                <a:solidFill>
                  <a:schemeClr val="bg1"/>
                </a:solidFill>
                <a:latin typeface="Gill Sans MT" pitchFamily="34" charset="0"/>
              </a:endParaRPr>
            </a:p>
          </p:txBody>
        </p:sp>
      </p:grpSp>
      <p:grpSp>
        <p:nvGrpSpPr>
          <p:cNvPr id="5" name="Group 29"/>
          <p:cNvGrpSpPr/>
          <p:nvPr/>
        </p:nvGrpSpPr>
        <p:grpSpPr>
          <a:xfrm>
            <a:off x="2661424" y="4612218"/>
            <a:ext cx="502627" cy="584775"/>
            <a:chOff x="5898995" y="3500812"/>
            <a:chExt cx="502627" cy="584775"/>
          </a:xfrm>
        </p:grpSpPr>
        <p:sp>
          <p:nvSpPr>
            <p:cNvPr id="31" name="Oval 30"/>
            <p:cNvSpPr>
              <a:spLocks/>
            </p:cNvSpPr>
            <p:nvPr/>
          </p:nvSpPr>
          <p:spPr>
            <a:xfrm>
              <a:off x="5898995" y="3601845"/>
              <a:ext cx="457200" cy="457200"/>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5931622" y="3500812"/>
              <a:ext cx="470000" cy="584775"/>
            </a:xfrm>
            <a:prstGeom prst="rect">
              <a:avLst/>
            </a:prstGeom>
          </p:spPr>
          <p:txBody>
            <a:bodyPr wrap="none">
              <a:spAutoFit/>
            </a:bodyPr>
            <a:lstStyle/>
            <a:p>
              <a:pPr algn="ctr"/>
              <a:r>
                <a:rPr lang="en-US" sz="3200" dirty="0" smtClean="0">
                  <a:solidFill>
                    <a:schemeClr val="bg1"/>
                  </a:solidFill>
                  <a:latin typeface="Gill Sans MT" pitchFamily="34" charset="0"/>
                </a:rPr>
                <a:t>e</a:t>
              </a:r>
              <a:r>
                <a:rPr lang="en-US" sz="3200" baseline="30000" dirty="0" smtClean="0">
                  <a:solidFill>
                    <a:schemeClr val="bg1"/>
                  </a:solidFill>
                  <a:latin typeface="Gill Sans MT" pitchFamily="34" charset="0"/>
                </a:rPr>
                <a:t>-</a:t>
              </a:r>
              <a:endParaRPr lang="en-US" sz="4000" baseline="30000" dirty="0">
                <a:solidFill>
                  <a:schemeClr val="bg1"/>
                </a:solidFill>
                <a:latin typeface="Gill Sans MT" pitchFamily="34" charset="0"/>
              </a:endParaRPr>
            </a:p>
          </p:txBody>
        </p:sp>
      </p:grpSp>
      <p:grpSp>
        <p:nvGrpSpPr>
          <p:cNvPr id="8" name="Group 43"/>
          <p:cNvGrpSpPr/>
          <p:nvPr/>
        </p:nvGrpSpPr>
        <p:grpSpPr>
          <a:xfrm>
            <a:off x="3189250" y="4671690"/>
            <a:ext cx="457200" cy="523220"/>
            <a:chOff x="5898995" y="3556569"/>
            <a:chExt cx="457200" cy="523220"/>
          </a:xfrm>
        </p:grpSpPr>
        <p:sp>
          <p:nvSpPr>
            <p:cNvPr id="45" name="Oval 44"/>
            <p:cNvSpPr>
              <a:spLocks/>
            </p:cNvSpPr>
            <p:nvPr/>
          </p:nvSpPr>
          <p:spPr>
            <a:xfrm>
              <a:off x="5898995" y="3601845"/>
              <a:ext cx="457200" cy="457200"/>
            </a:xfrm>
            <a:prstGeom prst="ellipse">
              <a:avLst/>
            </a:prstGeom>
            <a:solidFill>
              <a:srgbClr val="679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5932703" y="3556569"/>
              <a:ext cx="378630" cy="523220"/>
            </a:xfrm>
            <a:prstGeom prst="rect">
              <a:avLst/>
            </a:prstGeom>
          </p:spPr>
          <p:txBody>
            <a:bodyPr wrap="none">
              <a:spAutoFit/>
            </a:bodyPr>
            <a:lstStyle/>
            <a:p>
              <a:pPr algn="ctr"/>
              <a:r>
                <a:rPr lang="en-US" sz="2800" dirty="0" smtClean="0">
                  <a:solidFill>
                    <a:schemeClr val="bg1"/>
                  </a:solidFill>
                  <a:latin typeface="Gill Sans MT" pitchFamily="34" charset="0"/>
                </a:rPr>
                <a:t>$</a:t>
              </a:r>
              <a:endParaRPr lang="en-US" sz="3600" baseline="30000" dirty="0">
                <a:solidFill>
                  <a:schemeClr val="bg1"/>
                </a:solidFill>
                <a:latin typeface="Gill Sans MT" pitchFamily="34" charset="0"/>
              </a:endParaRPr>
            </a:p>
          </p:txBody>
        </p:sp>
      </p:grpSp>
      <p:grpSp>
        <p:nvGrpSpPr>
          <p:cNvPr id="9" name="Group 34"/>
          <p:cNvGrpSpPr/>
          <p:nvPr/>
        </p:nvGrpSpPr>
        <p:grpSpPr>
          <a:xfrm>
            <a:off x="2494158" y="2303914"/>
            <a:ext cx="457200" cy="523220"/>
            <a:chOff x="5898995" y="3556569"/>
            <a:chExt cx="457200" cy="523220"/>
          </a:xfrm>
        </p:grpSpPr>
        <p:sp>
          <p:nvSpPr>
            <p:cNvPr id="36" name="Oval 35"/>
            <p:cNvSpPr>
              <a:spLocks/>
            </p:cNvSpPr>
            <p:nvPr/>
          </p:nvSpPr>
          <p:spPr>
            <a:xfrm>
              <a:off x="5898995" y="3601845"/>
              <a:ext cx="457200" cy="457200"/>
            </a:xfrm>
            <a:prstGeom prst="ellipse">
              <a:avLst/>
            </a:prstGeom>
            <a:solidFill>
              <a:srgbClr val="679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932703" y="3556569"/>
              <a:ext cx="378630" cy="523220"/>
            </a:xfrm>
            <a:prstGeom prst="rect">
              <a:avLst/>
            </a:prstGeom>
          </p:spPr>
          <p:txBody>
            <a:bodyPr wrap="none">
              <a:spAutoFit/>
            </a:bodyPr>
            <a:lstStyle/>
            <a:p>
              <a:pPr algn="ctr"/>
              <a:r>
                <a:rPr lang="en-US" sz="2800" dirty="0" smtClean="0">
                  <a:solidFill>
                    <a:schemeClr val="bg1"/>
                  </a:solidFill>
                  <a:latin typeface="Gill Sans MT" pitchFamily="34" charset="0"/>
                </a:rPr>
                <a:t>$</a:t>
              </a:r>
              <a:endParaRPr lang="en-US" sz="3600" baseline="30000" dirty="0">
                <a:solidFill>
                  <a:schemeClr val="bg1"/>
                </a:solidFill>
                <a:latin typeface="Gill Sans MT" pitchFamily="34" charset="0"/>
              </a:endParaRPr>
            </a:p>
          </p:txBody>
        </p:sp>
      </p:grpSp>
      <p:grpSp>
        <p:nvGrpSpPr>
          <p:cNvPr id="10" name="Group 23"/>
          <p:cNvGrpSpPr/>
          <p:nvPr/>
        </p:nvGrpSpPr>
        <p:grpSpPr>
          <a:xfrm>
            <a:off x="2497873" y="2251877"/>
            <a:ext cx="502627" cy="584775"/>
            <a:chOff x="5898995" y="3500812"/>
            <a:chExt cx="502627" cy="584775"/>
          </a:xfrm>
        </p:grpSpPr>
        <p:sp>
          <p:nvSpPr>
            <p:cNvPr id="21" name="Oval 20"/>
            <p:cNvSpPr>
              <a:spLocks/>
            </p:cNvSpPr>
            <p:nvPr/>
          </p:nvSpPr>
          <p:spPr>
            <a:xfrm>
              <a:off x="5898995" y="3601845"/>
              <a:ext cx="457200" cy="457200"/>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931622" y="3500812"/>
              <a:ext cx="470000" cy="584775"/>
            </a:xfrm>
            <a:prstGeom prst="rect">
              <a:avLst/>
            </a:prstGeom>
          </p:spPr>
          <p:txBody>
            <a:bodyPr wrap="none">
              <a:spAutoFit/>
            </a:bodyPr>
            <a:lstStyle/>
            <a:p>
              <a:pPr algn="ctr"/>
              <a:r>
                <a:rPr lang="en-US" sz="3200" dirty="0" smtClean="0">
                  <a:solidFill>
                    <a:schemeClr val="bg1"/>
                  </a:solidFill>
                  <a:latin typeface="Gill Sans MT" pitchFamily="34" charset="0"/>
                </a:rPr>
                <a:t>e</a:t>
              </a:r>
              <a:r>
                <a:rPr lang="en-US" sz="3200" baseline="30000" dirty="0" smtClean="0">
                  <a:solidFill>
                    <a:schemeClr val="bg1"/>
                  </a:solidFill>
                  <a:latin typeface="Gill Sans MT" pitchFamily="34" charset="0"/>
                </a:rPr>
                <a:t>-</a:t>
              </a:r>
              <a:endParaRPr lang="en-US" sz="4000" baseline="30000" dirty="0">
                <a:solidFill>
                  <a:schemeClr val="bg1"/>
                </a:solidFill>
                <a:latin typeface="Gill Sans MT" pitchFamily="34" charset="0"/>
              </a:endParaRPr>
            </a:p>
          </p:txBody>
        </p:sp>
      </p:grpSp>
      <p:sp>
        <p:nvSpPr>
          <p:cNvPr id="33" name="Rectangle 32"/>
          <p:cNvSpPr/>
          <p:nvPr/>
        </p:nvSpPr>
        <p:spPr>
          <a:xfrm>
            <a:off x="3256155" y="4795024"/>
            <a:ext cx="713678" cy="3122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Gill Sans MT" pitchFamily="34" charset="0"/>
              </a:rPr>
              <a:t>REC</a:t>
            </a:r>
            <a:endParaRPr lang="en-US" b="1" dirty="0">
              <a:latin typeface="Gill Sans MT" pitchFamily="34" charset="0"/>
            </a:endParaRPr>
          </a:p>
        </p:txBody>
      </p:sp>
      <p:sp>
        <p:nvSpPr>
          <p:cNvPr id="23" name="Rectangle 22"/>
          <p:cNvSpPr/>
          <p:nvPr/>
        </p:nvSpPr>
        <p:spPr>
          <a:xfrm>
            <a:off x="0" y="1170878"/>
            <a:ext cx="2453268" cy="49511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smtClean="0"/>
              <a:t>Renewable Portfolio Standard</a:t>
            </a:r>
            <a:endParaRPr lang="en-US" dirty="0"/>
          </a:p>
        </p:txBody>
      </p:sp>
      <p:sp>
        <p:nvSpPr>
          <p:cNvPr id="4" name="Text Placeholder 3"/>
          <p:cNvSpPr>
            <a:spLocks noGrp="1"/>
          </p:cNvSpPr>
          <p:nvPr>
            <p:ph type="body" sz="quarter" idx="10"/>
          </p:nvPr>
        </p:nvSpPr>
        <p:spPr/>
        <p:txBody>
          <a:bodyPr/>
          <a:lstStyle/>
          <a:p>
            <a:endParaRPr lang="en-US"/>
          </a:p>
        </p:txBody>
      </p:sp>
      <p:pic>
        <p:nvPicPr>
          <p:cNvPr id="7" name="Picture 6" descr="industry.JPG"/>
          <p:cNvPicPr>
            <a:picLocks noChangeAspect="1"/>
          </p:cNvPicPr>
          <p:nvPr/>
        </p:nvPicPr>
        <p:blipFill>
          <a:blip r:embed="rId3">
            <a:clrChange>
              <a:clrFrom>
                <a:srgbClr val="FFFFFF"/>
              </a:clrFrom>
              <a:clrTo>
                <a:srgbClr val="FFFFFF">
                  <a:alpha val="0"/>
                </a:srgbClr>
              </a:clrTo>
            </a:clrChange>
          </a:blip>
          <a:stretch>
            <a:fillRect/>
          </a:stretch>
        </p:blipFill>
        <p:spPr>
          <a:xfrm>
            <a:off x="968993" y="1338146"/>
            <a:ext cx="1629344" cy="2319453"/>
          </a:xfrm>
          <a:prstGeom prst="rect">
            <a:avLst/>
          </a:prstGeom>
        </p:spPr>
      </p:pic>
      <p:pic>
        <p:nvPicPr>
          <p:cNvPr id="18" name="Picture 17" descr="electric.JPG"/>
          <p:cNvPicPr>
            <a:picLocks noChangeAspect="1"/>
          </p:cNvPicPr>
          <p:nvPr/>
        </p:nvPicPr>
        <p:blipFill>
          <a:blip r:embed="rId4">
            <a:clrChange>
              <a:clrFrom>
                <a:srgbClr val="FFFFFF"/>
              </a:clrFrom>
              <a:clrTo>
                <a:srgbClr val="FFFFFF">
                  <a:alpha val="0"/>
                </a:srgbClr>
              </a:clrTo>
            </a:clrChange>
          </a:blip>
          <a:stretch>
            <a:fillRect/>
          </a:stretch>
        </p:blipFill>
        <p:spPr>
          <a:xfrm>
            <a:off x="6235770" y="2311650"/>
            <a:ext cx="2343865" cy="3081528"/>
          </a:xfrm>
          <a:prstGeom prst="rect">
            <a:avLst/>
          </a:prstGeom>
        </p:spPr>
      </p:pic>
      <p:sp>
        <p:nvSpPr>
          <p:cNvPr id="19" name="TextBox 18"/>
          <p:cNvSpPr txBox="1"/>
          <p:nvPr/>
        </p:nvSpPr>
        <p:spPr>
          <a:xfrm>
            <a:off x="6552978" y="4033175"/>
            <a:ext cx="1183337"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chemeClr val="tx2">
                    <a:lumMod val="50000"/>
                  </a:schemeClr>
                </a:solidFill>
                <a:effectLst/>
                <a:uLnTx/>
                <a:uFillTx/>
              </a:rPr>
              <a:t>Utility</a:t>
            </a:r>
            <a:endParaRPr kumimoji="0" lang="en-US" sz="2800" b="1" i="0" u="none" strike="noStrike" kern="0" cap="none" spc="0" normalizeH="0" baseline="0" noProof="0" dirty="0">
              <a:ln>
                <a:noFill/>
              </a:ln>
              <a:solidFill>
                <a:schemeClr val="tx2">
                  <a:lumMod val="50000"/>
                </a:schemeClr>
              </a:solidFill>
              <a:effectLst/>
              <a:uLnTx/>
              <a:uFillTx/>
            </a:endParaRPr>
          </a:p>
        </p:txBody>
      </p:sp>
      <p:sp>
        <p:nvSpPr>
          <p:cNvPr id="25" name="TextBox 24"/>
          <p:cNvSpPr txBox="1"/>
          <p:nvPr/>
        </p:nvSpPr>
        <p:spPr>
          <a:xfrm>
            <a:off x="1029407" y="2858580"/>
            <a:ext cx="1523174"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chemeClr val="tx2">
                    <a:lumMod val="50000"/>
                  </a:schemeClr>
                </a:solidFill>
                <a:effectLst/>
                <a:uLnTx/>
                <a:uFillTx/>
              </a:rPr>
              <a:t>Fossil Fuel</a:t>
            </a:r>
            <a:endParaRPr kumimoji="0" lang="en-US" sz="2000" b="1" i="0" u="none" strike="noStrike" kern="0" cap="none" spc="0" normalizeH="0" baseline="0" noProof="0" dirty="0">
              <a:ln>
                <a:noFill/>
              </a:ln>
              <a:solidFill>
                <a:schemeClr val="tx2">
                  <a:lumMod val="50000"/>
                </a:schemeClr>
              </a:solidFill>
              <a:effectLst/>
              <a:uLnTx/>
              <a:uFillTx/>
            </a:endParaRPr>
          </a:p>
        </p:txBody>
      </p:sp>
      <p:sp>
        <p:nvSpPr>
          <p:cNvPr id="26" name="TextBox 25"/>
          <p:cNvSpPr txBox="1"/>
          <p:nvPr/>
        </p:nvSpPr>
        <p:spPr>
          <a:xfrm>
            <a:off x="657700" y="5386190"/>
            <a:ext cx="234070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smtClean="0">
                <a:solidFill>
                  <a:schemeClr val="tx2">
                    <a:lumMod val="50000"/>
                  </a:schemeClr>
                </a:solidFill>
              </a:rPr>
              <a:t>Solar Energy System</a:t>
            </a:r>
            <a:endParaRPr kumimoji="0" lang="en-US" sz="2000" b="1" i="0" u="none" strike="noStrike" kern="0" cap="none" spc="0" normalizeH="0" baseline="0" noProof="0" dirty="0">
              <a:ln>
                <a:noFill/>
              </a:ln>
              <a:solidFill>
                <a:schemeClr val="tx2">
                  <a:lumMod val="50000"/>
                </a:schemeClr>
              </a:solidFill>
              <a:effectLst/>
              <a:uLnTx/>
              <a:uFillTx/>
            </a:endParaRPr>
          </a:p>
        </p:txBody>
      </p:sp>
      <p:sp>
        <p:nvSpPr>
          <p:cNvPr id="47" name="Rounded Rectangular Callout 46"/>
          <p:cNvSpPr/>
          <p:nvPr/>
        </p:nvSpPr>
        <p:spPr>
          <a:xfrm>
            <a:off x="2630530" y="4059044"/>
            <a:ext cx="2487880" cy="433272"/>
          </a:xfrm>
          <a:prstGeom prst="wedgeRoundRectCallout">
            <a:avLst/>
          </a:prstGeom>
          <a:solidFill>
            <a:srgbClr val="181300">
              <a:alpha val="65098"/>
            </a:srgbClr>
          </a:solidFill>
          <a:ln>
            <a:solidFill>
              <a:schemeClr val="bg1"/>
            </a:solid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smtClean="0"/>
              <a:t>Two revenue streams</a:t>
            </a:r>
            <a:endParaRPr lang="en-US" sz="2000" dirty="0"/>
          </a:p>
        </p:txBody>
      </p:sp>
      <p:sp>
        <p:nvSpPr>
          <p:cNvPr id="28" name="32-Point Star 27"/>
          <p:cNvSpPr/>
          <p:nvPr/>
        </p:nvSpPr>
        <p:spPr>
          <a:xfrm>
            <a:off x="1029407" y="4121974"/>
            <a:ext cx="1257870" cy="1099432"/>
          </a:xfrm>
          <a:prstGeom prst="star32">
            <a:avLst/>
          </a:prstGeom>
          <a:solidFill>
            <a:schemeClr val="bg2">
              <a:lumMod val="60000"/>
              <a:lumOff val="40000"/>
            </a:schemeClr>
          </a:solidFill>
          <a:ln>
            <a:solidFill>
              <a:schemeClr val="bg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551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ummary Text Box"/>
          <p:cNvSpPr txBox="1">
            <a:spLocks noChangeArrowheads="1"/>
          </p:cNvSpPr>
          <p:nvPr/>
        </p:nvSpPr>
        <p:spPr bwMode="auto">
          <a:xfrm>
            <a:off x="6696445" y="4503703"/>
            <a:ext cx="2371355" cy="1692771"/>
          </a:xfrm>
          <a:prstGeom prst="rect">
            <a:avLst/>
          </a:prstGeom>
          <a:solidFill>
            <a:schemeClr val="accent6"/>
          </a:solidFill>
          <a:ln w="9525">
            <a:solidFill>
              <a:schemeClr val="tx1"/>
            </a:solidFill>
            <a:miter lim="800000"/>
            <a:headEnd/>
            <a:tailEnd/>
          </a:ln>
          <a:effectLst>
            <a:outerShdw blurRad="50800" dist="38100" dir="5400000" algn="t" rotWithShape="0">
              <a:prstClr val="black">
                <a:alpha val="40000"/>
              </a:prstClr>
            </a:outerShdw>
          </a:effectLst>
        </p:spPr>
        <p:txBody>
          <a:bodyPr wrap="square">
            <a:spAutoFit/>
          </a:bodyPr>
          <a:lstStyle/>
          <a:p>
            <a:pPr algn="ctr" fontAlgn="auto">
              <a:spcBef>
                <a:spcPts val="0"/>
              </a:spcBef>
              <a:spcAft>
                <a:spcPts val="0"/>
              </a:spcAft>
              <a:defRPr/>
            </a:pPr>
            <a:r>
              <a:rPr lang="en-US" sz="2400" b="1" dirty="0">
                <a:latin typeface="Tahoma" pitchFamily="1" charset="0"/>
                <a:cs typeface="+mn-cs"/>
              </a:rPr>
              <a:t>29 </a:t>
            </a:r>
            <a:r>
              <a:rPr lang="en-US" sz="2400" b="1" dirty="0" smtClean="0">
                <a:latin typeface="Tahoma" pitchFamily="1" charset="0"/>
                <a:cs typeface="+mn-cs"/>
              </a:rPr>
              <a:t>states</a:t>
            </a:r>
            <a:r>
              <a:rPr lang="en-US" sz="2400" b="1" dirty="0" smtClean="0">
                <a:solidFill>
                  <a:schemeClr val="accent6"/>
                </a:solidFill>
                <a:latin typeface="Tahoma" pitchFamily="1" charset="0"/>
                <a:cs typeface="+mn-cs"/>
              </a:rPr>
              <a:t>,</a:t>
            </a:r>
            <a:r>
              <a:rPr lang="en-US" sz="1600" b="1" dirty="0" smtClean="0">
                <a:latin typeface="Tahoma" pitchFamily="1" charset="0"/>
                <a:cs typeface="+mn-cs"/>
              </a:rPr>
              <a:t>+ </a:t>
            </a:r>
            <a:r>
              <a:rPr lang="en-US" sz="1400" b="1" dirty="0" smtClean="0">
                <a:latin typeface="Tahoma" pitchFamily="1" charset="0"/>
                <a:cs typeface="+mn-cs"/>
              </a:rPr>
              <a:t>Washington DC </a:t>
            </a:r>
            <a:r>
              <a:rPr lang="en-US" sz="1400" b="1" dirty="0">
                <a:latin typeface="Tahoma" pitchFamily="1" charset="0"/>
                <a:cs typeface="+mn-cs"/>
              </a:rPr>
              <a:t>and 2 </a:t>
            </a:r>
            <a:r>
              <a:rPr lang="en-US" sz="1400" b="1" dirty="0" smtClean="0">
                <a:latin typeface="Tahoma" pitchFamily="1" charset="0"/>
                <a:cs typeface="+mn-cs"/>
              </a:rPr>
              <a:t>territories</a:t>
            </a:r>
            <a:r>
              <a:rPr lang="en-US" sz="1400" b="1" dirty="0" smtClean="0">
                <a:solidFill>
                  <a:schemeClr val="accent6"/>
                </a:solidFill>
                <a:latin typeface="Tahoma" pitchFamily="1" charset="0"/>
                <a:cs typeface="+mn-cs"/>
              </a:rPr>
              <a:t>,</a:t>
            </a:r>
            <a:r>
              <a:rPr lang="en-US" sz="1400" b="1" dirty="0" smtClean="0">
                <a:latin typeface="Tahoma" pitchFamily="1" charset="0"/>
                <a:cs typeface="+mn-cs"/>
              </a:rPr>
              <a:t>have Renewable Portfolio Standards</a:t>
            </a:r>
            <a:endParaRPr lang="en-US" sz="1400" b="1" dirty="0">
              <a:solidFill>
                <a:schemeClr val="accent6"/>
              </a:solidFill>
              <a:latin typeface="Tahoma" pitchFamily="1" charset="0"/>
              <a:cs typeface="+mn-cs"/>
            </a:endParaRPr>
          </a:p>
          <a:p>
            <a:pPr algn="ctr" fontAlgn="auto">
              <a:spcBef>
                <a:spcPts val="0"/>
              </a:spcBef>
              <a:spcAft>
                <a:spcPts val="0"/>
              </a:spcAft>
              <a:defRPr/>
            </a:pPr>
            <a:r>
              <a:rPr lang="en-US" sz="1200" i="1" dirty="0">
                <a:latin typeface="Tahoma" pitchFamily="1" charset="0"/>
                <a:cs typeface="+mn-cs"/>
              </a:rPr>
              <a:t>(8 states and 2 territories have </a:t>
            </a:r>
            <a:r>
              <a:rPr lang="en-US" sz="1200" i="1" dirty="0" smtClean="0">
                <a:latin typeface="Tahoma" pitchFamily="1" charset="0"/>
                <a:cs typeface="+mn-cs"/>
              </a:rPr>
              <a:t>renewable portfolio goals)</a:t>
            </a:r>
            <a:r>
              <a:rPr lang="en-US" sz="1200" i="1" dirty="0" smtClean="0">
                <a:solidFill>
                  <a:schemeClr val="accent6"/>
                </a:solidFill>
                <a:latin typeface="Tahoma" pitchFamily="1" charset="0"/>
                <a:cs typeface="+mn-cs"/>
              </a:rPr>
              <a:t>.</a:t>
            </a:r>
            <a:endParaRPr lang="en-US" sz="1200" i="1" dirty="0">
              <a:solidFill>
                <a:schemeClr val="accent6"/>
              </a:solidFill>
              <a:latin typeface="Tahoma" pitchFamily="1" charset="0"/>
              <a:cs typeface="+mn-cs"/>
            </a:endParaRPr>
          </a:p>
        </p:txBody>
      </p:sp>
      <p:pic>
        <p:nvPicPr>
          <p:cNvPr id="10" name="RED------------------------------------------------" descr="The following states have renewable portfolio standards.  Listed with each state is that state's ultimate target for renewable energy stated as a percentage of total retail electricity sales covered by the policy, and the year that the target must be m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49" y="5315205"/>
            <a:ext cx="23717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35" name="Arizona" descr="Arizona, 15 percent by 2025."/>
          <p:cNvSpPr>
            <a:spLocks/>
          </p:cNvSpPr>
          <p:nvPr/>
        </p:nvSpPr>
        <p:spPr bwMode="auto">
          <a:xfrm>
            <a:off x="1552342" y="3420854"/>
            <a:ext cx="868455" cy="957291"/>
          </a:xfrm>
          <a:custGeom>
            <a:avLst/>
            <a:gdLst>
              <a:gd name="T0" fmla="*/ 2147483647 w 570"/>
              <a:gd name="T1" fmla="*/ 2147483647 h 673"/>
              <a:gd name="T2" fmla="*/ 2147483647 w 570"/>
              <a:gd name="T3" fmla="*/ 2147483647 h 673"/>
              <a:gd name="T4" fmla="*/ 2147483647 w 570"/>
              <a:gd name="T5" fmla="*/ 2147483647 h 673"/>
              <a:gd name="T6" fmla="*/ 2147483647 w 570"/>
              <a:gd name="T7" fmla="*/ 2147483647 h 673"/>
              <a:gd name="T8" fmla="*/ 2147483647 w 570"/>
              <a:gd name="T9" fmla="*/ 2147483647 h 673"/>
              <a:gd name="T10" fmla="*/ 2147483647 w 570"/>
              <a:gd name="T11" fmla="*/ 2147483647 h 673"/>
              <a:gd name="T12" fmla="*/ 2147483647 w 570"/>
              <a:gd name="T13" fmla="*/ 2147483647 h 673"/>
              <a:gd name="T14" fmla="*/ 2147483647 w 570"/>
              <a:gd name="T15" fmla="*/ 2147483647 h 673"/>
              <a:gd name="T16" fmla="*/ 2147483647 w 570"/>
              <a:gd name="T17" fmla="*/ 2147483647 h 673"/>
              <a:gd name="T18" fmla="*/ 2147483647 w 570"/>
              <a:gd name="T19" fmla="*/ 2147483647 h 673"/>
              <a:gd name="T20" fmla="*/ 2147483647 w 570"/>
              <a:gd name="T21" fmla="*/ 2147483647 h 673"/>
              <a:gd name="T22" fmla="*/ 2147483647 w 570"/>
              <a:gd name="T23" fmla="*/ 2147483647 h 673"/>
              <a:gd name="T24" fmla="*/ 2147483647 w 570"/>
              <a:gd name="T25" fmla="*/ 2147483647 h 673"/>
              <a:gd name="T26" fmla="*/ 2147483647 w 570"/>
              <a:gd name="T27" fmla="*/ 2147483647 h 673"/>
              <a:gd name="T28" fmla="*/ 2147483647 w 570"/>
              <a:gd name="T29" fmla="*/ 2147483647 h 673"/>
              <a:gd name="T30" fmla="*/ 2147483647 w 570"/>
              <a:gd name="T31" fmla="*/ 2147483647 h 673"/>
              <a:gd name="T32" fmla="*/ 2147483647 w 570"/>
              <a:gd name="T33" fmla="*/ 2147483647 h 673"/>
              <a:gd name="T34" fmla="*/ 2147483647 w 570"/>
              <a:gd name="T35" fmla="*/ 2147483647 h 673"/>
              <a:gd name="T36" fmla="*/ 2147483647 w 570"/>
              <a:gd name="T37" fmla="*/ 2147483647 h 673"/>
              <a:gd name="T38" fmla="*/ 2147483647 w 570"/>
              <a:gd name="T39" fmla="*/ 2147483647 h 673"/>
              <a:gd name="T40" fmla="*/ 2147483647 w 570"/>
              <a:gd name="T41" fmla="*/ 2147483647 h 673"/>
              <a:gd name="T42" fmla="*/ 2147483647 w 570"/>
              <a:gd name="T43" fmla="*/ 2147483647 h 673"/>
              <a:gd name="T44" fmla="*/ 2147483647 w 570"/>
              <a:gd name="T45" fmla="*/ 2147483647 h 673"/>
              <a:gd name="T46" fmla="*/ 2147483647 w 570"/>
              <a:gd name="T47" fmla="*/ 2147483647 h 673"/>
              <a:gd name="T48" fmla="*/ 2147483647 w 570"/>
              <a:gd name="T49" fmla="*/ 2147483647 h 673"/>
              <a:gd name="T50" fmla="*/ 2147483647 w 570"/>
              <a:gd name="T51" fmla="*/ 2147483647 h 673"/>
              <a:gd name="T52" fmla="*/ 2147483647 w 570"/>
              <a:gd name="T53" fmla="*/ 2147483647 h 673"/>
              <a:gd name="T54" fmla="*/ 2147483647 w 570"/>
              <a:gd name="T55" fmla="*/ 2147483647 h 673"/>
              <a:gd name="T56" fmla="*/ 2147483647 w 570"/>
              <a:gd name="T57" fmla="*/ 2147483647 h 673"/>
              <a:gd name="T58" fmla="*/ 2147483647 w 570"/>
              <a:gd name="T59" fmla="*/ 2147483647 h 673"/>
              <a:gd name="T60" fmla="*/ 2147483647 w 570"/>
              <a:gd name="T61" fmla="*/ 2147483647 h 673"/>
              <a:gd name="T62" fmla="*/ 2147483647 w 570"/>
              <a:gd name="T63" fmla="*/ 2147483647 h 673"/>
              <a:gd name="T64" fmla="*/ 2147483647 w 570"/>
              <a:gd name="T65" fmla="*/ 2147483647 h 673"/>
              <a:gd name="T66" fmla="*/ 2147483647 w 570"/>
              <a:gd name="T67" fmla="*/ 2147483647 h 673"/>
              <a:gd name="T68" fmla="*/ 2147483647 w 570"/>
              <a:gd name="T69" fmla="*/ 2147483647 h 673"/>
              <a:gd name="T70" fmla="*/ 2147483647 w 570"/>
              <a:gd name="T71" fmla="*/ 2147483647 h 673"/>
              <a:gd name="T72" fmla="*/ 2147483647 w 570"/>
              <a:gd name="T73" fmla="*/ 2147483647 h 673"/>
              <a:gd name="T74" fmla="*/ 2147483647 w 570"/>
              <a:gd name="T75" fmla="*/ 2147483647 h 673"/>
              <a:gd name="T76" fmla="*/ 2147483647 w 570"/>
              <a:gd name="T77" fmla="*/ 2147483647 h 6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0"/>
              <a:gd name="T118" fmla="*/ 0 h 673"/>
              <a:gd name="T119" fmla="*/ 570 w 570"/>
              <a:gd name="T120" fmla="*/ 673 h 6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0" h="673">
                <a:moveTo>
                  <a:pt x="0" y="465"/>
                </a:moveTo>
                <a:lnTo>
                  <a:pt x="11" y="451"/>
                </a:lnTo>
                <a:lnTo>
                  <a:pt x="27" y="451"/>
                </a:lnTo>
                <a:lnTo>
                  <a:pt x="36" y="423"/>
                </a:lnTo>
                <a:lnTo>
                  <a:pt x="29" y="421"/>
                </a:lnTo>
                <a:lnTo>
                  <a:pt x="19" y="411"/>
                </a:lnTo>
                <a:lnTo>
                  <a:pt x="23" y="381"/>
                </a:lnTo>
                <a:lnTo>
                  <a:pt x="31" y="376"/>
                </a:lnTo>
                <a:lnTo>
                  <a:pt x="47" y="350"/>
                </a:lnTo>
                <a:lnTo>
                  <a:pt x="52" y="321"/>
                </a:lnTo>
                <a:lnTo>
                  <a:pt x="56" y="318"/>
                </a:lnTo>
                <a:lnTo>
                  <a:pt x="61" y="308"/>
                </a:lnTo>
                <a:lnTo>
                  <a:pt x="77" y="302"/>
                </a:lnTo>
                <a:lnTo>
                  <a:pt x="87" y="295"/>
                </a:lnTo>
                <a:lnTo>
                  <a:pt x="90" y="289"/>
                </a:lnTo>
                <a:lnTo>
                  <a:pt x="72" y="270"/>
                </a:lnTo>
                <a:lnTo>
                  <a:pt x="72" y="264"/>
                </a:lnTo>
                <a:lnTo>
                  <a:pt x="66" y="238"/>
                </a:lnTo>
                <a:lnTo>
                  <a:pt x="58" y="223"/>
                </a:lnTo>
                <a:lnTo>
                  <a:pt x="59" y="206"/>
                </a:lnTo>
                <a:lnTo>
                  <a:pt x="68" y="181"/>
                </a:lnTo>
                <a:lnTo>
                  <a:pt x="68" y="126"/>
                </a:lnTo>
                <a:lnTo>
                  <a:pt x="72" y="112"/>
                </a:lnTo>
                <a:lnTo>
                  <a:pt x="69" y="88"/>
                </a:lnTo>
                <a:lnTo>
                  <a:pt x="91" y="85"/>
                </a:lnTo>
                <a:lnTo>
                  <a:pt x="111" y="102"/>
                </a:lnTo>
                <a:lnTo>
                  <a:pt x="130" y="87"/>
                </a:lnTo>
                <a:lnTo>
                  <a:pt x="141" y="16"/>
                </a:lnTo>
                <a:lnTo>
                  <a:pt x="145" y="0"/>
                </a:lnTo>
                <a:lnTo>
                  <a:pt x="172" y="4"/>
                </a:lnTo>
                <a:lnTo>
                  <a:pt x="201" y="8"/>
                </a:lnTo>
                <a:lnTo>
                  <a:pt x="241" y="15"/>
                </a:lnTo>
                <a:lnTo>
                  <a:pt x="244" y="15"/>
                </a:lnTo>
                <a:lnTo>
                  <a:pt x="255" y="16"/>
                </a:lnTo>
                <a:lnTo>
                  <a:pt x="272" y="19"/>
                </a:lnTo>
                <a:lnTo>
                  <a:pt x="338" y="27"/>
                </a:lnTo>
                <a:lnTo>
                  <a:pt x="360" y="31"/>
                </a:lnTo>
                <a:lnTo>
                  <a:pt x="367" y="31"/>
                </a:lnTo>
                <a:lnTo>
                  <a:pt x="381" y="33"/>
                </a:lnTo>
                <a:lnTo>
                  <a:pt x="403" y="36"/>
                </a:lnTo>
                <a:lnTo>
                  <a:pt x="424" y="38"/>
                </a:lnTo>
                <a:lnTo>
                  <a:pt x="446" y="41"/>
                </a:lnTo>
                <a:lnTo>
                  <a:pt x="448" y="42"/>
                </a:lnTo>
                <a:lnTo>
                  <a:pt x="487" y="47"/>
                </a:lnTo>
                <a:lnTo>
                  <a:pt x="519" y="51"/>
                </a:lnTo>
                <a:lnTo>
                  <a:pt x="530" y="52"/>
                </a:lnTo>
                <a:lnTo>
                  <a:pt x="569" y="56"/>
                </a:lnTo>
                <a:lnTo>
                  <a:pt x="566" y="83"/>
                </a:lnTo>
                <a:lnTo>
                  <a:pt x="563" y="110"/>
                </a:lnTo>
                <a:lnTo>
                  <a:pt x="556" y="164"/>
                </a:lnTo>
                <a:lnTo>
                  <a:pt x="550" y="216"/>
                </a:lnTo>
                <a:lnTo>
                  <a:pt x="550" y="218"/>
                </a:lnTo>
                <a:lnTo>
                  <a:pt x="544" y="277"/>
                </a:lnTo>
                <a:lnTo>
                  <a:pt x="541" y="296"/>
                </a:lnTo>
                <a:lnTo>
                  <a:pt x="541" y="297"/>
                </a:lnTo>
                <a:lnTo>
                  <a:pt x="539" y="320"/>
                </a:lnTo>
                <a:lnTo>
                  <a:pt x="537" y="340"/>
                </a:lnTo>
                <a:lnTo>
                  <a:pt x="532" y="382"/>
                </a:lnTo>
                <a:lnTo>
                  <a:pt x="530" y="405"/>
                </a:lnTo>
                <a:lnTo>
                  <a:pt x="530" y="408"/>
                </a:lnTo>
                <a:lnTo>
                  <a:pt x="530" y="410"/>
                </a:lnTo>
                <a:lnTo>
                  <a:pt x="523" y="468"/>
                </a:lnTo>
                <a:lnTo>
                  <a:pt x="523" y="473"/>
                </a:lnTo>
                <a:lnTo>
                  <a:pt x="520" y="490"/>
                </a:lnTo>
                <a:lnTo>
                  <a:pt x="517" y="515"/>
                </a:lnTo>
                <a:lnTo>
                  <a:pt x="517" y="518"/>
                </a:lnTo>
                <a:lnTo>
                  <a:pt x="514" y="544"/>
                </a:lnTo>
                <a:lnTo>
                  <a:pt x="513" y="552"/>
                </a:lnTo>
                <a:lnTo>
                  <a:pt x="503" y="648"/>
                </a:lnTo>
                <a:lnTo>
                  <a:pt x="503" y="651"/>
                </a:lnTo>
                <a:lnTo>
                  <a:pt x="500" y="672"/>
                </a:lnTo>
                <a:lnTo>
                  <a:pt x="371" y="656"/>
                </a:lnTo>
                <a:lnTo>
                  <a:pt x="316" y="649"/>
                </a:lnTo>
                <a:lnTo>
                  <a:pt x="294" y="637"/>
                </a:lnTo>
                <a:lnTo>
                  <a:pt x="291" y="635"/>
                </a:lnTo>
                <a:lnTo>
                  <a:pt x="278" y="630"/>
                </a:lnTo>
                <a:lnTo>
                  <a:pt x="123" y="544"/>
                </a:lnTo>
                <a:lnTo>
                  <a:pt x="11" y="480"/>
                </a:lnTo>
                <a:lnTo>
                  <a:pt x="0" y="465"/>
                </a:lnTo>
              </a:path>
            </a:pathLst>
          </a:custGeom>
          <a:solidFill>
            <a:schemeClr val="tx2"/>
          </a:solidFill>
          <a:ln w="6350" cap="rnd">
            <a:solidFill>
              <a:schemeClr val="tx1"/>
            </a:solidFill>
            <a:round/>
            <a:headEnd/>
            <a:tailEnd/>
          </a:ln>
        </p:spPr>
        <p:txBody>
          <a:bodyPr/>
          <a:lstStyle/>
          <a:p>
            <a:pPr algn="ctr" fontAlgn="base">
              <a:spcBef>
                <a:spcPct val="0"/>
              </a:spcBef>
              <a:spcAft>
                <a:spcPct val="0"/>
              </a:spcAft>
              <a:defRPr/>
            </a:pPr>
            <a:endParaRPr lang="en-US" sz="1200" dirty="0" smtClean="0">
              <a:solidFill>
                <a:prstClr val="black"/>
              </a:solidFill>
              <a:latin typeface="Arial" charset="0"/>
            </a:endParaRPr>
          </a:p>
        </p:txBody>
      </p:sp>
      <p:grpSp>
        <p:nvGrpSpPr>
          <p:cNvPr id="2" name="California" descr="California"/>
          <p:cNvGrpSpPr>
            <a:grpSpLocks/>
          </p:cNvGrpSpPr>
          <p:nvPr/>
        </p:nvGrpSpPr>
        <p:grpSpPr bwMode="auto">
          <a:xfrm>
            <a:off x="601177" y="2413017"/>
            <a:ext cx="1093610" cy="1651137"/>
            <a:chOff x="514" y="1479"/>
            <a:chExt cx="717" cy="1163"/>
          </a:xfrm>
          <a:solidFill>
            <a:schemeClr val="tx2"/>
          </a:solidFill>
        </p:grpSpPr>
        <p:sp>
          <p:nvSpPr>
            <p:cNvPr id="4183" name="California" descr="California, 33 percent by 2020."/>
            <p:cNvSpPr>
              <a:spLocks/>
            </p:cNvSpPr>
            <p:nvPr/>
          </p:nvSpPr>
          <p:spPr bwMode="auto">
            <a:xfrm>
              <a:off x="514" y="1479"/>
              <a:ext cx="717" cy="1163"/>
            </a:xfrm>
            <a:custGeom>
              <a:avLst/>
              <a:gdLst>
                <a:gd name="T0" fmla="*/ 637 w 717"/>
                <a:gd name="T1" fmla="*/ 1162 h 1163"/>
                <a:gd name="T2" fmla="*/ 661 w 717"/>
                <a:gd name="T3" fmla="*/ 1134 h 1163"/>
                <a:gd name="T4" fmla="*/ 649 w 717"/>
                <a:gd name="T5" fmla="*/ 1091 h 1163"/>
                <a:gd name="T6" fmla="*/ 678 w 717"/>
                <a:gd name="T7" fmla="*/ 1031 h 1163"/>
                <a:gd name="T8" fmla="*/ 703 w 717"/>
                <a:gd name="T9" fmla="*/ 1011 h 1163"/>
                <a:gd name="T10" fmla="*/ 697 w 717"/>
                <a:gd name="T11" fmla="*/ 979 h 1163"/>
                <a:gd name="T12" fmla="*/ 684 w 717"/>
                <a:gd name="T13" fmla="*/ 932 h 1163"/>
                <a:gd name="T14" fmla="*/ 641 w 717"/>
                <a:gd name="T15" fmla="*/ 854 h 1163"/>
                <a:gd name="T16" fmla="*/ 596 w 717"/>
                <a:gd name="T17" fmla="*/ 789 h 1163"/>
                <a:gd name="T18" fmla="*/ 551 w 717"/>
                <a:gd name="T19" fmla="*/ 725 h 1163"/>
                <a:gd name="T20" fmla="*/ 477 w 717"/>
                <a:gd name="T21" fmla="*/ 622 h 1163"/>
                <a:gd name="T22" fmla="*/ 448 w 717"/>
                <a:gd name="T23" fmla="*/ 581 h 1163"/>
                <a:gd name="T24" fmla="*/ 390 w 717"/>
                <a:gd name="T25" fmla="*/ 498 h 1163"/>
                <a:gd name="T26" fmla="*/ 367 w 717"/>
                <a:gd name="T27" fmla="*/ 465 h 1163"/>
                <a:gd name="T28" fmla="*/ 346 w 717"/>
                <a:gd name="T29" fmla="*/ 437 h 1163"/>
                <a:gd name="T30" fmla="*/ 325 w 717"/>
                <a:gd name="T31" fmla="*/ 408 h 1163"/>
                <a:gd name="T32" fmla="*/ 321 w 717"/>
                <a:gd name="T33" fmla="*/ 391 h 1163"/>
                <a:gd name="T34" fmla="*/ 322 w 717"/>
                <a:gd name="T35" fmla="*/ 382 h 1163"/>
                <a:gd name="T36" fmla="*/ 328 w 717"/>
                <a:gd name="T37" fmla="*/ 359 h 1163"/>
                <a:gd name="T38" fmla="*/ 333 w 717"/>
                <a:gd name="T39" fmla="*/ 332 h 1163"/>
                <a:gd name="T40" fmla="*/ 354 w 717"/>
                <a:gd name="T41" fmla="*/ 239 h 1163"/>
                <a:gd name="T42" fmla="*/ 385 w 717"/>
                <a:gd name="T43" fmla="*/ 104 h 1163"/>
                <a:gd name="T44" fmla="*/ 369 w 717"/>
                <a:gd name="T45" fmla="*/ 76 h 1163"/>
                <a:gd name="T46" fmla="*/ 288 w 717"/>
                <a:gd name="T47" fmla="*/ 56 h 1163"/>
                <a:gd name="T48" fmla="*/ 221 w 717"/>
                <a:gd name="T49" fmla="*/ 40 h 1163"/>
                <a:gd name="T50" fmla="*/ 145 w 717"/>
                <a:gd name="T51" fmla="*/ 20 h 1163"/>
                <a:gd name="T52" fmla="*/ 123 w 717"/>
                <a:gd name="T53" fmla="*/ 15 h 1163"/>
                <a:gd name="T54" fmla="*/ 105 w 717"/>
                <a:gd name="T55" fmla="*/ 11 h 1163"/>
                <a:gd name="T56" fmla="*/ 69 w 717"/>
                <a:gd name="T57" fmla="*/ 2 h 1163"/>
                <a:gd name="T58" fmla="*/ 59 w 717"/>
                <a:gd name="T59" fmla="*/ 33 h 1163"/>
                <a:gd name="T60" fmla="*/ 44 w 717"/>
                <a:gd name="T61" fmla="*/ 93 h 1163"/>
                <a:gd name="T62" fmla="*/ 42 w 717"/>
                <a:gd name="T63" fmla="*/ 101 h 1163"/>
                <a:gd name="T64" fmla="*/ 6 w 717"/>
                <a:gd name="T65" fmla="*/ 154 h 1163"/>
                <a:gd name="T66" fmla="*/ 16 w 717"/>
                <a:gd name="T67" fmla="*/ 201 h 1163"/>
                <a:gd name="T68" fmla="*/ 30 w 717"/>
                <a:gd name="T69" fmla="*/ 259 h 1163"/>
                <a:gd name="T70" fmla="*/ 26 w 717"/>
                <a:gd name="T71" fmla="*/ 355 h 1163"/>
                <a:gd name="T72" fmla="*/ 52 w 717"/>
                <a:gd name="T73" fmla="*/ 415 h 1163"/>
                <a:gd name="T74" fmla="*/ 56 w 717"/>
                <a:gd name="T75" fmla="*/ 422 h 1163"/>
                <a:gd name="T76" fmla="*/ 56 w 717"/>
                <a:gd name="T77" fmla="*/ 447 h 1163"/>
                <a:gd name="T78" fmla="*/ 76 w 717"/>
                <a:gd name="T79" fmla="*/ 467 h 1163"/>
                <a:gd name="T80" fmla="*/ 85 w 717"/>
                <a:gd name="T81" fmla="*/ 480 h 1163"/>
                <a:gd name="T82" fmla="*/ 77 w 717"/>
                <a:gd name="T83" fmla="*/ 512 h 1163"/>
                <a:gd name="T84" fmla="*/ 77 w 717"/>
                <a:gd name="T85" fmla="*/ 540 h 1163"/>
                <a:gd name="T86" fmla="*/ 90 w 717"/>
                <a:gd name="T87" fmla="*/ 571 h 1163"/>
                <a:gd name="T88" fmla="*/ 117 w 717"/>
                <a:gd name="T89" fmla="*/ 594 h 1163"/>
                <a:gd name="T90" fmla="*/ 102 w 717"/>
                <a:gd name="T91" fmla="*/ 615 h 1163"/>
                <a:gd name="T92" fmla="*/ 106 w 717"/>
                <a:gd name="T93" fmla="*/ 664 h 1163"/>
                <a:gd name="T94" fmla="*/ 130 w 717"/>
                <a:gd name="T95" fmla="*/ 717 h 1163"/>
                <a:gd name="T96" fmla="*/ 148 w 717"/>
                <a:gd name="T97" fmla="*/ 754 h 1163"/>
                <a:gd name="T98" fmla="*/ 155 w 717"/>
                <a:gd name="T99" fmla="*/ 783 h 1163"/>
                <a:gd name="T100" fmla="*/ 168 w 717"/>
                <a:gd name="T101" fmla="*/ 818 h 1163"/>
                <a:gd name="T102" fmla="*/ 180 w 717"/>
                <a:gd name="T103" fmla="*/ 878 h 1163"/>
                <a:gd name="T104" fmla="*/ 243 w 717"/>
                <a:gd name="T105" fmla="*/ 896 h 1163"/>
                <a:gd name="T106" fmla="*/ 275 w 717"/>
                <a:gd name="T107" fmla="*/ 936 h 1163"/>
                <a:gd name="T108" fmla="*/ 330 w 717"/>
                <a:gd name="T109" fmla="*/ 961 h 1163"/>
                <a:gd name="T110" fmla="*/ 344 w 717"/>
                <a:gd name="T111" fmla="*/ 999 h 1163"/>
                <a:gd name="T112" fmla="*/ 376 w 717"/>
                <a:gd name="T113" fmla="*/ 1017 h 1163"/>
                <a:gd name="T114" fmla="*/ 414 w 717"/>
                <a:gd name="T115" fmla="*/ 1077 h 1163"/>
                <a:gd name="T116" fmla="*/ 421 w 717"/>
                <a:gd name="T117" fmla="*/ 1143 h 1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7"/>
                <a:gd name="T178" fmla="*/ 0 h 1163"/>
                <a:gd name="T179" fmla="*/ 717 w 717"/>
                <a:gd name="T180" fmla="*/ 1163 h 11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7" h="1163">
                  <a:moveTo>
                    <a:pt x="634" y="1162"/>
                  </a:moveTo>
                  <a:lnTo>
                    <a:pt x="637" y="1162"/>
                  </a:lnTo>
                  <a:lnTo>
                    <a:pt x="653" y="1162"/>
                  </a:lnTo>
                  <a:lnTo>
                    <a:pt x="661" y="1134"/>
                  </a:lnTo>
                  <a:lnTo>
                    <a:pt x="655" y="1131"/>
                  </a:lnTo>
                  <a:lnTo>
                    <a:pt x="645" y="1121"/>
                  </a:lnTo>
                  <a:lnTo>
                    <a:pt x="649" y="1091"/>
                  </a:lnTo>
                  <a:lnTo>
                    <a:pt x="657" y="1086"/>
                  </a:lnTo>
                  <a:lnTo>
                    <a:pt x="673" y="1060"/>
                  </a:lnTo>
                  <a:lnTo>
                    <a:pt x="678" y="1031"/>
                  </a:lnTo>
                  <a:lnTo>
                    <a:pt x="682" y="1028"/>
                  </a:lnTo>
                  <a:lnTo>
                    <a:pt x="686" y="1018"/>
                  </a:lnTo>
                  <a:lnTo>
                    <a:pt x="703" y="1011"/>
                  </a:lnTo>
                  <a:lnTo>
                    <a:pt x="713" y="1004"/>
                  </a:lnTo>
                  <a:lnTo>
                    <a:pt x="716" y="999"/>
                  </a:lnTo>
                  <a:lnTo>
                    <a:pt x="697" y="979"/>
                  </a:lnTo>
                  <a:lnTo>
                    <a:pt x="697" y="974"/>
                  </a:lnTo>
                  <a:lnTo>
                    <a:pt x="692" y="947"/>
                  </a:lnTo>
                  <a:lnTo>
                    <a:pt x="684" y="932"/>
                  </a:lnTo>
                  <a:lnTo>
                    <a:pt x="685" y="915"/>
                  </a:lnTo>
                  <a:lnTo>
                    <a:pt x="664" y="886"/>
                  </a:lnTo>
                  <a:lnTo>
                    <a:pt x="641" y="854"/>
                  </a:lnTo>
                  <a:lnTo>
                    <a:pt x="614" y="815"/>
                  </a:lnTo>
                  <a:lnTo>
                    <a:pt x="606" y="804"/>
                  </a:lnTo>
                  <a:lnTo>
                    <a:pt x="596" y="789"/>
                  </a:lnTo>
                  <a:lnTo>
                    <a:pt x="595" y="789"/>
                  </a:lnTo>
                  <a:lnTo>
                    <a:pt x="570" y="754"/>
                  </a:lnTo>
                  <a:lnTo>
                    <a:pt x="551" y="725"/>
                  </a:lnTo>
                  <a:lnTo>
                    <a:pt x="508" y="665"/>
                  </a:lnTo>
                  <a:lnTo>
                    <a:pt x="483" y="629"/>
                  </a:lnTo>
                  <a:lnTo>
                    <a:pt x="477" y="622"/>
                  </a:lnTo>
                  <a:lnTo>
                    <a:pt x="462" y="601"/>
                  </a:lnTo>
                  <a:lnTo>
                    <a:pt x="459" y="597"/>
                  </a:lnTo>
                  <a:lnTo>
                    <a:pt x="448" y="581"/>
                  </a:lnTo>
                  <a:lnTo>
                    <a:pt x="423" y="546"/>
                  </a:lnTo>
                  <a:lnTo>
                    <a:pt x="401" y="514"/>
                  </a:lnTo>
                  <a:lnTo>
                    <a:pt x="390" y="498"/>
                  </a:lnTo>
                  <a:lnTo>
                    <a:pt x="373" y="476"/>
                  </a:lnTo>
                  <a:lnTo>
                    <a:pt x="368" y="468"/>
                  </a:lnTo>
                  <a:lnTo>
                    <a:pt x="367" y="465"/>
                  </a:lnTo>
                  <a:lnTo>
                    <a:pt x="362" y="461"/>
                  </a:lnTo>
                  <a:lnTo>
                    <a:pt x="351" y="446"/>
                  </a:lnTo>
                  <a:lnTo>
                    <a:pt x="346" y="437"/>
                  </a:lnTo>
                  <a:lnTo>
                    <a:pt x="342" y="432"/>
                  </a:lnTo>
                  <a:lnTo>
                    <a:pt x="329" y="414"/>
                  </a:lnTo>
                  <a:lnTo>
                    <a:pt x="325" y="408"/>
                  </a:lnTo>
                  <a:lnTo>
                    <a:pt x="324" y="405"/>
                  </a:lnTo>
                  <a:lnTo>
                    <a:pt x="318" y="400"/>
                  </a:lnTo>
                  <a:lnTo>
                    <a:pt x="321" y="391"/>
                  </a:lnTo>
                  <a:lnTo>
                    <a:pt x="321" y="387"/>
                  </a:lnTo>
                  <a:lnTo>
                    <a:pt x="321" y="386"/>
                  </a:lnTo>
                  <a:lnTo>
                    <a:pt x="322" y="382"/>
                  </a:lnTo>
                  <a:lnTo>
                    <a:pt x="325" y="372"/>
                  </a:lnTo>
                  <a:lnTo>
                    <a:pt x="325" y="365"/>
                  </a:lnTo>
                  <a:lnTo>
                    <a:pt x="328" y="359"/>
                  </a:lnTo>
                  <a:lnTo>
                    <a:pt x="329" y="351"/>
                  </a:lnTo>
                  <a:lnTo>
                    <a:pt x="330" y="346"/>
                  </a:lnTo>
                  <a:lnTo>
                    <a:pt x="333" y="332"/>
                  </a:lnTo>
                  <a:lnTo>
                    <a:pt x="336" y="322"/>
                  </a:lnTo>
                  <a:lnTo>
                    <a:pt x="342" y="297"/>
                  </a:lnTo>
                  <a:lnTo>
                    <a:pt x="354" y="239"/>
                  </a:lnTo>
                  <a:lnTo>
                    <a:pt x="371" y="165"/>
                  </a:lnTo>
                  <a:lnTo>
                    <a:pt x="373" y="148"/>
                  </a:lnTo>
                  <a:lnTo>
                    <a:pt x="385" y="104"/>
                  </a:lnTo>
                  <a:lnTo>
                    <a:pt x="390" y="80"/>
                  </a:lnTo>
                  <a:lnTo>
                    <a:pt x="373" y="76"/>
                  </a:lnTo>
                  <a:lnTo>
                    <a:pt x="369" y="76"/>
                  </a:lnTo>
                  <a:lnTo>
                    <a:pt x="321" y="63"/>
                  </a:lnTo>
                  <a:lnTo>
                    <a:pt x="306" y="61"/>
                  </a:lnTo>
                  <a:lnTo>
                    <a:pt x="288" y="56"/>
                  </a:lnTo>
                  <a:lnTo>
                    <a:pt x="276" y="54"/>
                  </a:lnTo>
                  <a:lnTo>
                    <a:pt x="234" y="43"/>
                  </a:lnTo>
                  <a:lnTo>
                    <a:pt x="221" y="40"/>
                  </a:lnTo>
                  <a:lnTo>
                    <a:pt x="211" y="37"/>
                  </a:lnTo>
                  <a:lnTo>
                    <a:pt x="153" y="23"/>
                  </a:lnTo>
                  <a:lnTo>
                    <a:pt x="145" y="20"/>
                  </a:lnTo>
                  <a:lnTo>
                    <a:pt x="138" y="19"/>
                  </a:lnTo>
                  <a:lnTo>
                    <a:pt x="130" y="18"/>
                  </a:lnTo>
                  <a:lnTo>
                    <a:pt x="123" y="15"/>
                  </a:lnTo>
                  <a:lnTo>
                    <a:pt x="116" y="13"/>
                  </a:lnTo>
                  <a:lnTo>
                    <a:pt x="108" y="11"/>
                  </a:lnTo>
                  <a:lnTo>
                    <a:pt x="105" y="11"/>
                  </a:lnTo>
                  <a:lnTo>
                    <a:pt x="92" y="8"/>
                  </a:lnTo>
                  <a:lnTo>
                    <a:pt x="78" y="4"/>
                  </a:lnTo>
                  <a:lnTo>
                    <a:pt x="69" y="2"/>
                  </a:lnTo>
                  <a:lnTo>
                    <a:pt x="62" y="0"/>
                  </a:lnTo>
                  <a:lnTo>
                    <a:pt x="52" y="23"/>
                  </a:lnTo>
                  <a:lnTo>
                    <a:pt x="59" y="33"/>
                  </a:lnTo>
                  <a:lnTo>
                    <a:pt x="59" y="59"/>
                  </a:lnTo>
                  <a:lnTo>
                    <a:pt x="56" y="68"/>
                  </a:lnTo>
                  <a:lnTo>
                    <a:pt x="44" y="93"/>
                  </a:lnTo>
                  <a:lnTo>
                    <a:pt x="40" y="93"/>
                  </a:lnTo>
                  <a:lnTo>
                    <a:pt x="40" y="101"/>
                  </a:lnTo>
                  <a:lnTo>
                    <a:pt x="42" y="101"/>
                  </a:lnTo>
                  <a:lnTo>
                    <a:pt x="42" y="107"/>
                  </a:lnTo>
                  <a:lnTo>
                    <a:pt x="36" y="119"/>
                  </a:lnTo>
                  <a:lnTo>
                    <a:pt x="6" y="154"/>
                  </a:lnTo>
                  <a:lnTo>
                    <a:pt x="5" y="168"/>
                  </a:lnTo>
                  <a:lnTo>
                    <a:pt x="0" y="179"/>
                  </a:lnTo>
                  <a:lnTo>
                    <a:pt x="16" y="201"/>
                  </a:lnTo>
                  <a:lnTo>
                    <a:pt x="22" y="215"/>
                  </a:lnTo>
                  <a:lnTo>
                    <a:pt x="30" y="246"/>
                  </a:lnTo>
                  <a:lnTo>
                    <a:pt x="30" y="259"/>
                  </a:lnTo>
                  <a:lnTo>
                    <a:pt x="20" y="284"/>
                  </a:lnTo>
                  <a:lnTo>
                    <a:pt x="19" y="341"/>
                  </a:lnTo>
                  <a:lnTo>
                    <a:pt x="26" y="355"/>
                  </a:lnTo>
                  <a:lnTo>
                    <a:pt x="42" y="389"/>
                  </a:lnTo>
                  <a:lnTo>
                    <a:pt x="51" y="400"/>
                  </a:lnTo>
                  <a:lnTo>
                    <a:pt x="52" y="415"/>
                  </a:lnTo>
                  <a:lnTo>
                    <a:pt x="56" y="416"/>
                  </a:lnTo>
                  <a:lnTo>
                    <a:pt x="59" y="422"/>
                  </a:lnTo>
                  <a:lnTo>
                    <a:pt x="56" y="422"/>
                  </a:lnTo>
                  <a:lnTo>
                    <a:pt x="56" y="436"/>
                  </a:lnTo>
                  <a:lnTo>
                    <a:pt x="52" y="450"/>
                  </a:lnTo>
                  <a:lnTo>
                    <a:pt x="56" y="447"/>
                  </a:lnTo>
                  <a:lnTo>
                    <a:pt x="60" y="448"/>
                  </a:lnTo>
                  <a:lnTo>
                    <a:pt x="69" y="460"/>
                  </a:lnTo>
                  <a:lnTo>
                    <a:pt x="76" y="467"/>
                  </a:lnTo>
                  <a:lnTo>
                    <a:pt x="83" y="478"/>
                  </a:lnTo>
                  <a:lnTo>
                    <a:pt x="87" y="478"/>
                  </a:lnTo>
                  <a:lnTo>
                    <a:pt x="85" y="480"/>
                  </a:lnTo>
                  <a:lnTo>
                    <a:pt x="83" y="480"/>
                  </a:lnTo>
                  <a:lnTo>
                    <a:pt x="83" y="489"/>
                  </a:lnTo>
                  <a:lnTo>
                    <a:pt x="77" y="512"/>
                  </a:lnTo>
                  <a:lnTo>
                    <a:pt x="80" y="512"/>
                  </a:lnTo>
                  <a:lnTo>
                    <a:pt x="81" y="526"/>
                  </a:lnTo>
                  <a:lnTo>
                    <a:pt x="77" y="540"/>
                  </a:lnTo>
                  <a:lnTo>
                    <a:pt x="81" y="554"/>
                  </a:lnTo>
                  <a:lnTo>
                    <a:pt x="84" y="557"/>
                  </a:lnTo>
                  <a:lnTo>
                    <a:pt x="90" y="571"/>
                  </a:lnTo>
                  <a:lnTo>
                    <a:pt x="101" y="579"/>
                  </a:lnTo>
                  <a:lnTo>
                    <a:pt x="113" y="581"/>
                  </a:lnTo>
                  <a:lnTo>
                    <a:pt x="117" y="594"/>
                  </a:lnTo>
                  <a:lnTo>
                    <a:pt x="112" y="614"/>
                  </a:lnTo>
                  <a:lnTo>
                    <a:pt x="106" y="619"/>
                  </a:lnTo>
                  <a:lnTo>
                    <a:pt x="102" y="615"/>
                  </a:lnTo>
                  <a:lnTo>
                    <a:pt x="96" y="619"/>
                  </a:lnTo>
                  <a:lnTo>
                    <a:pt x="99" y="658"/>
                  </a:lnTo>
                  <a:lnTo>
                    <a:pt x="106" y="664"/>
                  </a:lnTo>
                  <a:lnTo>
                    <a:pt x="121" y="692"/>
                  </a:lnTo>
                  <a:lnTo>
                    <a:pt x="123" y="706"/>
                  </a:lnTo>
                  <a:lnTo>
                    <a:pt x="130" y="717"/>
                  </a:lnTo>
                  <a:lnTo>
                    <a:pt x="131" y="728"/>
                  </a:lnTo>
                  <a:lnTo>
                    <a:pt x="141" y="738"/>
                  </a:lnTo>
                  <a:lnTo>
                    <a:pt x="148" y="754"/>
                  </a:lnTo>
                  <a:lnTo>
                    <a:pt x="159" y="764"/>
                  </a:lnTo>
                  <a:lnTo>
                    <a:pt x="160" y="771"/>
                  </a:lnTo>
                  <a:lnTo>
                    <a:pt x="155" y="783"/>
                  </a:lnTo>
                  <a:lnTo>
                    <a:pt x="164" y="797"/>
                  </a:lnTo>
                  <a:lnTo>
                    <a:pt x="173" y="802"/>
                  </a:lnTo>
                  <a:lnTo>
                    <a:pt x="168" y="818"/>
                  </a:lnTo>
                  <a:lnTo>
                    <a:pt x="168" y="829"/>
                  </a:lnTo>
                  <a:lnTo>
                    <a:pt x="160" y="863"/>
                  </a:lnTo>
                  <a:lnTo>
                    <a:pt x="180" y="878"/>
                  </a:lnTo>
                  <a:lnTo>
                    <a:pt x="211" y="885"/>
                  </a:lnTo>
                  <a:lnTo>
                    <a:pt x="221" y="893"/>
                  </a:lnTo>
                  <a:lnTo>
                    <a:pt x="243" y="896"/>
                  </a:lnTo>
                  <a:lnTo>
                    <a:pt x="254" y="904"/>
                  </a:lnTo>
                  <a:lnTo>
                    <a:pt x="270" y="921"/>
                  </a:lnTo>
                  <a:lnTo>
                    <a:pt x="275" y="936"/>
                  </a:lnTo>
                  <a:lnTo>
                    <a:pt x="293" y="949"/>
                  </a:lnTo>
                  <a:lnTo>
                    <a:pt x="321" y="956"/>
                  </a:lnTo>
                  <a:lnTo>
                    <a:pt x="330" y="961"/>
                  </a:lnTo>
                  <a:lnTo>
                    <a:pt x="335" y="975"/>
                  </a:lnTo>
                  <a:lnTo>
                    <a:pt x="336" y="992"/>
                  </a:lnTo>
                  <a:lnTo>
                    <a:pt x="344" y="999"/>
                  </a:lnTo>
                  <a:lnTo>
                    <a:pt x="358" y="997"/>
                  </a:lnTo>
                  <a:lnTo>
                    <a:pt x="367" y="1007"/>
                  </a:lnTo>
                  <a:lnTo>
                    <a:pt x="376" y="1017"/>
                  </a:lnTo>
                  <a:lnTo>
                    <a:pt x="397" y="1043"/>
                  </a:lnTo>
                  <a:lnTo>
                    <a:pt x="404" y="1052"/>
                  </a:lnTo>
                  <a:lnTo>
                    <a:pt x="414" y="1077"/>
                  </a:lnTo>
                  <a:lnTo>
                    <a:pt x="414" y="1118"/>
                  </a:lnTo>
                  <a:lnTo>
                    <a:pt x="421" y="1134"/>
                  </a:lnTo>
                  <a:lnTo>
                    <a:pt x="421" y="1143"/>
                  </a:lnTo>
                  <a:lnTo>
                    <a:pt x="512" y="1150"/>
                  </a:lnTo>
                  <a:lnTo>
                    <a:pt x="634" y="1162"/>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87" name="California extra 1 (no alt text)"/>
            <p:cNvSpPr>
              <a:spLocks/>
            </p:cNvSpPr>
            <p:nvPr/>
          </p:nvSpPr>
          <p:spPr bwMode="auto">
            <a:xfrm>
              <a:off x="815" y="2544"/>
              <a:ext cx="23" cy="25"/>
            </a:xfrm>
            <a:custGeom>
              <a:avLst/>
              <a:gdLst>
                <a:gd name="T0" fmla="*/ 0 w 23"/>
                <a:gd name="T1" fmla="*/ 0 h 25"/>
                <a:gd name="T2" fmla="*/ 10 w 23"/>
                <a:gd name="T3" fmla="*/ 24 h 25"/>
                <a:gd name="T4" fmla="*/ 22 w 23"/>
                <a:gd name="T5" fmla="*/ 24 h 25"/>
                <a:gd name="T6" fmla="*/ 0 w 23"/>
                <a:gd name="T7" fmla="*/ 0 h 25"/>
                <a:gd name="T8" fmla="*/ 0 60000 65536"/>
                <a:gd name="T9" fmla="*/ 0 60000 65536"/>
                <a:gd name="T10" fmla="*/ 0 60000 65536"/>
                <a:gd name="T11" fmla="*/ 0 60000 65536"/>
                <a:gd name="T12" fmla="*/ 0 w 23"/>
                <a:gd name="T13" fmla="*/ 0 h 25"/>
                <a:gd name="T14" fmla="*/ 23 w 23"/>
                <a:gd name="T15" fmla="*/ 25 h 25"/>
              </a:gdLst>
              <a:ahLst/>
              <a:cxnLst>
                <a:cxn ang="T8">
                  <a:pos x="T0" y="T1"/>
                </a:cxn>
                <a:cxn ang="T9">
                  <a:pos x="T2" y="T3"/>
                </a:cxn>
                <a:cxn ang="T10">
                  <a:pos x="T4" y="T5"/>
                </a:cxn>
                <a:cxn ang="T11">
                  <a:pos x="T6" y="T7"/>
                </a:cxn>
              </a:cxnLst>
              <a:rect l="T12" t="T13" r="T14" b="T15"/>
              <a:pathLst>
                <a:path w="23" h="25">
                  <a:moveTo>
                    <a:pt x="0" y="0"/>
                  </a:moveTo>
                  <a:lnTo>
                    <a:pt x="10" y="24"/>
                  </a:lnTo>
                  <a:lnTo>
                    <a:pt x="22" y="24"/>
                  </a:lnTo>
                  <a:lnTo>
                    <a:pt x="0" y="0"/>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86" name="California extra 2 (no alt text)"/>
            <p:cNvSpPr>
              <a:spLocks/>
            </p:cNvSpPr>
            <p:nvPr/>
          </p:nvSpPr>
          <p:spPr bwMode="auto">
            <a:xfrm>
              <a:off x="826" y="2496"/>
              <a:ext cx="23" cy="23"/>
            </a:xfrm>
            <a:custGeom>
              <a:avLst/>
              <a:gdLst>
                <a:gd name="T0" fmla="*/ 1 w 23"/>
                <a:gd name="T1" fmla="*/ 0 h 23"/>
                <a:gd name="T2" fmla="*/ 0 w 23"/>
                <a:gd name="T3" fmla="*/ 6 h 23"/>
                <a:gd name="T4" fmla="*/ 6 w 23"/>
                <a:gd name="T5" fmla="*/ 7 h 23"/>
                <a:gd name="T6" fmla="*/ 11 w 23"/>
                <a:gd name="T7" fmla="*/ 22 h 23"/>
                <a:gd name="T8" fmla="*/ 22 w 23"/>
                <a:gd name="T9" fmla="*/ 20 h 23"/>
                <a:gd name="T10" fmla="*/ 18 w 23"/>
                <a:gd name="T11" fmla="*/ 12 h 23"/>
                <a:gd name="T12" fmla="*/ 1 w 23"/>
                <a:gd name="T13" fmla="*/ 0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1" y="0"/>
                  </a:moveTo>
                  <a:lnTo>
                    <a:pt x="0" y="6"/>
                  </a:lnTo>
                  <a:lnTo>
                    <a:pt x="6" y="7"/>
                  </a:lnTo>
                  <a:lnTo>
                    <a:pt x="11" y="22"/>
                  </a:lnTo>
                  <a:lnTo>
                    <a:pt x="22" y="20"/>
                  </a:lnTo>
                  <a:lnTo>
                    <a:pt x="18" y="12"/>
                  </a:lnTo>
                  <a:lnTo>
                    <a:pt x="1" y="0"/>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85" name="California extra 3 (no alt text)"/>
            <p:cNvSpPr>
              <a:spLocks/>
            </p:cNvSpPr>
            <p:nvPr/>
          </p:nvSpPr>
          <p:spPr bwMode="auto">
            <a:xfrm>
              <a:off x="695" y="2409"/>
              <a:ext cx="24" cy="22"/>
            </a:xfrm>
            <a:custGeom>
              <a:avLst/>
              <a:gdLst>
                <a:gd name="T0" fmla="*/ 0 w 24"/>
                <a:gd name="T1" fmla="*/ 4 h 22"/>
                <a:gd name="T2" fmla="*/ 3 w 24"/>
                <a:gd name="T3" fmla="*/ 18 h 22"/>
                <a:gd name="T4" fmla="*/ 23 w 24"/>
                <a:gd name="T5" fmla="*/ 21 h 22"/>
                <a:gd name="T6" fmla="*/ 16 w 24"/>
                <a:gd name="T7" fmla="*/ 9 h 22"/>
                <a:gd name="T8" fmla="*/ 18 w 24"/>
                <a:gd name="T9" fmla="*/ 0 h 22"/>
                <a:gd name="T10" fmla="*/ 0 w 24"/>
                <a:gd name="T11" fmla="*/ 4 h 22"/>
                <a:gd name="T12" fmla="*/ 0 60000 65536"/>
                <a:gd name="T13" fmla="*/ 0 60000 65536"/>
                <a:gd name="T14" fmla="*/ 0 60000 65536"/>
                <a:gd name="T15" fmla="*/ 0 60000 65536"/>
                <a:gd name="T16" fmla="*/ 0 60000 65536"/>
                <a:gd name="T17" fmla="*/ 0 60000 65536"/>
                <a:gd name="T18" fmla="*/ 0 w 24"/>
                <a:gd name="T19" fmla="*/ 0 h 22"/>
                <a:gd name="T20" fmla="*/ 24 w 2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4" h="22">
                  <a:moveTo>
                    <a:pt x="0" y="4"/>
                  </a:moveTo>
                  <a:lnTo>
                    <a:pt x="3" y="18"/>
                  </a:lnTo>
                  <a:lnTo>
                    <a:pt x="23" y="21"/>
                  </a:lnTo>
                  <a:lnTo>
                    <a:pt x="16" y="9"/>
                  </a:lnTo>
                  <a:lnTo>
                    <a:pt x="18" y="0"/>
                  </a:lnTo>
                  <a:lnTo>
                    <a:pt x="0" y="4"/>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84" name="California extra 4 (no alt text)"/>
            <p:cNvSpPr>
              <a:spLocks/>
            </p:cNvSpPr>
            <p:nvPr/>
          </p:nvSpPr>
          <p:spPr bwMode="auto">
            <a:xfrm>
              <a:off x="722" y="2406"/>
              <a:ext cx="32" cy="23"/>
            </a:xfrm>
            <a:custGeom>
              <a:avLst/>
              <a:gdLst>
                <a:gd name="T0" fmla="*/ 0 w 32"/>
                <a:gd name="T1" fmla="*/ 0 h 23"/>
                <a:gd name="T2" fmla="*/ 22 w 32"/>
                <a:gd name="T3" fmla="*/ 16 h 23"/>
                <a:gd name="T4" fmla="*/ 28 w 32"/>
                <a:gd name="T5" fmla="*/ 12 h 23"/>
                <a:gd name="T6" fmla="*/ 31 w 32"/>
                <a:gd name="T7" fmla="*/ 20 h 23"/>
                <a:gd name="T8" fmla="*/ 28 w 32"/>
                <a:gd name="T9" fmla="*/ 22 h 23"/>
                <a:gd name="T10" fmla="*/ 4 w 32"/>
                <a:gd name="T11" fmla="*/ 18 h 23"/>
                <a:gd name="T12" fmla="*/ 0 w 32"/>
                <a:gd name="T13" fmla="*/ 0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0"/>
                  </a:moveTo>
                  <a:lnTo>
                    <a:pt x="22" y="16"/>
                  </a:lnTo>
                  <a:lnTo>
                    <a:pt x="28" y="12"/>
                  </a:lnTo>
                  <a:lnTo>
                    <a:pt x="31" y="20"/>
                  </a:lnTo>
                  <a:lnTo>
                    <a:pt x="28" y="22"/>
                  </a:lnTo>
                  <a:lnTo>
                    <a:pt x="4" y="18"/>
                  </a:lnTo>
                  <a:lnTo>
                    <a:pt x="0" y="0"/>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sp>
        <p:nvSpPr>
          <p:cNvPr id="4098" name="Colorado" descr="Colorado, 30 percent by 2020 for investor owned utilities. 10 percent by 2020 for cooperative and large municipal utilities."/>
          <p:cNvSpPr>
            <a:spLocks/>
          </p:cNvSpPr>
          <p:nvPr/>
        </p:nvSpPr>
        <p:spPr bwMode="auto">
          <a:xfrm>
            <a:off x="2422329" y="2883238"/>
            <a:ext cx="934317" cy="684656"/>
          </a:xfrm>
          <a:custGeom>
            <a:avLst/>
            <a:gdLst>
              <a:gd name="T0" fmla="*/ 2147483647 w 613"/>
              <a:gd name="T1" fmla="*/ 2147483647 h 481"/>
              <a:gd name="T2" fmla="*/ 2147483647 w 613"/>
              <a:gd name="T3" fmla="*/ 2147483647 h 481"/>
              <a:gd name="T4" fmla="*/ 2147483647 w 613"/>
              <a:gd name="T5" fmla="*/ 2147483647 h 481"/>
              <a:gd name="T6" fmla="*/ 2147483647 w 613"/>
              <a:gd name="T7" fmla="*/ 2147483647 h 481"/>
              <a:gd name="T8" fmla="*/ 2147483647 w 613"/>
              <a:gd name="T9" fmla="*/ 2147483647 h 481"/>
              <a:gd name="T10" fmla="*/ 2147483647 w 613"/>
              <a:gd name="T11" fmla="*/ 2147483647 h 481"/>
              <a:gd name="T12" fmla="*/ 2147483647 w 613"/>
              <a:gd name="T13" fmla="*/ 2147483647 h 481"/>
              <a:gd name="T14" fmla="*/ 2147483647 w 613"/>
              <a:gd name="T15" fmla="*/ 2147483647 h 481"/>
              <a:gd name="T16" fmla="*/ 2147483647 w 613"/>
              <a:gd name="T17" fmla="*/ 2147483647 h 481"/>
              <a:gd name="T18" fmla="*/ 2147483647 w 613"/>
              <a:gd name="T19" fmla="*/ 2147483647 h 481"/>
              <a:gd name="T20" fmla="*/ 2147483647 w 613"/>
              <a:gd name="T21" fmla="*/ 2147483647 h 481"/>
              <a:gd name="T22" fmla="*/ 2147483647 w 613"/>
              <a:gd name="T23" fmla="*/ 2147483647 h 481"/>
              <a:gd name="T24" fmla="*/ 2147483647 w 613"/>
              <a:gd name="T25" fmla="*/ 2147483647 h 481"/>
              <a:gd name="T26" fmla="*/ 2147483647 w 613"/>
              <a:gd name="T27" fmla="*/ 2147483647 h 481"/>
              <a:gd name="T28" fmla="*/ 2147483647 w 613"/>
              <a:gd name="T29" fmla="*/ 2147483647 h 481"/>
              <a:gd name="T30" fmla="*/ 2147483647 w 613"/>
              <a:gd name="T31" fmla="*/ 2147483647 h 481"/>
              <a:gd name="T32" fmla="*/ 2147483647 w 613"/>
              <a:gd name="T33" fmla="*/ 2147483647 h 481"/>
              <a:gd name="T34" fmla="*/ 2147483647 w 613"/>
              <a:gd name="T35" fmla="*/ 2147483647 h 481"/>
              <a:gd name="T36" fmla="*/ 2147483647 w 613"/>
              <a:gd name="T37" fmla="*/ 2147483647 h 481"/>
              <a:gd name="T38" fmla="*/ 2147483647 w 613"/>
              <a:gd name="T39" fmla="*/ 2147483647 h 481"/>
              <a:gd name="T40" fmla="*/ 2147483647 w 613"/>
              <a:gd name="T41" fmla="*/ 2147483647 h 481"/>
              <a:gd name="T42" fmla="*/ 2147483647 w 613"/>
              <a:gd name="T43" fmla="*/ 2147483647 h 481"/>
              <a:gd name="T44" fmla="*/ 2147483647 w 613"/>
              <a:gd name="T45" fmla="*/ 2147483647 h 481"/>
              <a:gd name="T46" fmla="*/ 2147483647 w 613"/>
              <a:gd name="T47" fmla="*/ 2147483647 h 481"/>
              <a:gd name="T48" fmla="*/ 2147483647 w 613"/>
              <a:gd name="T49" fmla="*/ 2147483647 h 481"/>
              <a:gd name="T50" fmla="*/ 0 w 613"/>
              <a:gd name="T51" fmla="*/ 2147483647 h 481"/>
              <a:gd name="T52" fmla="*/ 2147483647 w 613"/>
              <a:gd name="T53" fmla="*/ 2147483647 h 481"/>
              <a:gd name="T54" fmla="*/ 2147483647 w 613"/>
              <a:gd name="T55" fmla="*/ 2147483647 h 481"/>
              <a:gd name="T56" fmla="*/ 2147483647 w 613"/>
              <a:gd name="T57" fmla="*/ 2147483647 h 481"/>
              <a:gd name="T58" fmla="*/ 2147483647 w 613"/>
              <a:gd name="T59" fmla="*/ 2147483647 h 481"/>
              <a:gd name="T60" fmla="*/ 2147483647 w 613"/>
              <a:gd name="T61" fmla="*/ 2147483647 h 481"/>
              <a:gd name="T62" fmla="*/ 2147483647 w 613"/>
              <a:gd name="T63" fmla="*/ 2147483647 h 481"/>
              <a:gd name="T64" fmla="*/ 2147483647 w 613"/>
              <a:gd name="T65" fmla="*/ 2147483647 h 481"/>
              <a:gd name="T66" fmla="*/ 2147483647 w 613"/>
              <a:gd name="T67" fmla="*/ 2147483647 h 481"/>
              <a:gd name="T68" fmla="*/ 2147483647 w 613"/>
              <a:gd name="T69" fmla="*/ 2147483647 h 481"/>
              <a:gd name="T70" fmla="*/ 2147483647 w 613"/>
              <a:gd name="T71" fmla="*/ 2147483647 h 481"/>
              <a:gd name="T72" fmla="*/ 2147483647 w 613"/>
              <a:gd name="T73" fmla="*/ 2147483647 h 481"/>
              <a:gd name="T74" fmla="*/ 2147483647 w 613"/>
              <a:gd name="T75" fmla="*/ 2147483647 h 481"/>
              <a:gd name="T76" fmla="*/ 2147483647 w 613"/>
              <a:gd name="T77" fmla="*/ 2147483647 h 481"/>
              <a:gd name="T78" fmla="*/ 2147483647 w 613"/>
              <a:gd name="T79" fmla="*/ 2147483647 h 481"/>
              <a:gd name="T80" fmla="*/ 2147483647 w 613"/>
              <a:gd name="T81" fmla="*/ 2147483647 h 481"/>
              <a:gd name="T82" fmla="*/ 2147483647 w 613"/>
              <a:gd name="T83" fmla="*/ 2147483647 h 481"/>
              <a:gd name="T84" fmla="*/ 2147483647 w 613"/>
              <a:gd name="T85" fmla="*/ 2147483647 h 481"/>
              <a:gd name="T86" fmla="*/ 2147483647 w 613"/>
              <a:gd name="T87" fmla="*/ 2147483647 h 481"/>
              <a:gd name="T88" fmla="*/ 2147483647 w 613"/>
              <a:gd name="T89" fmla="*/ 2147483647 h 481"/>
              <a:gd name="T90" fmla="*/ 2147483647 w 613"/>
              <a:gd name="T91" fmla="*/ 2147483647 h 481"/>
              <a:gd name="T92" fmla="*/ 2147483647 w 613"/>
              <a:gd name="T93" fmla="*/ 2147483647 h 481"/>
              <a:gd name="T94" fmla="*/ 2147483647 w 613"/>
              <a:gd name="T95" fmla="*/ 2147483647 h 481"/>
              <a:gd name="T96" fmla="*/ 2147483647 w 613"/>
              <a:gd name="T97" fmla="*/ 2147483647 h 481"/>
              <a:gd name="T98" fmla="*/ 2147483647 w 613"/>
              <a:gd name="T99" fmla="*/ 2147483647 h 481"/>
              <a:gd name="T100" fmla="*/ 2147483647 w 613"/>
              <a:gd name="T101" fmla="*/ 2147483647 h 481"/>
              <a:gd name="T102" fmla="*/ 2147483647 w 613"/>
              <a:gd name="T103" fmla="*/ 2147483647 h 481"/>
              <a:gd name="T104" fmla="*/ 2147483647 w 613"/>
              <a:gd name="T105" fmla="*/ 2147483647 h 481"/>
              <a:gd name="T106" fmla="*/ 2147483647 w 613"/>
              <a:gd name="T107" fmla="*/ 2147483647 h 481"/>
              <a:gd name="T108" fmla="*/ 2147483647 w 613"/>
              <a:gd name="T109" fmla="*/ 2147483647 h 481"/>
              <a:gd name="T110" fmla="*/ 2147483647 w 613"/>
              <a:gd name="T111" fmla="*/ 2147483647 h 481"/>
              <a:gd name="T112" fmla="*/ 2147483647 w 613"/>
              <a:gd name="T113" fmla="*/ 2147483647 h 4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3"/>
              <a:gd name="T172" fmla="*/ 0 h 481"/>
              <a:gd name="T173" fmla="*/ 613 w 613"/>
              <a:gd name="T174" fmla="*/ 481 h 4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3" h="481">
                <a:moveTo>
                  <a:pt x="606" y="198"/>
                </a:moveTo>
                <a:lnTo>
                  <a:pt x="606" y="199"/>
                </a:lnTo>
                <a:lnTo>
                  <a:pt x="605" y="206"/>
                </a:lnTo>
                <a:lnTo>
                  <a:pt x="605" y="220"/>
                </a:lnTo>
                <a:lnTo>
                  <a:pt x="603" y="246"/>
                </a:lnTo>
                <a:lnTo>
                  <a:pt x="603" y="252"/>
                </a:lnTo>
                <a:lnTo>
                  <a:pt x="603" y="256"/>
                </a:lnTo>
                <a:lnTo>
                  <a:pt x="603" y="260"/>
                </a:lnTo>
                <a:lnTo>
                  <a:pt x="602" y="283"/>
                </a:lnTo>
                <a:lnTo>
                  <a:pt x="602" y="294"/>
                </a:lnTo>
                <a:lnTo>
                  <a:pt x="600" y="301"/>
                </a:lnTo>
                <a:lnTo>
                  <a:pt x="600" y="303"/>
                </a:lnTo>
                <a:lnTo>
                  <a:pt x="600" y="321"/>
                </a:lnTo>
                <a:lnTo>
                  <a:pt x="600" y="330"/>
                </a:lnTo>
                <a:lnTo>
                  <a:pt x="600" y="341"/>
                </a:lnTo>
                <a:lnTo>
                  <a:pt x="599" y="356"/>
                </a:lnTo>
                <a:lnTo>
                  <a:pt x="599" y="370"/>
                </a:lnTo>
                <a:lnTo>
                  <a:pt x="598" y="398"/>
                </a:lnTo>
                <a:lnTo>
                  <a:pt x="598" y="409"/>
                </a:lnTo>
                <a:lnTo>
                  <a:pt x="598" y="410"/>
                </a:lnTo>
                <a:lnTo>
                  <a:pt x="596" y="424"/>
                </a:lnTo>
                <a:lnTo>
                  <a:pt x="596" y="436"/>
                </a:lnTo>
                <a:lnTo>
                  <a:pt x="596" y="452"/>
                </a:lnTo>
                <a:lnTo>
                  <a:pt x="595" y="466"/>
                </a:lnTo>
                <a:lnTo>
                  <a:pt x="594" y="480"/>
                </a:lnTo>
                <a:lnTo>
                  <a:pt x="545" y="478"/>
                </a:lnTo>
                <a:lnTo>
                  <a:pt x="534" y="475"/>
                </a:lnTo>
                <a:lnTo>
                  <a:pt x="513" y="475"/>
                </a:lnTo>
                <a:lnTo>
                  <a:pt x="506" y="475"/>
                </a:lnTo>
                <a:lnTo>
                  <a:pt x="487" y="474"/>
                </a:lnTo>
                <a:lnTo>
                  <a:pt x="481" y="474"/>
                </a:lnTo>
                <a:lnTo>
                  <a:pt x="427" y="471"/>
                </a:lnTo>
                <a:lnTo>
                  <a:pt x="397" y="470"/>
                </a:lnTo>
                <a:lnTo>
                  <a:pt x="348" y="467"/>
                </a:lnTo>
                <a:lnTo>
                  <a:pt x="329" y="464"/>
                </a:lnTo>
                <a:lnTo>
                  <a:pt x="324" y="464"/>
                </a:lnTo>
                <a:lnTo>
                  <a:pt x="282" y="461"/>
                </a:lnTo>
                <a:lnTo>
                  <a:pt x="279" y="461"/>
                </a:lnTo>
                <a:lnTo>
                  <a:pt x="268" y="460"/>
                </a:lnTo>
                <a:lnTo>
                  <a:pt x="257" y="459"/>
                </a:lnTo>
                <a:lnTo>
                  <a:pt x="218" y="457"/>
                </a:lnTo>
                <a:lnTo>
                  <a:pt x="137" y="449"/>
                </a:lnTo>
                <a:lnTo>
                  <a:pt x="134" y="448"/>
                </a:lnTo>
                <a:lnTo>
                  <a:pt x="132" y="448"/>
                </a:lnTo>
                <a:lnTo>
                  <a:pt x="131" y="448"/>
                </a:lnTo>
                <a:lnTo>
                  <a:pt x="77" y="442"/>
                </a:lnTo>
                <a:lnTo>
                  <a:pt x="56" y="441"/>
                </a:lnTo>
                <a:lnTo>
                  <a:pt x="31" y="438"/>
                </a:lnTo>
                <a:lnTo>
                  <a:pt x="24" y="438"/>
                </a:lnTo>
                <a:lnTo>
                  <a:pt x="0" y="435"/>
                </a:lnTo>
                <a:lnTo>
                  <a:pt x="5" y="382"/>
                </a:lnTo>
                <a:lnTo>
                  <a:pt x="6" y="381"/>
                </a:lnTo>
                <a:lnTo>
                  <a:pt x="8" y="353"/>
                </a:lnTo>
                <a:lnTo>
                  <a:pt x="11" y="338"/>
                </a:lnTo>
                <a:lnTo>
                  <a:pt x="11" y="326"/>
                </a:lnTo>
                <a:lnTo>
                  <a:pt x="13" y="309"/>
                </a:lnTo>
                <a:lnTo>
                  <a:pt x="13" y="307"/>
                </a:lnTo>
                <a:lnTo>
                  <a:pt x="13" y="296"/>
                </a:lnTo>
                <a:lnTo>
                  <a:pt x="16" y="271"/>
                </a:lnTo>
                <a:lnTo>
                  <a:pt x="19" y="244"/>
                </a:lnTo>
                <a:lnTo>
                  <a:pt x="23" y="217"/>
                </a:lnTo>
                <a:lnTo>
                  <a:pt x="27" y="177"/>
                </a:lnTo>
                <a:lnTo>
                  <a:pt x="29" y="163"/>
                </a:lnTo>
                <a:lnTo>
                  <a:pt x="30" y="149"/>
                </a:lnTo>
                <a:lnTo>
                  <a:pt x="30" y="145"/>
                </a:lnTo>
                <a:lnTo>
                  <a:pt x="33" y="122"/>
                </a:lnTo>
                <a:lnTo>
                  <a:pt x="34" y="109"/>
                </a:lnTo>
                <a:lnTo>
                  <a:pt x="37" y="84"/>
                </a:lnTo>
                <a:lnTo>
                  <a:pt x="40" y="61"/>
                </a:lnTo>
                <a:lnTo>
                  <a:pt x="42" y="40"/>
                </a:lnTo>
                <a:lnTo>
                  <a:pt x="42" y="38"/>
                </a:lnTo>
                <a:lnTo>
                  <a:pt x="44" y="27"/>
                </a:lnTo>
                <a:lnTo>
                  <a:pt x="45" y="13"/>
                </a:lnTo>
                <a:lnTo>
                  <a:pt x="47" y="0"/>
                </a:lnTo>
                <a:lnTo>
                  <a:pt x="66" y="2"/>
                </a:lnTo>
                <a:lnTo>
                  <a:pt x="117" y="6"/>
                </a:lnTo>
                <a:lnTo>
                  <a:pt x="138" y="9"/>
                </a:lnTo>
                <a:lnTo>
                  <a:pt x="160" y="12"/>
                </a:lnTo>
                <a:lnTo>
                  <a:pt x="182" y="13"/>
                </a:lnTo>
                <a:lnTo>
                  <a:pt x="186" y="13"/>
                </a:lnTo>
                <a:lnTo>
                  <a:pt x="220" y="16"/>
                </a:lnTo>
                <a:lnTo>
                  <a:pt x="222" y="18"/>
                </a:lnTo>
                <a:lnTo>
                  <a:pt x="252" y="19"/>
                </a:lnTo>
                <a:lnTo>
                  <a:pt x="263" y="22"/>
                </a:lnTo>
                <a:lnTo>
                  <a:pt x="267" y="22"/>
                </a:lnTo>
                <a:lnTo>
                  <a:pt x="270" y="22"/>
                </a:lnTo>
                <a:lnTo>
                  <a:pt x="275" y="22"/>
                </a:lnTo>
                <a:lnTo>
                  <a:pt x="278" y="22"/>
                </a:lnTo>
                <a:lnTo>
                  <a:pt x="286" y="23"/>
                </a:lnTo>
                <a:lnTo>
                  <a:pt x="337" y="27"/>
                </a:lnTo>
                <a:lnTo>
                  <a:pt x="351" y="29"/>
                </a:lnTo>
                <a:lnTo>
                  <a:pt x="353" y="29"/>
                </a:lnTo>
                <a:lnTo>
                  <a:pt x="362" y="29"/>
                </a:lnTo>
                <a:lnTo>
                  <a:pt x="378" y="30"/>
                </a:lnTo>
                <a:lnTo>
                  <a:pt x="383" y="30"/>
                </a:lnTo>
                <a:lnTo>
                  <a:pt x="402" y="30"/>
                </a:lnTo>
                <a:lnTo>
                  <a:pt x="450" y="34"/>
                </a:lnTo>
                <a:lnTo>
                  <a:pt x="484" y="36"/>
                </a:lnTo>
                <a:lnTo>
                  <a:pt x="488" y="36"/>
                </a:lnTo>
                <a:lnTo>
                  <a:pt x="504" y="37"/>
                </a:lnTo>
                <a:lnTo>
                  <a:pt x="563" y="40"/>
                </a:lnTo>
                <a:lnTo>
                  <a:pt x="566" y="40"/>
                </a:lnTo>
                <a:lnTo>
                  <a:pt x="612" y="43"/>
                </a:lnTo>
                <a:lnTo>
                  <a:pt x="610" y="69"/>
                </a:lnTo>
                <a:lnTo>
                  <a:pt x="610" y="76"/>
                </a:lnTo>
                <a:lnTo>
                  <a:pt x="610" y="83"/>
                </a:lnTo>
                <a:lnTo>
                  <a:pt x="609" y="97"/>
                </a:lnTo>
                <a:lnTo>
                  <a:pt x="609" y="104"/>
                </a:lnTo>
                <a:lnTo>
                  <a:pt x="609" y="113"/>
                </a:lnTo>
                <a:lnTo>
                  <a:pt x="607" y="151"/>
                </a:lnTo>
                <a:lnTo>
                  <a:pt x="606" y="198"/>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04" name="Connecticut" descr="Connecticut, 27% by 2020."/>
          <p:cNvSpPr>
            <a:spLocks/>
          </p:cNvSpPr>
          <p:nvPr/>
        </p:nvSpPr>
        <p:spPr bwMode="auto">
          <a:xfrm>
            <a:off x="6813618" y="2409954"/>
            <a:ext cx="228219" cy="209838"/>
          </a:xfrm>
          <a:custGeom>
            <a:avLst/>
            <a:gdLst>
              <a:gd name="T0" fmla="*/ 2147483647 w 149"/>
              <a:gd name="T1" fmla="*/ 2147483647 h 148"/>
              <a:gd name="T2" fmla="*/ 2147483647 w 149"/>
              <a:gd name="T3" fmla="*/ 2147483647 h 148"/>
              <a:gd name="T4" fmla="*/ 2147483647 w 149"/>
              <a:gd name="T5" fmla="*/ 2147483647 h 148"/>
              <a:gd name="T6" fmla="*/ 2147483647 w 149"/>
              <a:gd name="T7" fmla="*/ 2147483647 h 148"/>
              <a:gd name="T8" fmla="*/ 2147483647 w 149"/>
              <a:gd name="T9" fmla="*/ 2147483647 h 148"/>
              <a:gd name="T10" fmla="*/ 2147483647 w 149"/>
              <a:gd name="T11" fmla="*/ 2147483647 h 148"/>
              <a:gd name="T12" fmla="*/ 2147483647 w 149"/>
              <a:gd name="T13" fmla="*/ 2147483647 h 148"/>
              <a:gd name="T14" fmla="*/ 2147483647 w 149"/>
              <a:gd name="T15" fmla="*/ 2147483647 h 148"/>
              <a:gd name="T16" fmla="*/ 2147483647 w 149"/>
              <a:gd name="T17" fmla="*/ 2147483647 h 148"/>
              <a:gd name="T18" fmla="*/ 2147483647 w 149"/>
              <a:gd name="T19" fmla="*/ 2147483647 h 148"/>
              <a:gd name="T20" fmla="*/ 2147483647 w 149"/>
              <a:gd name="T21" fmla="*/ 2147483647 h 148"/>
              <a:gd name="T22" fmla="*/ 2147483647 w 149"/>
              <a:gd name="T23" fmla="*/ 2147483647 h 148"/>
              <a:gd name="T24" fmla="*/ 2147483647 w 149"/>
              <a:gd name="T25" fmla="*/ 2147483647 h 148"/>
              <a:gd name="T26" fmla="*/ 2147483647 w 149"/>
              <a:gd name="T27" fmla="*/ 2147483647 h 148"/>
              <a:gd name="T28" fmla="*/ 2147483647 w 149"/>
              <a:gd name="T29" fmla="*/ 2147483647 h 148"/>
              <a:gd name="T30" fmla="*/ 2147483647 w 149"/>
              <a:gd name="T31" fmla="*/ 2147483647 h 148"/>
              <a:gd name="T32" fmla="*/ 2147483647 w 149"/>
              <a:gd name="T33" fmla="*/ 2147483647 h 148"/>
              <a:gd name="T34" fmla="*/ 2147483647 w 149"/>
              <a:gd name="T35" fmla="*/ 2147483647 h 148"/>
              <a:gd name="T36" fmla="*/ 2147483647 w 149"/>
              <a:gd name="T37" fmla="*/ 2147483647 h 148"/>
              <a:gd name="T38" fmla="*/ 2147483647 w 149"/>
              <a:gd name="T39" fmla="*/ 2147483647 h 148"/>
              <a:gd name="T40" fmla="*/ 2147483647 w 149"/>
              <a:gd name="T41" fmla="*/ 2147483647 h 148"/>
              <a:gd name="T42" fmla="*/ 2147483647 w 149"/>
              <a:gd name="T43" fmla="*/ 0 h 148"/>
              <a:gd name="T44" fmla="*/ 2147483647 w 149"/>
              <a:gd name="T45" fmla="*/ 2147483647 h 148"/>
              <a:gd name="T46" fmla="*/ 2147483647 w 149"/>
              <a:gd name="T47" fmla="*/ 2147483647 h 148"/>
              <a:gd name="T48" fmla="*/ 2147483647 w 149"/>
              <a:gd name="T49" fmla="*/ 2147483647 h 148"/>
              <a:gd name="T50" fmla="*/ 2147483647 w 149"/>
              <a:gd name="T51" fmla="*/ 2147483647 h 148"/>
              <a:gd name="T52" fmla="*/ 2147483647 w 149"/>
              <a:gd name="T53" fmla="*/ 2147483647 h 148"/>
              <a:gd name="T54" fmla="*/ 2147483647 w 149"/>
              <a:gd name="T55" fmla="*/ 2147483647 h 148"/>
              <a:gd name="T56" fmla="*/ 2147483647 w 149"/>
              <a:gd name="T57" fmla="*/ 2147483647 h 148"/>
              <a:gd name="T58" fmla="*/ 2147483647 w 149"/>
              <a:gd name="T59" fmla="*/ 2147483647 h 148"/>
              <a:gd name="T60" fmla="*/ 2147483647 w 149"/>
              <a:gd name="T61" fmla="*/ 2147483647 h 148"/>
              <a:gd name="T62" fmla="*/ 2147483647 w 149"/>
              <a:gd name="T63" fmla="*/ 2147483647 h 148"/>
              <a:gd name="T64" fmla="*/ 2147483647 w 149"/>
              <a:gd name="T65" fmla="*/ 2147483647 h 148"/>
              <a:gd name="T66" fmla="*/ 2147483647 w 149"/>
              <a:gd name="T67" fmla="*/ 2147483647 h 148"/>
              <a:gd name="T68" fmla="*/ 2147483647 w 149"/>
              <a:gd name="T69" fmla="*/ 2147483647 h 148"/>
              <a:gd name="T70" fmla="*/ 2147483647 w 149"/>
              <a:gd name="T71" fmla="*/ 2147483647 h 148"/>
              <a:gd name="T72" fmla="*/ 0 w 149"/>
              <a:gd name="T73" fmla="*/ 2147483647 h 148"/>
              <a:gd name="T74" fmla="*/ 2147483647 w 149"/>
              <a:gd name="T75" fmla="*/ 2147483647 h 148"/>
              <a:gd name="T76" fmla="*/ 2147483647 w 149"/>
              <a:gd name="T77" fmla="*/ 2147483647 h 148"/>
              <a:gd name="T78" fmla="*/ 2147483647 w 149"/>
              <a:gd name="T79" fmla="*/ 2147483647 h 148"/>
              <a:gd name="T80" fmla="*/ 2147483647 w 149"/>
              <a:gd name="T81" fmla="*/ 2147483647 h 148"/>
              <a:gd name="T82" fmla="*/ 2147483647 w 149"/>
              <a:gd name="T83" fmla="*/ 2147483647 h 148"/>
              <a:gd name="T84" fmla="*/ 2147483647 w 149"/>
              <a:gd name="T85" fmla="*/ 2147483647 h 148"/>
              <a:gd name="T86" fmla="*/ 2147483647 w 149"/>
              <a:gd name="T87" fmla="*/ 2147483647 h 148"/>
              <a:gd name="T88" fmla="*/ 2147483647 w 149"/>
              <a:gd name="T89" fmla="*/ 2147483647 h 148"/>
              <a:gd name="T90" fmla="*/ 2147483647 w 149"/>
              <a:gd name="T91" fmla="*/ 2147483647 h 148"/>
              <a:gd name="T92" fmla="*/ 2147483647 w 149"/>
              <a:gd name="T93" fmla="*/ 2147483647 h 148"/>
              <a:gd name="T94" fmla="*/ 2147483647 w 149"/>
              <a:gd name="T95" fmla="*/ 2147483647 h 148"/>
              <a:gd name="T96" fmla="*/ 2147483647 w 149"/>
              <a:gd name="T97" fmla="*/ 2147483647 h 148"/>
              <a:gd name="T98" fmla="*/ 2147483647 w 149"/>
              <a:gd name="T99" fmla="*/ 2147483647 h 148"/>
              <a:gd name="T100" fmla="*/ 2147483647 w 149"/>
              <a:gd name="T101" fmla="*/ 2147483647 h 148"/>
              <a:gd name="T102" fmla="*/ 2147483647 w 149"/>
              <a:gd name="T103" fmla="*/ 2147483647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9"/>
              <a:gd name="T157" fmla="*/ 0 h 148"/>
              <a:gd name="T158" fmla="*/ 149 w 149"/>
              <a:gd name="T159" fmla="*/ 148 h 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9" h="148">
                <a:moveTo>
                  <a:pt x="52" y="117"/>
                </a:moveTo>
                <a:lnTo>
                  <a:pt x="62" y="105"/>
                </a:lnTo>
                <a:lnTo>
                  <a:pt x="78" y="102"/>
                </a:lnTo>
                <a:lnTo>
                  <a:pt x="87" y="97"/>
                </a:lnTo>
                <a:lnTo>
                  <a:pt x="95" y="97"/>
                </a:lnTo>
                <a:lnTo>
                  <a:pt x="96" y="95"/>
                </a:lnTo>
                <a:lnTo>
                  <a:pt x="110" y="90"/>
                </a:lnTo>
                <a:lnTo>
                  <a:pt x="135" y="80"/>
                </a:lnTo>
                <a:lnTo>
                  <a:pt x="141" y="76"/>
                </a:lnTo>
                <a:lnTo>
                  <a:pt x="143" y="76"/>
                </a:lnTo>
                <a:lnTo>
                  <a:pt x="145" y="76"/>
                </a:lnTo>
                <a:lnTo>
                  <a:pt x="148" y="63"/>
                </a:lnTo>
                <a:lnTo>
                  <a:pt x="143" y="45"/>
                </a:lnTo>
                <a:lnTo>
                  <a:pt x="143" y="42"/>
                </a:lnTo>
                <a:lnTo>
                  <a:pt x="142" y="40"/>
                </a:lnTo>
                <a:lnTo>
                  <a:pt x="142" y="38"/>
                </a:lnTo>
                <a:lnTo>
                  <a:pt x="141" y="38"/>
                </a:lnTo>
                <a:lnTo>
                  <a:pt x="139" y="31"/>
                </a:lnTo>
                <a:lnTo>
                  <a:pt x="138" y="29"/>
                </a:lnTo>
                <a:lnTo>
                  <a:pt x="134" y="9"/>
                </a:lnTo>
                <a:lnTo>
                  <a:pt x="131" y="2"/>
                </a:lnTo>
                <a:lnTo>
                  <a:pt x="131" y="0"/>
                </a:lnTo>
                <a:lnTo>
                  <a:pt x="110" y="5"/>
                </a:lnTo>
                <a:lnTo>
                  <a:pt x="107" y="6"/>
                </a:lnTo>
                <a:lnTo>
                  <a:pt x="106" y="6"/>
                </a:lnTo>
                <a:lnTo>
                  <a:pt x="105" y="6"/>
                </a:lnTo>
                <a:lnTo>
                  <a:pt x="91" y="9"/>
                </a:lnTo>
                <a:lnTo>
                  <a:pt x="87" y="11"/>
                </a:lnTo>
                <a:lnTo>
                  <a:pt x="76" y="13"/>
                </a:lnTo>
                <a:lnTo>
                  <a:pt x="52" y="23"/>
                </a:lnTo>
                <a:lnTo>
                  <a:pt x="52" y="19"/>
                </a:lnTo>
                <a:lnTo>
                  <a:pt x="37" y="23"/>
                </a:lnTo>
                <a:lnTo>
                  <a:pt x="34" y="23"/>
                </a:lnTo>
                <a:lnTo>
                  <a:pt x="8" y="29"/>
                </a:lnTo>
                <a:lnTo>
                  <a:pt x="2" y="30"/>
                </a:lnTo>
                <a:lnTo>
                  <a:pt x="0" y="30"/>
                </a:lnTo>
                <a:lnTo>
                  <a:pt x="1" y="36"/>
                </a:lnTo>
                <a:lnTo>
                  <a:pt x="5" y="63"/>
                </a:lnTo>
                <a:lnTo>
                  <a:pt x="8" y="72"/>
                </a:lnTo>
                <a:lnTo>
                  <a:pt x="8" y="76"/>
                </a:lnTo>
                <a:lnTo>
                  <a:pt x="8" y="79"/>
                </a:lnTo>
                <a:lnTo>
                  <a:pt x="9" y="87"/>
                </a:lnTo>
                <a:lnTo>
                  <a:pt x="12" y="97"/>
                </a:lnTo>
                <a:lnTo>
                  <a:pt x="12" y="99"/>
                </a:lnTo>
                <a:lnTo>
                  <a:pt x="12" y="104"/>
                </a:lnTo>
                <a:lnTo>
                  <a:pt x="22" y="119"/>
                </a:lnTo>
                <a:lnTo>
                  <a:pt x="5" y="135"/>
                </a:lnTo>
                <a:lnTo>
                  <a:pt x="15" y="147"/>
                </a:lnTo>
                <a:lnTo>
                  <a:pt x="34" y="134"/>
                </a:lnTo>
                <a:lnTo>
                  <a:pt x="42" y="123"/>
                </a:lnTo>
                <a:lnTo>
                  <a:pt x="52" y="117"/>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5" name="Delaware" descr="Delaware, 25 percent by 2026."/>
          <p:cNvSpPr>
            <a:spLocks/>
          </p:cNvSpPr>
          <p:nvPr/>
        </p:nvSpPr>
        <p:spPr bwMode="auto">
          <a:xfrm>
            <a:off x="6626754" y="2841884"/>
            <a:ext cx="139382" cy="214433"/>
          </a:xfrm>
          <a:custGeom>
            <a:avLst/>
            <a:gdLst>
              <a:gd name="T0" fmla="*/ 2147483647 w 91"/>
              <a:gd name="T1" fmla="*/ 2147483647 h 151"/>
              <a:gd name="T2" fmla="*/ 2147483647 w 91"/>
              <a:gd name="T3" fmla="*/ 2147483647 h 151"/>
              <a:gd name="T4" fmla="*/ 2147483647 w 91"/>
              <a:gd name="T5" fmla="*/ 2147483647 h 151"/>
              <a:gd name="T6" fmla="*/ 2147483647 w 91"/>
              <a:gd name="T7" fmla="*/ 2147483647 h 151"/>
              <a:gd name="T8" fmla="*/ 2147483647 w 91"/>
              <a:gd name="T9" fmla="*/ 2147483647 h 151"/>
              <a:gd name="T10" fmla="*/ 2147483647 w 91"/>
              <a:gd name="T11" fmla="*/ 2147483647 h 151"/>
              <a:gd name="T12" fmla="*/ 2147483647 w 91"/>
              <a:gd name="T13" fmla="*/ 2147483647 h 151"/>
              <a:gd name="T14" fmla="*/ 2147483647 w 91"/>
              <a:gd name="T15" fmla="*/ 2147483647 h 151"/>
              <a:gd name="T16" fmla="*/ 2147483647 w 91"/>
              <a:gd name="T17" fmla="*/ 0 h 151"/>
              <a:gd name="T18" fmla="*/ 2147483647 w 91"/>
              <a:gd name="T19" fmla="*/ 2147483647 h 151"/>
              <a:gd name="T20" fmla="*/ 2147483647 w 91"/>
              <a:gd name="T21" fmla="*/ 2147483647 h 151"/>
              <a:gd name="T22" fmla="*/ 2147483647 w 91"/>
              <a:gd name="T23" fmla="*/ 2147483647 h 151"/>
              <a:gd name="T24" fmla="*/ 0 w 91"/>
              <a:gd name="T25" fmla="*/ 2147483647 h 151"/>
              <a:gd name="T26" fmla="*/ 0 w 91"/>
              <a:gd name="T27" fmla="*/ 2147483647 h 151"/>
              <a:gd name="T28" fmla="*/ 0 w 91"/>
              <a:gd name="T29" fmla="*/ 2147483647 h 151"/>
              <a:gd name="T30" fmla="*/ 2147483647 w 91"/>
              <a:gd name="T31" fmla="*/ 2147483647 h 151"/>
              <a:gd name="T32" fmla="*/ 2147483647 w 91"/>
              <a:gd name="T33" fmla="*/ 2147483647 h 151"/>
              <a:gd name="T34" fmla="*/ 2147483647 w 91"/>
              <a:gd name="T35" fmla="*/ 2147483647 h 151"/>
              <a:gd name="T36" fmla="*/ 2147483647 w 91"/>
              <a:gd name="T37" fmla="*/ 2147483647 h 151"/>
              <a:gd name="T38" fmla="*/ 2147483647 w 91"/>
              <a:gd name="T39" fmla="*/ 2147483647 h 151"/>
              <a:gd name="T40" fmla="*/ 2147483647 w 91"/>
              <a:gd name="T41" fmla="*/ 2147483647 h 151"/>
              <a:gd name="T42" fmla="*/ 2147483647 w 91"/>
              <a:gd name="T43" fmla="*/ 2147483647 h 151"/>
              <a:gd name="T44" fmla="*/ 2147483647 w 91"/>
              <a:gd name="T45" fmla="*/ 2147483647 h 151"/>
              <a:gd name="T46" fmla="*/ 2147483647 w 91"/>
              <a:gd name="T47" fmla="*/ 2147483647 h 151"/>
              <a:gd name="T48" fmla="*/ 2147483647 w 91"/>
              <a:gd name="T49" fmla="*/ 2147483647 h 151"/>
              <a:gd name="T50" fmla="*/ 2147483647 w 91"/>
              <a:gd name="T51" fmla="*/ 2147483647 h 151"/>
              <a:gd name="T52" fmla="*/ 2147483647 w 91"/>
              <a:gd name="T53" fmla="*/ 2147483647 h 151"/>
              <a:gd name="T54" fmla="*/ 2147483647 w 91"/>
              <a:gd name="T55" fmla="*/ 2147483647 h 151"/>
              <a:gd name="T56" fmla="*/ 2147483647 w 91"/>
              <a:gd name="T57" fmla="*/ 2147483647 h 151"/>
              <a:gd name="T58" fmla="*/ 2147483647 w 91"/>
              <a:gd name="T59" fmla="*/ 2147483647 h 151"/>
              <a:gd name="T60" fmla="*/ 2147483647 w 91"/>
              <a:gd name="T61" fmla="*/ 2147483647 h 151"/>
              <a:gd name="T62" fmla="*/ 2147483647 w 91"/>
              <a:gd name="T63" fmla="*/ 2147483647 h 151"/>
              <a:gd name="T64" fmla="*/ 2147483647 w 91"/>
              <a:gd name="T65" fmla="*/ 2147483647 h 151"/>
              <a:gd name="T66" fmla="*/ 2147483647 w 91"/>
              <a:gd name="T67" fmla="*/ 2147483647 h 151"/>
              <a:gd name="T68" fmla="*/ 2147483647 w 91"/>
              <a:gd name="T69" fmla="*/ 2147483647 h 151"/>
              <a:gd name="T70" fmla="*/ 2147483647 w 91"/>
              <a:gd name="T71" fmla="*/ 2147483647 h 151"/>
              <a:gd name="T72" fmla="*/ 2147483647 w 91"/>
              <a:gd name="T73" fmla="*/ 2147483647 h 151"/>
              <a:gd name="T74" fmla="*/ 2147483647 w 91"/>
              <a:gd name="T75" fmla="*/ 2147483647 h 151"/>
              <a:gd name="T76" fmla="*/ 2147483647 w 91"/>
              <a:gd name="T77" fmla="*/ 2147483647 h 151"/>
              <a:gd name="T78" fmla="*/ 2147483647 w 91"/>
              <a:gd name="T79" fmla="*/ 2147483647 h 151"/>
              <a:gd name="T80" fmla="*/ 2147483647 w 91"/>
              <a:gd name="T81" fmla="*/ 2147483647 h 151"/>
              <a:gd name="T82" fmla="*/ 2147483647 w 91"/>
              <a:gd name="T83" fmla="*/ 2147483647 h 151"/>
              <a:gd name="T84" fmla="*/ 2147483647 w 91"/>
              <a:gd name="T85" fmla="*/ 2147483647 h 151"/>
              <a:gd name="T86" fmla="*/ 2147483647 w 91"/>
              <a:gd name="T87" fmla="*/ 2147483647 h 151"/>
              <a:gd name="T88" fmla="*/ 2147483647 w 91"/>
              <a:gd name="T89" fmla="*/ 2147483647 h 151"/>
              <a:gd name="T90" fmla="*/ 2147483647 w 91"/>
              <a:gd name="T91" fmla="*/ 2147483647 h 151"/>
              <a:gd name="T92" fmla="*/ 2147483647 w 91"/>
              <a:gd name="T93" fmla="*/ 2147483647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1"/>
              <a:gd name="T142" fmla="*/ 0 h 151"/>
              <a:gd name="T143" fmla="*/ 91 w 91"/>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1" h="151">
                <a:moveTo>
                  <a:pt x="30" y="50"/>
                </a:moveTo>
                <a:lnTo>
                  <a:pt x="22" y="37"/>
                </a:lnTo>
                <a:lnTo>
                  <a:pt x="20" y="27"/>
                </a:lnTo>
                <a:lnTo>
                  <a:pt x="22" y="26"/>
                </a:lnTo>
                <a:lnTo>
                  <a:pt x="20" y="23"/>
                </a:lnTo>
                <a:lnTo>
                  <a:pt x="23" y="13"/>
                </a:lnTo>
                <a:lnTo>
                  <a:pt x="26" y="4"/>
                </a:lnTo>
                <a:lnTo>
                  <a:pt x="27" y="1"/>
                </a:lnTo>
                <a:lnTo>
                  <a:pt x="19" y="0"/>
                </a:lnTo>
                <a:lnTo>
                  <a:pt x="13" y="1"/>
                </a:lnTo>
                <a:lnTo>
                  <a:pt x="12" y="1"/>
                </a:lnTo>
                <a:lnTo>
                  <a:pt x="1" y="13"/>
                </a:lnTo>
                <a:lnTo>
                  <a:pt x="0" y="16"/>
                </a:lnTo>
                <a:lnTo>
                  <a:pt x="0" y="23"/>
                </a:lnTo>
                <a:lnTo>
                  <a:pt x="1" y="25"/>
                </a:lnTo>
                <a:lnTo>
                  <a:pt x="9" y="54"/>
                </a:lnTo>
                <a:lnTo>
                  <a:pt x="9" y="56"/>
                </a:lnTo>
                <a:lnTo>
                  <a:pt x="12" y="62"/>
                </a:lnTo>
                <a:lnTo>
                  <a:pt x="12" y="63"/>
                </a:lnTo>
                <a:lnTo>
                  <a:pt x="12" y="66"/>
                </a:lnTo>
                <a:lnTo>
                  <a:pt x="13" y="66"/>
                </a:lnTo>
                <a:lnTo>
                  <a:pt x="13" y="68"/>
                </a:lnTo>
                <a:lnTo>
                  <a:pt x="16" y="75"/>
                </a:lnTo>
                <a:lnTo>
                  <a:pt x="16" y="76"/>
                </a:lnTo>
                <a:lnTo>
                  <a:pt x="16" y="77"/>
                </a:lnTo>
                <a:lnTo>
                  <a:pt x="20" y="93"/>
                </a:lnTo>
                <a:lnTo>
                  <a:pt x="26" y="111"/>
                </a:lnTo>
                <a:lnTo>
                  <a:pt x="27" y="118"/>
                </a:lnTo>
                <a:lnTo>
                  <a:pt x="31" y="129"/>
                </a:lnTo>
                <a:lnTo>
                  <a:pt x="31" y="131"/>
                </a:lnTo>
                <a:lnTo>
                  <a:pt x="33" y="136"/>
                </a:lnTo>
                <a:lnTo>
                  <a:pt x="33" y="138"/>
                </a:lnTo>
                <a:lnTo>
                  <a:pt x="37" y="150"/>
                </a:lnTo>
                <a:lnTo>
                  <a:pt x="52" y="147"/>
                </a:lnTo>
                <a:lnTo>
                  <a:pt x="66" y="144"/>
                </a:lnTo>
                <a:lnTo>
                  <a:pt x="76" y="141"/>
                </a:lnTo>
                <a:lnTo>
                  <a:pt x="83" y="140"/>
                </a:lnTo>
                <a:lnTo>
                  <a:pt x="90" y="138"/>
                </a:lnTo>
                <a:lnTo>
                  <a:pt x="77" y="102"/>
                </a:lnTo>
                <a:lnTo>
                  <a:pt x="76" y="105"/>
                </a:lnTo>
                <a:lnTo>
                  <a:pt x="56" y="91"/>
                </a:lnTo>
                <a:lnTo>
                  <a:pt x="49" y="81"/>
                </a:lnTo>
                <a:lnTo>
                  <a:pt x="41" y="61"/>
                </a:lnTo>
                <a:lnTo>
                  <a:pt x="30" y="50"/>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nvGrpSpPr>
          <p:cNvPr id="3" name="Hawaii" descr="Hawaii"/>
          <p:cNvGrpSpPr>
            <a:grpSpLocks/>
          </p:cNvGrpSpPr>
          <p:nvPr/>
        </p:nvGrpSpPr>
        <p:grpSpPr bwMode="auto">
          <a:xfrm>
            <a:off x="1406136" y="4513458"/>
            <a:ext cx="854670" cy="559059"/>
            <a:chOff x="1710" y="3401"/>
            <a:chExt cx="498" cy="349"/>
          </a:xfrm>
          <a:solidFill>
            <a:schemeClr val="tx2"/>
          </a:solidFill>
        </p:grpSpPr>
        <p:sp>
          <p:nvSpPr>
            <p:cNvPr id="4207" name="Hawaii" descr="Hawaii, 40 percent by 2030."/>
            <p:cNvSpPr>
              <a:spLocks/>
            </p:cNvSpPr>
            <p:nvPr/>
          </p:nvSpPr>
          <p:spPr bwMode="auto">
            <a:xfrm>
              <a:off x="2101" y="3607"/>
              <a:ext cx="107" cy="143"/>
            </a:xfrm>
            <a:custGeom>
              <a:avLst/>
              <a:gdLst>
                <a:gd name="T0" fmla="*/ 21 w 120"/>
                <a:gd name="T1" fmla="*/ 102 h 160"/>
                <a:gd name="T2" fmla="*/ 40 w 120"/>
                <a:gd name="T3" fmla="*/ 77 h 160"/>
                <a:gd name="T4" fmla="*/ 76 w 120"/>
                <a:gd name="T5" fmla="*/ 62 h 160"/>
                <a:gd name="T6" fmla="*/ 66 w 120"/>
                <a:gd name="T7" fmla="*/ 46 h 160"/>
                <a:gd name="T8" fmla="*/ 66 w 120"/>
                <a:gd name="T9" fmla="*/ 41 h 160"/>
                <a:gd name="T10" fmla="*/ 55 w 120"/>
                <a:gd name="T11" fmla="*/ 41 h 160"/>
                <a:gd name="T12" fmla="*/ 50 w 120"/>
                <a:gd name="T13" fmla="*/ 30 h 160"/>
                <a:gd name="T14" fmla="*/ 45 w 120"/>
                <a:gd name="T15" fmla="*/ 21 h 160"/>
                <a:gd name="T16" fmla="*/ 21 w 120"/>
                <a:gd name="T17" fmla="*/ 4 h 160"/>
                <a:gd name="T18" fmla="*/ 10 w 120"/>
                <a:gd name="T19" fmla="*/ 0 h 160"/>
                <a:gd name="T20" fmla="*/ 4 w 120"/>
                <a:gd name="T21" fmla="*/ 4 h 160"/>
                <a:gd name="T22" fmla="*/ 0 w 120"/>
                <a:gd name="T23" fmla="*/ 41 h 160"/>
                <a:gd name="T24" fmla="*/ 0 w 120"/>
                <a:gd name="T25" fmla="*/ 66 h 160"/>
                <a:gd name="T26" fmla="*/ 0 w 120"/>
                <a:gd name="T27" fmla="*/ 77 h 160"/>
                <a:gd name="T28" fmla="*/ 0 w 120"/>
                <a:gd name="T29" fmla="*/ 87 h 160"/>
                <a:gd name="T30" fmla="*/ 10 w 120"/>
                <a:gd name="T31" fmla="*/ 92 h 160"/>
                <a:gd name="T32" fmla="*/ 15 w 120"/>
                <a:gd name="T33" fmla="*/ 102 h 160"/>
                <a:gd name="T34" fmla="*/ 21 w 120"/>
                <a:gd name="T35" fmla="*/ 102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60"/>
                <a:gd name="T56" fmla="*/ 120 w 120"/>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60">
                  <a:moveTo>
                    <a:pt x="32" y="160"/>
                  </a:moveTo>
                  <a:lnTo>
                    <a:pt x="64" y="120"/>
                  </a:lnTo>
                  <a:lnTo>
                    <a:pt x="120" y="96"/>
                  </a:lnTo>
                  <a:lnTo>
                    <a:pt x="104" y="72"/>
                  </a:lnTo>
                  <a:lnTo>
                    <a:pt x="104" y="64"/>
                  </a:lnTo>
                  <a:lnTo>
                    <a:pt x="88" y="64"/>
                  </a:lnTo>
                  <a:lnTo>
                    <a:pt x="80" y="48"/>
                  </a:lnTo>
                  <a:lnTo>
                    <a:pt x="72" y="32"/>
                  </a:lnTo>
                  <a:lnTo>
                    <a:pt x="32" y="8"/>
                  </a:lnTo>
                  <a:lnTo>
                    <a:pt x="16" y="0"/>
                  </a:lnTo>
                  <a:lnTo>
                    <a:pt x="8" y="8"/>
                  </a:lnTo>
                  <a:lnTo>
                    <a:pt x="0" y="64"/>
                  </a:lnTo>
                  <a:lnTo>
                    <a:pt x="0" y="104"/>
                  </a:lnTo>
                  <a:lnTo>
                    <a:pt x="0" y="120"/>
                  </a:lnTo>
                  <a:lnTo>
                    <a:pt x="0" y="136"/>
                  </a:lnTo>
                  <a:lnTo>
                    <a:pt x="16" y="144"/>
                  </a:lnTo>
                  <a:lnTo>
                    <a:pt x="24" y="160"/>
                  </a:lnTo>
                  <a:lnTo>
                    <a:pt x="32" y="160"/>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08" name="Hawaii extra 1 (no alt text)"/>
            <p:cNvSpPr>
              <a:spLocks/>
            </p:cNvSpPr>
            <p:nvPr/>
          </p:nvSpPr>
          <p:spPr bwMode="auto">
            <a:xfrm>
              <a:off x="2037" y="3529"/>
              <a:ext cx="57" cy="43"/>
            </a:xfrm>
            <a:custGeom>
              <a:avLst/>
              <a:gdLst>
                <a:gd name="T0" fmla="*/ 15 w 64"/>
                <a:gd name="T1" fmla="*/ 11 h 48"/>
                <a:gd name="T2" fmla="*/ 0 w 64"/>
                <a:gd name="T3" fmla="*/ 0 h 48"/>
                <a:gd name="T4" fmla="*/ 0 w 64"/>
                <a:gd name="T5" fmla="*/ 16 h 48"/>
                <a:gd name="T6" fmla="*/ 10 w 64"/>
                <a:gd name="T7" fmla="*/ 21 h 48"/>
                <a:gd name="T8" fmla="*/ 10 w 64"/>
                <a:gd name="T9" fmla="*/ 26 h 48"/>
                <a:gd name="T10" fmla="*/ 20 w 64"/>
                <a:gd name="T11" fmla="*/ 31 h 48"/>
                <a:gd name="T12" fmla="*/ 40 w 64"/>
                <a:gd name="T13" fmla="*/ 26 h 48"/>
                <a:gd name="T14" fmla="*/ 40 w 64"/>
                <a:gd name="T15" fmla="*/ 16 h 48"/>
                <a:gd name="T16" fmla="*/ 36 w 64"/>
                <a:gd name="T17" fmla="*/ 16 h 48"/>
                <a:gd name="T18" fmla="*/ 26 w 64"/>
                <a:gd name="T19" fmla="*/ 11 h 48"/>
                <a:gd name="T20" fmla="*/ 15 w 64"/>
                <a:gd name="T21" fmla="*/ 1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48"/>
                <a:gd name="T35" fmla="*/ 64 w 6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48">
                  <a:moveTo>
                    <a:pt x="24" y="16"/>
                  </a:moveTo>
                  <a:lnTo>
                    <a:pt x="0" y="0"/>
                  </a:lnTo>
                  <a:lnTo>
                    <a:pt x="0" y="24"/>
                  </a:lnTo>
                  <a:lnTo>
                    <a:pt x="16" y="32"/>
                  </a:lnTo>
                  <a:lnTo>
                    <a:pt x="16" y="40"/>
                  </a:lnTo>
                  <a:lnTo>
                    <a:pt x="32" y="48"/>
                  </a:lnTo>
                  <a:lnTo>
                    <a:pt x="64" y="40"/>
                  </a:lnTo>
                  <a:lnTo>
                    <a:pt x="64" y="24"/>
                  </a:lnTo>
                  <a:lnTo>
                    <a:pt x="56" y="24"/>
                  </a:lnTo>
                  <a:lnTo>
                    <a:pt x="40" y="16"/>
                  </a:lnTo>
                  <a:lnTo>
                    <a:pt x="24" y="16"/>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09" name="Hawaii extra 2 (no alt text)"/>
            <p:cNvSpPr>
              <a:spLocks/>
            </p:cNvSpPr>
            <p:nvPr/>
          </p:nvSpPr>
          <p:spPr bwMode="auto">
            <a:xfrm>
              <a:off x="2023" y="3579"/>
              <a:ext cx="21" cy="1"/>
            </a:xfrm>
            <a:custGeom>
              <a:avLst/>
              <a:gdLst>
                <a:gd name="T0" fmla="*/ 14 w 24"/>
                <a:gd name="T1" fmla="*/ 0 h 1"/>
                <a:gd name="T2" fmla="*/ 0 w 24"/>
                <a:gd name="T3" fmla="*/ 0 h 1"/>
                <a:gd name="T4" fmla="*/ 14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4" y="0"/>
                  </a:moveTo>
                  <a:lnTo>
                    <a:pt x="0" y="0"/>
                  </a:lnTo>
                  <a:lnTo>
                    <a:pt x="24" y="0"/>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0" name="Hawaii extra 3 (no alt text)"/>
            <p:cNvSpPr>
              <a:spLocks/>
            </p:cNvSpPr>
            <p:nvPr/>
          </p:nvSpPr>
          <p:spPr bwMode="auto">
            <a:xfrm>
              <a:off x="1973" y="3515"/>
              <a:ext cx="57" cy="14"/>
            </a:xfrm>
            <a:custGeom>
              <a:avLst/>
              <a:gdLst>
                <a:gd name="T0" fmla="*/ 40 w 64"/>
                <a:gd name="T1" fmla="*/ 0 h 16"/>
                <a:gd name="T2" fmla="*/ 4 w 64"/>
                <a:gd name="T3" fmla="*/ 0 h 16"/>
                <a:gd name="T4" fmla="*/ 0 w 64"/>
                <a:gd name="T5" fmla="*/ 4 h 16"/>
                <a:gd name="T6" fmla="*/ 4 w 64"/>
                <a:gd name="T7" fmla="*/ 9 h 16"/>
                <a:gd name="T8" fmla="*/ 40 w 64"/>
                <a:gd name="T9" fmla="*/ 4 h 16"/>
                <a:gd name="T10" fmla="*/ 36 w 64"/>
                <a:gd name="T11" fmla="*/ 0 h 16"/>
                <a:gd name="T12" fmla="*/ 0 60000 65536"/>
                <a:gd name="T13" fmla="*/ 0 60000 65536"/>
                <a:gd name="T14" fmla="*/ 0 60000 65536"/>
                <a:gd name="T15" fmla="*/ 0 60000 65536"/>
                <a:gd name="T16" fmla="*/ 0 60000 65536"/>
                <a:gd name="T17" fmla="*/ 0 60000 65536"/>
                <a:gd name="T18" fmla="*/ 0 w 64"/>
                <a:gd name="T19" fmla="*/ 0 h 16"/>
                <a:gd name="T20" fmla="*/ 64 w 6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4" h="16">
                  <a:moveTo>
                    <a:pt x="64" y="0"/>
                  </a:moveTo>
                  <a:lnTo>
                    <a:pt x="8" y="0"/>
                  </a:lnTo>
                  <a:lnTo>
                    <a:pt x="0" y="8"/>
                  </a:lnTo>
                  <a:lnTo>
                    <a:pt x="8" y="16"/>
                  </a:lnTo>
                  <a:lnTo>
                    <a:pt x="64" y="8"/>
                  </a:lnTo>
                  <a:lnTo>
                    <a:pt x="56" y="0"/>
                  </a:lnTo>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1" name="Hawaii extra 4 (no alt text)"/>
            <p:cNvSpPr>
              <a:spLocks/>
            </p:cNvSpPr>
            <p:nvPr/>
          </p:nvSpPr>
          <p:spPr bwMode="auto">
            <a:xfrm>
              <a:off x="1880" y="3465"/>
              <a:ext cx="64" cy="36"/>
            </a:xfrm>
            <a:custGeom>
              <a:avLst/>
              <a:gdLst>
                <a:gd name="T0" fmla="*/ 4 w 72"/>
                <a:gd name="T1" fmla="*/ 5 h 40"/>
                <a:gd name="T2" fmla="*/ 10 w 72"/>
                <a:gd name="T3" fmla="*/ 16 h 40"/>
                <a:gd name="T4" fmla="*/ 25 w 72"/>
                <a:gd name="T5" fmla="*/ 21 h 40"/>
                <a:gd name="T6" fmla="*/ 30 w 72"/>
                <a:gd name="T7" fmla="*/ 26 h 40"/>
                <a:gd name="T8" fmla="*/ 40 w 72"/>
                <a:gd name="T9" fmla="*/ 26 h 40"/>
                <a:gd name="T10" fmla="*/ 45 w 72"/>
                <a:gd name="T11" fmla="*/ 26 h 40"/>
                <a:gd name="T12" fmla="*/ 40 w 72"/>
                <a:gd name="T13" fmla="*/ 16 h 40"/>
                <a:gd name="T14" fmla="*/ 30 w 72"/>
                <a:gd name="T15" fmla="*/ 11 h 40"/>
                <a:gd name="T16" fmla="*/ 25 w 72"/>
                <a:gd name="T17" fmla="*/ 0 h 40"/>
                <a:gd name="T18" fmla="*/ 15 w 72"/>
                <a:gd name="T19" fmla="*/ 0 h 40"/>
                <a:gd name="T20" fmla="*/ 0 w 72"/>
                <a:gd name="T21" fmla="*/ 0 h 40"/>
                <a:gd name="T22" fmla="*/ 4 w 72"/>
                <a:gd name="T23" fmla="*/ 5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40"/>
                <a:gd name="T38" fmla="*/ 72 w 72"/>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40">
                  <a:moveTo>
                    <a:pt x="8" y="8"/>
                  </a:moveTo>
                  <a:lnTo>
                    <a:pt x="16" y="24"/>
                  </a:lnTo>
                  <a:lnTo>
                    <a:pt x="40" y="32"/>
                  </a:lnTo>
                  <a:lnTo>
                    <a:pt x="48" y="40"/>
                  </a:lnTo>
                  <a:lnTo>
                    <a:pt x="64" y="40"/>
                  </a:lnTo>
                  <a:lnTo>
                    <a:pt x="72" y="40"/>
                  </a:lnTo>
                  <a:lnTo>
                    <a:pt x="64" y="24"/>
                  </a:lnTo>
                  <a:lnTo>
                    <a:pt x="48" y="16"/>
                  </a:lnTo>
                  <a:lnTo>
                    <a:pt x="40" y="0"/>
                  </a:lnTo>
                  <a:lnTo>
                    <a:pt x="24" y="0"/>
                  </a:lnTo>
                  <a:lnTo>
                    <a:pt x="0" y="0"/>
                  </a:lnTo>
                  <a:lnTo>
                    <a:pt x="8" y="8"/>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2" name="Hawaii extra 5 (no alt text)"/>
            <p:cNvSpPr>
              <a:spLocks/>
            </p:cNvSpPr>
            <p:nvPr/>
          </p:nvSpPr>
          <p:spPr bwMode="auto">
            <a:xfrm>
              <a:off x="2001" y="3543"/>
              <a:ext cx="22" cy="15"/>
            </a:xfrm>
            <a:custGeom>
              <a:avLst/>
              <a:gdLst>
                <a:gd name="T0" fmla="*/ 0 w 24"/>
                <a:gd name="T1" fmla="*/ 0 h 16"/>
                <a:gd name="T2" fmla="*/ 17 w 24"/>
                <a:gd name="T3" fmla="*/ 8 h 16"/>
                <a:gd name="T4" fmla="*/ 6 w 24"/>
                <a:gd name="T5" fmla="*/ 12 h 16"/>
                <a:gd name="T6" fmla="*/ 0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0"/>
                  </a:moveTo>
                  <a:lnTo>
                    <a:pt x="24" y="8"/>
                  </a:lnTo>
                  <a:lnTo>
                    <a:pt x="8" y="16"/>
                  </a:lnTo>
                  <a:lnTo>
                    <a:pt x="0" y="0"/>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3" name="Hawaii extra 6 (no alt text)"/>
            <p:cNvSpPr>
              <a:spLocks/>
            </p:cNvSpPr>
            <p:nvPr/>
          </p:nvSpPr>
          <p:spPr bwMode="auto">
            <a:xfrm>
              <a:off x="1752" y="3401"/>
              <a:ext cx="50" cy="36"/>
            </a:xfrm>
            <a:custGeom>
              <a:avLst/>
              <a:gdLst>
                <a:gd name="T0" fmla="*/ 30 w 56"/>
                <a:gd name="T1" fmla="*/ 21 h 40"/>
                <a:gd name="T2" fmla="*/ 30 w 56"/>
                <a:gd name="T3" fmla="*/ 11 h 40"/>
                <a:gd name="T4" fmla="*/ 36 w 56"/>
                <a:gd name="T5" fmla="*/ 5 h 40"/>
                <a:gd name="T6" fmla="*/ 30 w 56"/>
                <a:gd name="T7" fmla="*/ 0 h 40"/>
                <a:gd name="T8" fmla="*/ 4 w 56"/>
                <a:gd name="T9" fmla="*/ 0 h 40"/>
                <a:gd name="T10" fmla="*/ 0 w 56"/>
                <a:gd name="T11" fmla="*/ 5 h 40"/>
                <a:gd name="T12" fmla="*/ 4 w 56"/>
                <a:gd name="T13" fmla="*/ 21 h 40"/>
                <a:gd name="T14" fmla="*/ 15 w 56"/>
                <a:gd name="T15" fmla="*/ 26 h 40"/>
                <a:gd name="T16" fmla="*/ 30 w 56"/>
                <a:gd name="T17" fmla="*/ 21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40"/>
                <a:gd name="T29" fmla="*/ 56 w 56"/>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40">
                  <a:moveTo>
                    <a:pt x="48" y="32"/>
                  </a:moveTo>
                  <a:lnTo>
                    <a:pt x="48" y="16"/>
                  </a:lnTo>
                  <a:lnTo>
                    <a:pt x="56" y="8"/>
                  </a:lnTo>
                  <a:lnTo>
                    <a:pt x="48" y="0"/>
                  </a:lnTo>
                  <a:lnTo>
                    <a:pt x="8" y="0"/>
                  </a:lnTo>
                  <a:lnTo>
                    <a:pt x="0" y="8"/>
                  </a:lnTo>
                  <a:lnTo>
                    <a:pt x="8" y="32"/>
                  </a:lnTo>
                  <a:lnTo>
                    <a:pt x="24" y="40"/>
                  </a:lnTo>
                  <a:lnTo>
                    <a:pt x="48" y="32"/>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4" name="Hawaii extra 7 (no alt text)"/>
            <p:cNvSpPr>
              <a:spLocks/>
            </p:cNvSpPr>
            <p:nvPr/>
          </p:nvSpPr>
          <p:spPr bwMode="auto">
            <a:xfrm>
              <a:off x="1710" y="3422"/>
              <a:ext cx="28" cy="22"/>
            </a:xfrm>
            <a:custGeom>
              <a:avLst/>
              <a:gdLst>
                <a:gd name="T0" fmla="*/ 18 w 32"/>
                <a:gd name="T1" fmla="*/ 6 h 24"/>
                <a:gd name="T2" fmla="*/ 9 w 32"/>
                <a:gd name="T3" fmla="*/ 0 h 24"/>
                <a:gd name="T4" fmla="*/ 0 w 32"/>
                <a:gd name="T5" fmla="*/ 12 h 24"/>
                <a:gd name="T6" fmla="*/ 0 w 32"/>
                <a:gd name="T7" fmla="*/ 17 h 24"/>
                <a:gd name="T8" fmla="*/ 9 w 32"/>
                <a:gd name="T9" fmla="*/ 17 h 24"/>
                <a:gd name="T10" fmla="*/ 18 w 32"/>
                <a:gd name="T11" fmla="*/ 12 h 24"/>
                <a:gd name="T12" fmla="*/ 18 w 32"/>
                <a:gd name="T13" fmla="*/ 6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2" y="8"/>
                  </a:moveTo>
                  <a:lnTo>
                    <a:pt x="16" y="0"/>
                  </a:lnTo>
                  <a:lnTo>
                    <a:pt x="0" y="16"/>
                  </a:lnTo>
                  <a:lnTo>
                    <a:pt x="0" y="24"/>
                  </a:lnTo>
                  <a:lnTo>
                    <a:pt x="16" y="24"/>
                  </a:lnTo>
                  <a:lnTo>
                    <a:pt x="32" y="16"/>
                  </a:lnTo>
                  <a:lnTo>
                    <a:pt x="32" y="8"/>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sp>
        <p:nvSpPr>
          <p:cNvPr id="4124" name="Illinois" descr="Illinois, 25 percent by 2025."/>
          <p:cNvSpPr>
            <a:spLocks/>
          </p:cNvSpPr>
          <p:nvPr/>
        </p:nvSpPr>
        <p:spPr bwMode="auto">
          <a:xfrm>
            <a:off x="4664689" y="2665742"/>
            <a:ext cx="526893" cy="865392"/>
          </a:xfrm>
          <a:custGeom>
            <a:avLst/>
            <a:gdLst>
              <a:gd name="T0" fmla="*/ 2147483647 w 346"/>
              <a:gd name="T1" fmla="*/ 2147483647 h 609"/>
              <a:gd name="T2" fmla="*/ 2147483647 w 346"/>
              <a:gd name="T3" fmla="*/ 2147483647 h 609"/>
              <a:gd name="T4" fmla="*/ 2147483647 w 346"/>
              <a:gd name="T5" fmla="*/ 2147483647 h 609"/>
              <a:gd name="T6" fmla="*/ 2147483647 w 346"/>
              <a:gd name="T7" fmla="*/ 2147483647 h 609"/>
              <a:gd name="T8" fmla="*/ 2147483647 w 346"/>
              <a:gd name="T9" fmla="*/ 2147483647 h 609"/>
              <a:gd name="T10" fmla="*/ 2147483647 w 346"/>
              <a:gd name="T11" fmla="*/ 2147483647 h 609"/>
              <a:gd name="T12" fmla="*/ 2147483647 w 346"/>
              <a:gd name="T13" fmla="*/ 2147483647 h 609"/>
              <a:gd name="T14" fmla="*/ 2147483647 w 346"/>
              <a:gd name="T15" fmla="*/ 2147483647 h 609"/>
              <a:gd name="T16" fmla="*/ 2147483647 w 346"/>
              <a:gd name="T17" fmla="*/ 2147483647 h 609"/>
              <a:gd name="T18" fmla="*/ 2147483647 w 346"/>
              <a:gd name="T19" fmla="*/ 2147483647 h 609"/>
              <a:gd name="T20" fmla="*/ 2147483647 w 346"/>
              <a:gd name="T21" fmla="*/ 2147483647 h 609"/>
              <a:gd name="T22" fmla="*/ 2147483647 w 346"/>
              <a:gd name="T23" fmla="*/ 2147483647 h 609"/>
              <a:gd name="T24" fmla="*/ 2147483647 w 346"/>
              <a:gd name="T25" fmla="*/ 2147483647 h 609"/>
              <a:gd name="T26" fmla="*/ 2147483647 w 346"/>
              <a:gd name="T27" fmla="*/ 2147483647 h 609"/>
              <a:gd name="T28" fmla="*/ 2147483647 w 346"/>
              <a:gd name="T29" fmla="*/ 2147483647 h 609"/>
              <a:gd name="T30" fmla="*/ 2147483647 w 346"/>
              <a:gd name="T31" fmla="*/ 2147483647 h 609"/>
              <a:gd name="T32" fmla="*/ 2147483647 w 346"/>
              <a:gd name="T33" fmla="*/ 2147483647 h 609"/>
              <a:gd name="T34" fmla="*/ 2147483647 w 346"/>
              <a:gd name="T35" fmla="*/ 2147483647 h 609"/>
              <a:gd name="T36" fmla="*/ 2147483647 w 346"/>
              <a:gd name="T37" fmla="*/ 2147483647 h 609"/>
              <a:gd name="T38" fmla="*/ 2147483647 w 346"/>
              <a:gd name="T39" fmla="*/ 2147483647 h 609"/>
              <a:gd name="T40" fmla="*/ 2147483647 w 346"/>
              <a:gd name="T41" fmla="*/ 2147483647 h 609"/>
              <a:gd name="T42" fmla="*/ 2147483647 w 346"/>
              <a:gd name="T43" fmla="*/ 2147483647 h 609"/>
              <a:gd name="T44" fmla="*/ 2147483647 w 346"/>
              <a:gd name="T45" fmla="*/ 2147483647 h 609"/>
              <a:gd name="T46" fmla="*/ 2147483647 w 346"/>
              <a:gd name="T47" fmla="*/ 2147483647 h 609"/>
              <a:gd name="T48" fmla="*/ 2147483647 w 346"/>
              <a:gd name="T49" fmla="*/ 2147483647 h 609"/>
              <a:gd name="T50" fmla="*/ 2147483647 w 346"/>
              <a:gd name="T51" fmla="*/ 2147483647 h 609"/>
              <a:gd name="T52" fmla="*/ 2147483647 w 346"/>
              <a:gd name="T53" fmla="*/ 2147483647 h 609"/>
              <a:gd name="T54" fmla="*/ 2147483647 w 346"/>
              <a:gd name="T55" fmla="*/ 2147483647 h 609"/>
              <a:gd name="T56" fmla="*/ 2147483647 w 346"/>
              <a:gd name="T57" fmla="*/ 2147483647 h 609"/>
              <a:gd name="T58" fmla="*/ 2147483647 w 346"/>
              <a:gd name="T59" fmla="*/ 2147483647 h 609"/>
              <a:gd name="T60" fmla="*/ 2147483647 w 346"/>
              <a:gd name="T61" fmla="*/ 2147483647 h 609"/>
              <a:gd name="T62" fmla="*/ 2147483647 w 346"/>
              <a:gd name="T63" fmla="*/ 2147483647 h 609"/>
              <a:gd name="T64" fmla="*/ 2147483647 w 346"/>
              <a:gd name="T65" fmla="*/ 2147483647 h 609"/>
              <a:gd name="T66" fmla="*/ 2147483647 w 346"/>
              <a:gd name="T67" fmla="*/ 2147483647 h 609"/>
              <a:gd name="T68" fmla="*/ 2147483647 w 346"/>
              <a:gd name="T69" fmla="*/ 2147483647 h 609"/>
              <a:gd name="T70" fmla="*/ 2147483647 w 346"/>
              <a:gd name="T71" fmla="*/ 2147483647 h 609"/>
              <a:gd name="T72" fmla="*/ 2147483647 w 346"/>
              <a:gd name="T73" fmla="*/ 2147483647 h 609"/>
              <a:gd name="T74" fmla="*/ 2147483647 w 346"/>
              <a:gd name="T75" fmla="*/ 2147483647 h 609"/>
              <a:gd name="T76" fmla="*/ 2147483647 w 346"/>
              <a:gd name="T77" fmla="*/ 2147483647 h 609"/>
              <a:gd name="T78" fmla="*/ 2147483647 w 346"/>
              <a:gd name="T79" fmla="*/ 2147483647 h 609"/>
              <a:gd name="T80" fmla="*/ 2147483647 w 346"/>
              <a:gd name="T81" fmla="*/ 2147483647 h 609"/>
              <a:gd name="T82" fmla="*/ 2147483647 w 346"/>
              <a:gd name="T83" fmla="*/ 2147483647 h 609"/>
              <a:gd name="T84" fmla="*/ 2147483647 w 346"/>
              <a:gd name="T85" fmla="*/ 2147483647 h 609"/>
              <a:gd name="T86" fmla="*/ 2147483647 w 346"/>
              <a:gd name="T87" fmla="*/ 2147483647 h 609"/>
              <a:gd name="T88" fmla="*/ 2147483647 w 346"/>
              <a:gd name="T89" fmla="*/ 2147483647 h 609"/>
              <a:gd name="T90" fmla="*/ 2147483647 w 346"/>
              <a:gd name="T91" fmla="*/ 2147483647 h 609"/>
              <a:gd name="T92" fmla="*/ 2147483647 w 346"/>
              <a:gd name="T93" fmla="*/ 2147483647 h 609"/>
              <a:gd name="T94" fmla="*/ 2147483647 w 346"/>
              <a:gd name="T95" fmla="*/ 2147483647 h 609"/>
              <a:gd name="T96" fmla="*/ 2147483647 w 346"/>
              <a:gd name="T97" fmla="*/ 2147483647 h 609"/>
              <a:gd name="T98" fmla="*/ 2147483647 w 346"/>
              <a:gd name="T99" fmla="*/ 2147483647 h 609"/>
              <a:gd name="T100" fmla="*/ 2147483647 w 346"/>
              <a:gd name="T101" fmla="*/ 2147483647 h 609"/>
              <a:gd name="T102" fmla="*/ 2147483647 w 346"/>
              <a:gd name="T103" fmla="*/ 2147483647 h 609"/>
              <a:gd name="T104" fmla="*/ 2147483647 w 346"/>
              <a:gd name="T105" fmla="*/ 2147483647 h 609"/>
              <a:gd name="T106" fmla="*/ 2147483647 w 346"/>
              <a:gd name="T107" fmla="*/ 2147483647 h 609"/>
              <a:gd name="T108" fmla="*/ 2147483647 w 346"/>
              <a:gd name="T109" fmla="*/ 2147483647 h 609"/>
              <a:gd name="T110" fmla="*/ 2147483647 w 346"/>
              <a:gd name="T111" fmla="*/ 2147483647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6"/>
              <a:gd name="T169" fmla="*/ 0 h 609"/>
              <a:gd name="T170" fmla="*/ 346 w 346"/>
              <a:gd name="T171" fmla="*/ 609 h 6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6" h="609">
                <a:moveTo>
                  <a:pt x="0" y="272"/>
                </a:moveTo>
                <a:lnTo>
                  <a:pt x="0" y="267"/>
                </a:lnTo>
                <a:lnTo>
                  <a:pt x="4" y="254"/>
                </a:lnTo>
                <a:lnTo>
                  <a:pt x="5" y="253"/>
                </a:lnTo>
                <a:lnTo>
                  <a:pt x="9" y="250"/>
                </a:lnTo>
                <a:lnTo>
                  <a:pt x="8" y="231"/>
                </a:lnTo>
                <a:lnTo>
                  <a:pt x="23" y="224"/>
                </a:lnTo>
                <a:lnTo>
                  <a:pt x="26" y="220"/>
                </a:lnTo>
                <a:lnTo>
                  <a:pt x="27" y="220"/>
                </a:lnTo>
                <a:lnTo>
                  <a:pt x="29" y="217"/>
                </a:lnTo>
                <a:lnTo>
                  <a:pt x="29" y="210"/>
                </a:lnTo>
                <a:lnTo>
                  <a:pt x="38" y="182"/>
                </a:lnTo>
                <a:lnTo>
                  <a:pt x="38" y="175"/>
                </a:lnTo>
                <a:lnTo>
                  <a:pt x="33" y="166"/>
                </a:lnTo>
                <a:lnTo>
                  <a:pt x="23" y="156"/>
                </a:lnTo>
                <a:lnTo>
                  <a:pt x="26" y="146"/>
                </a:lnTo>
                <a:lnTo>
                  <a:pt x="27" y="142"/>
                </a:lnTo>
                <a:lnTo>
                  <a:pt x="31" y="137"/>
                </a:lnTo>
                <a:lnTo>
                  <a:pt x="48" y="132"/>
                </a:lnTo>
                <a:lnTo>
                  <a:pt x="72" y="124"/>
                </a:lnTo>
                <a:lnTo>
                  <a:pt x="82" y="117"/>
                </a:lnTo>
                <a:lnTo>
                  <a:pt x="84" y="99"/>
                </a:lnTo>
                <a:lnTo>
                  <a:pt x="86" y="96"/>
                </a:lnTo>
                <a:lnTo>
                  <a:pt x="89" y="94"/>
                </a:lnTo>
                <a:lnTo>
                  <a:pt x="90" y="94"/>
                </a:lnTo>
                <a:lnTo>
                  <a:pt x="95" y="83"/>
                </a:lnTo>
                <a:lnTo>
                  <a:pt x="95" y="77"/>
                </a:lnTo>
                <a:lnTo>
                  <a:pt x="95" y="69"/>
                </a:lnTo>
                <a:lnTo>
                  <a:pt x="95" y="66"/>
                </a:lnTo>
                <a:lnTo>
                  <a:pt x="93" y="56"/>
                </a:lnTo>
                <a:lnTo>
                  <a:pt x="83" y="51"/>
                </a:lnTo>
                <a:lnTo>
                  <a:pt x="80" y="49"/>
                </a:lnTo>
                <a:lnTo>
                  <a:pt x="75" y="47"/>
                </a:lnTo>
                <a:lnTo>
                  <a:pt x="72" y="44"/>
                </a:lnTo>
                <a:lnTo>
                  <a:pt x="66" y="30"/>
                </a:lnTo>
                <a:lnTo>
                  <a:pt x="54" y="23"/>
                </a:lnTo>
                <a:lnTo>
                  <a:pt x="52" y="19"/>
                </a:lnTo>
                <a:lnTo>
                  <a:pt x="52" y="18"/>
                </a:lnTo>
                <a:lnTo>
                  <a:pt x="57" y="16"/>
                </a:lnTo>
                <a:lnTo>
                  <a:pt x="65" y="16"/>
                </a:lnTo>
                <a:lnTo>
                  <a:pt x="69" y="16"/>
                </a:lnTo>
                <a:lnTo>
                  <a:pt x="93" y="13"/>
                </a:lnTo>
                <a:lnTo>
                  <a:pt x="100" y="13"/>
                </a:lnTo>
                <a:lnTo>
                  <a:pt x="109" y="13"/>
                </a:lnTo>
                <a:lnTo>
                  <a:pt x="112" y="13"/>
                </a:lnTo>
                <a:lnTo>
                  <a:pt x="116" y="12"/>
                </a:lnTo>
                <a:lnTo>
                  <a:pt x="133" y="12"/>
                </a:lnTo>
                <a:lnTo>
                  <a:pt x="143" y="11"/>
                </a:lnTo>
                <a:lnTo>
                  <a:pt x="151" y="11"/>
                </a:lnTo>
                <a:lnTo>
                  <a:pt x="153" y="11"/>
                </a:lnTo>
                <a:lnTo>
                  <a:pt x="162" y="9"/>
                </a:lnTo>
                <a:lnTo>
                  <a:pt x="179" y="8"/>
                </a:lnTo>
                <a:lnTo>
                  <a:pt x="187" y="8"/>
                </a:lnTo>
                <a:lnTo>
                  <a:pt x="193" y="8"/>
                </a:lnTo>
                <a:lnTo>
                  <a:pt x="198" y="6"/>
                </a:lnTo>
                <a:lnTo>
                  <a:pt x="201" y="6"/>
                </a:lnTo>
                <a:lnTo>
                  <a:pt x="203" y="6"/>
                </a:lnTo>
                <a:lnTo>
                  <a:pt x="205" y="6"/>
                </a:lnTo>
                <a:lnTo>
                  <a:pt x="208" y="6"/>
                </a:lnTo>
                <a:lnTo>
                  <a:pt x="212" y="5"/>
                </a:lnTo>
                <a:lnTo>
                  <a:pt x="237" y="4"/>
                </a:lnTo>
                <a:lnTo>
                  <a:pt x="242" y="2"/>
                </a:lnTo>
                <a:lnTo>
                  <a:pt x="246" y="2"/>
                </a:lnTo>
                <a:lnTo>
                  <a:pt x="251" y="2"/>
                </a:lnTo>
                <a:lnTo>
                  <a:pt x="262" y="1"/>
                </a:lnTo>
                <a:lnTo>
                  <a:pt x="278" y="0"/>
                </a:lnTo>
                <a:lnTo>
                  <a:pt x="278" y="12"/>
                </a:lnTo>
                <a:lnTo>
                  <a:pt x="279" y="26"/>
                </a:lnTo>
                <a:lnTo>
                  <a:pt x="285" y="36"/>
                </a:lnTo>
                <a:lnTo>
                  <a:pt x="294" y="52"/>
                </a:lnTo>
                <a:lnTo>
                  <a:pt x="300" y="65"/>
                </a:lnTo>
                <a:lnTo>
                  <a:pt x="308" y="81"/>
                </a:lnTo>
                <a:lnTo>
                  <a:pt x="311" y="99"/>
                </a:lnTo>
                <a:lnTo>
                  <a:pt x="311" y="102"/>
                </a:lnTo>
                <a:lnTo>
                  <a:pt x="311" y="108"/>
                </a:lnTo>
                <a:lnTo>
                  <a:pt x="313" y="119"/>
                </a:lnTo>
                <a:lnTo>
                  <a:pt x="313" y="123"/>
                </a:lnTo>
                <a:lnTo>
                  <a:pt x="313" y="127"/>
                </a:lnTo>
                <a:lnTo>
                  <a:pt x="313" y="128"/>
                </a:lnTo>
                <a:lnTo>
                  <a:pt x="313" y="132"/>
                </a:lnTo>
                <a:lnTo>
                  <a:pt x="315" y="141"/>
                </a:lnTo>
                <a:lnTo>
                  <a:pt x="315" y="145"/>
                </a:lnTo>
                <a:lnTo>
                  <a:pt x="315" y="149"/>
                </a:lnTo>
                <a:lnTo>
                  <a:pt x="317" y="157"/>
                </a:lnTo>
                <a:lnTo>
                  <a:pt x="317" y="159"/>
                </a:lnTo>
                <a:lnTo>
                  <a:pt x="317" y="164"/>
                </a:lnTo>
                <a:lnTo>
                  <a:pt x="319" y="186"/>
                </a:lnTo>
                <a:lnTo>
                  <a:pt x="321" y="199"/>
                </a:lnTo>
                <a:lnTo>
                  <a:pt x="321" y="206"/>
                </a:lnTo>
                <a:lnTo>
                  <a:pt x="322" y="214"/>
                </a:lnTo>
                <a:lnTo>
                  <a:pt x="322" y="216"/>
                </a:lnTo>
                <a:lnTo>
                  <a:pt x="322" y="224"/>
                </a:lnTo>
                <a:lnTo>
                  <a:pt x="324" y="234"/>
                </a:lnTo>
                <a:lnTo>
                  <a:pt x="325" y="250"/>
                </a:lnTo>
                <a:lnTo>
                  <a:pt x="325" y="253"/>
                </a:lnTo>
                <a:lnTo>
                  <a:pt x="326" y="260"/>
                </a:lnTo>
                <a:lnTo>
                  <a:pt x="328" y="279"/>
                </a:lnTo>
                <a:lnTo>
                  <a:pt x="329" y="288"/>
                </a:lnTo>
                <a:lnTo>
                  <a:pt x="331" y="300"/>
                </a:lnTo>
                <a:lnTo>
                  <a:pt x="332" y="310"/>
                </a:lnTo>
                <a:lnTo>
                  <a:pt x="332" y="321"/>
                </a:lnTo>
                <a:lnTo>
                  <a:pt x="333" y="324"/>
                </a:lnTo>
                <a:lnTo>
                  <a:pt x="335" y="337"/>
                </a:lnTo>
                <a:lnTo>
                  <a:pt x="331" y="347"/>
                </a:lnTo>
                <a:lnTo>
                  <a:pt x="331" y="350"/>
                </a:lnTo>
                <a:lnTo>
                  <a:pt x="332" y="349"/>
                </a:lnTo>
                <a:lnTo>
                  <a:pt x="329" y="360"/>
                </a:lnTo>
                <a:lnTo>
                  <a:pt x="331" y="365"/>
                </a:lnTo>
                <a:lnTo>
                  <a:pt x="335" y="376"/>
                </a:lnTo>
                <a:lnTo>
                  <a:pt x="340" y="386"/>
                </a:lnTo>
                <a:lnTo>
                  <a:pt x="339" y="387"/>
                </a:lnTo>
                <a:lnTo>
                  <a:pt x="339" y="390"/>
                </a:lnTo>
                <a:lnTo>
                  <a:pt x="340" y="391"/>
                </a:lnTo>
                <a:lnTo>
                  <a:pt x="345" y="404"/>
                </a:lnTo>
                <a:lnTo>
                  <a:pt x="335" y="421"/>
                </a:lnTo>
                <a:lnTo>
                  <a:pt x="333" y="423"/>
                </a:lnTo>
                <a:lnTo>
                  <a:pt x="332" y="432"/>
                </a:lnTo>
                <a:lnTo>
                  <a:pt x="326" y="434"/>
                </a:lnTo>
                <a:lnTo>
                  <a:pt x="328" y="441"/>
                </a:lnTo>
                <a:lnTo>
                  <a:pt x="325" y="447"/>
                </a:lnTo>
                <a:lnTo>
                  <a:pt x="311" y="461"/>
                </a:lnTo>
                <a:lnTo>
                  <a:pt x="308" y="461"/>
                </a:lnTo>
                <a:lnTo>
                  <a:pt x="310" y="461"/>
                </a:lnTo>
                <a:lnTo>
                  <a:pt x="310" y="463"/>
                </a:lnTo>
                <a:lnTo>
                  <a:pt x="311" y="475"/>
                </a:lnTo>
                <a:lnTo>
                  <a:pt x="310" y="483"/>
                </a:lnTo>
                <a:lnTo>
                  <a:pt x="304" y="501"/>
                </a:lnTo>
                <a:lnTo>
                  <a:pt x="306" y="502"/>
                </a:lnTo>
                <a:lnTo>
                  <a:pt x="311" y="511"/>
                </a:lnTo>
                <a:lnTo>
                  <a:pt x="304" y="520"/>
                </a:lnTo>
                <a:lnTo>
                  <a:pt x="301" y="530"/>
                </a:lnTo>
                <a:lnTo>
                  <a:pt x="304" y="535"/>
                </a:lnTo>
                <a:lnTo>
                  <a:pt x="304" y="537"/>
                </a:lnTo>
                <a:lnTo>
                  <a:pt x="311" y="542"/>
                </a:lnTo>
                <a:lnTo>
                  <a:pt x="306" y="547"/>
                </a:lnTo>
                <a:lnTo>
                  <a:pt x="296" y="549"/>
                </a:lnTo>
                <a:lnTo>
                  <a:pt x="287" y="555"/>
                </a:lnTo>
                <a:lnTo>
                  <a:pt x="286" y="556"/>
                </a:lnTo>
                <a:lnTo>
                  <a:pt x="285" y="555"/>
                </a:lnTo>
                <a:lnTo>
                  <a:pt x="282" y="553"/>
                </a:lnTo>
                <a:lnTo>
                  <a:pt x="276" y="573"/>
                </a:lnTo>
                <a:lnTo>
                  <a:pt x="283" y="587"/>
                </a:lnTo>
                <a:lnTo>
                  <a:pt x="279" y="594"/>
                </a:lnTo>
                <a:lnTo>
                  <a:pt x="278" y="594"/>
                </a:lnTo>
                <a:lnTo>
                  <a:pt x="272" y="594"/>
                </a:lnTo>
                <a:lnTo>
                  <a:pt x="267" y="588"/>
                </a:lnTo>
                <a:lnTo>
                  <a:pt x="255" y="587"/>
                </a:lnTo>
                <a:lnTo>
                  <a:pt x="240" y="580"/>
                </a:lnTo>
                <a:lnTo>
                  <a:pt x="239" y="580"/>
                </a:lnTo>
                <a:lnTo>
                  <a:pt x="235" y="580"/>
                </a:lnTo>
                <a:lnTo>
                  <a:pt x="223" y="595"/>
                </a:lnTo>
                <a:lnTo>
                  <a:pt x="221" y="599"/>
                </a:lnTo>
                <a:lnTo>
                  <a:pt x="219" y="601"/>
                </a:lnTo>
                <a:lnTo>
                  <a:pt x="222" y="606"/>
                </a:lnTo>
                <a:lnTo>
                  <a:pt x="214" y="599"/>
                </a:lnTo>
                <a:lnTo>
                  <a:pt x="214" y="608"/>
                </a:lnTo>
                <a:lnTo>
                  <a:pt x="210" y="606"/>
                </a:lnTo>
                <a:lnTo>
                  <a:pt x="204" y="603"/>
                </a:lnTo>
                <a:lnTo>
                  <a:pt x="194" y="581"/>
                </a:lnTo>
                <a:lnTo>
                  <a:pt x="191" y="581"/>
                </a:lnTo>
                <a:lnTo>
                  <a:pt x="190" y="574"/>
                </a:lnTo>
                <a:lnTo>
                  <a:pt x="191" y="571"/>
                </a:lnTo>
                <a:lnTo>
                  <a:pt x="194" y="571"/>
                </a:lnTo>
                <a:lnTo>
                  <a:pt x="196" y="567"/>
                </a:lnTo>
                <a:lnTo>
                  <a:pt x="186" y="547"/>
                </a:lnTo>
                <a:lnTo>
                  <a:pt x="187" y="541"/>
                </a:lnTo>
                <a:lnTo>
                  <a:pt x="172" y="527"/>
                </a:lnTo>
                <a:lnTo>
                  <a:pt x="172" y="523"/>
                </a:lnTo>
                <a:lnTo>
                  <a:pt x="159" y="515"/>
                </a:lnTo>
                <a:lnTo>
                  <a:pt x="154" y="515"/>
                </a:lnTo>
                <a:lnTo>
                  <a:pt x="148" y="516"/>
                </a:lnTo>
                <a:lnTo>
                  <a:pt x="143" y="506"/>
                </a:lnTo>
                <a:lnTo>
                  <a:pt x="132" y="497"/>
                </a:lnTo>
                <a:lnTo>
                  <a:pt x="125" y="494"/>
                </a:lnTo>
                <a:lnTo>
                  <a:pt x="121" y="491"/>
                </a:lnTo>
                <a:lnTo>
                  <a:pt x="119" y="491"/>
                </a:lnTo>
                <a:lnTo>
                  <a:pt x="109" y="481"/>
                </a:lnTo>
                <a:lnTo>
                  <a:pt x="109" y="477"/>
                </a:lnTo>
                <a:lnTo>
                  <a:pt x="109" y="463"/>
                </a:lnTo>
                <a:lnTo>
                  <a:pt x="115" y="451"/>
                </a:lnTo>
                <a:lnTo>
                  <a:pt x="115" y="448"/>
                </a:lnTo>
                <a:lnTo>
                  <a:pt x="116" y="447"/>
                </a:lnTo>
                <a:lnTo>
                  <a:pt x="116" y="445"/>
                </a:lnTo>
                <a:lnTo>
                  <a:pt x="122" y="436"/>
                </a:lnTo>
                <a:lnTo>
                  <a:pt x="122" y="433"/>
                </a:lnTo>
                <a:lnTo>
                  <a:pt x="121" y="423"/>
                </a:lnTo>
                <a:lnTo>
                  <a:pt x="122" y="421"/>
                </a:lnTo>
                <a:lnTo>
                  <a:pt x="125" y="418"/>
                </a:lnTo>
                <a:lnTo>
                  <a:pt x="125" y="416"/>
                </a:lnTo>
                <a:lnTo>
                  <a:pt x="125" y="411"/>
                </a:lnTo>
                <a:lnTo>
                  <a:pt x="114" y="404"/>
                </a:lnTo>
                <a:lnTo>
                  <a:pt x="111" y="404"/>
                </a:lnTo>
                <a:lnTo>
                  <a:pt x="107" y="404"/>
                </a:lnTo>
                <a:lnTo>
                  <a:pt x="102" y="401"/>
                </a:lnTo>
                <a:lnTo>
                  <a:pt x="95" y="401"/>
                </a:lnTo>
                <a:lnTo>
                  <a:pt x="89" y="411"/>
                </a:lnTo>
                <a:lnTo>
                  <a:pt x="86" y="412"/>
                </a:lnTo>
                <a:lnTo>
                  <a:pt x="79" y="405"/>
                </a:lnTo>
                <a:lnTo>
                  <a:pt x="76" y="398"/>
                </a:lnTo>
                <a:lnTo>
                  <a:pt x="75" y="386"/>
                </a:lnTo>
                <a:lnTo>
                  <a:pt x="72" y="375"/>
                </a:lnTo>
                <a:lnTo>
                  <a:pt x="69" y="371"/>
                </a:lnTo>
                <a:lnTo>
                  <a:pt x="61" y="362"/>
                </a:lnTo>
                <a:lnTo>
                  <a:pt x="52" y="357"/>
                </a:lnTo>
                <a:lnTo>
                  <a:pt x="47" y="354"/>
                </a:lnTo>
                <a:lnTo>
                  <a:pt x="37" y="343"/>
                </a:lnTo>
                <a:lnTo>
                  <a:pt x="33" y="342"/>
                </a:lnTo>
                <a:lnTo>
                  <a:pt x="31" y="336"/>
                </a:lnTo>
                <a:lnTo>
                  <a:pt x="23" y="331"/>
                </a:lnTo>
                <a:lnTo>
                  <a:pt x="22" y="329"/>
                </a:lnTo>
                <a:lnTo>
                  <a:pt x="19" y="328"/>
                </a:lnTo>
                <a:lnTo>
                  <a:pt x="15" y="321"/>
                </a:lnTo>
                <a:lnTo>
                  <a:pt x="15" y="319"/>
                </a:lnTo>
                <a:lnTo>
                  <a:pt x="13" y="314"/>
                </a:lnTo>
                <a:lnTo>
                  <a:pt x="6" y="307"/>
                </a:lnTo>
                <a:lnTo>
                  <a:pt x="6" y="300"/>
                </a:lnTo>
                <a:lnTo>
                  <a:pt x="4" y="294"/>
                </a:lnTo>
                <a:lnTo>
                  <a:pt x="0" y="281"/>
                </a:lnTo>
                <a:lnTo>
                  <a:pt x="0" y="272"/>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76" name="Iowa" descr="Iowa, 105 mega watts."/>
          <p:cNvSpPr>
            <a:spLocks/>
          </p:cNvSpPr>
          <p:nvPr/>
        </p:nvSpPr>
        <p:spPr bwMode="auto">
          <a:xfrm>
            <a:off x="4021389" y="2541677"/>
            <a:ext cx="791871" cy="484007"/>
          </a:xfrm>
          <a:custGeom>
            <a:avLst/>
            <a:gdLst>
              <a:gd name="T0" fmla="*/ 2147483647 w 519"/>
              <a:gd name="T1" fmla="*/ 2147483647 h 341"/>
              <a:gd name="T2" fmla="*/ 2147483647 w 519"/>
              <a:gd name="T3" fmla="*/ 2147483647 h 341"/>
              <a:gd name="T4" fmla="*/ 2147483647 w 519"/>
              <a:gd name="T5" fmla="*/ 2147483647 h 341"/>
              <a:gd name="T6" fmla="*/ 2147483647 w 519"/>
              <a:gd name="T7" fmla="*/ 2147483647 h 341"/>
              <a:gd name="T8" fmla="*/ 2147483647 w 519"/>
              <a:gd name="T9" fmla="*/ 2147483647 h 341"/>
              <a:gd name="T10" fmla="*/ 2147483647 w 519"/>
              <a:gd name="T11" fmla="*/ 2147483647 h 341"/>
              <a:gd name="T12" fmla="*/ 2147483647 w 519"/>
              <a:gd name="T13" fmla="*/ 2147483647 h 341"/>
              <a:gd name="T14" fmla="*/ 2147483647 w 519"/>
              <a:gd name="T15" fmla="*/ 2147483647 h 341"/>
              <a:gd name="T16" fmla="*/ 2147483647 w 519"/>
              <a:gd name="T17" fmla="*/ 2147483647 h 341"/>
              <a:gd name="T18" fmla="*/ 2147483647 w 519"/>
              <a:gd name="T19" fmla="*/ 2147483647 h 341"/>
              <a:gd name="T20" fmla="*/ 2147483647 w 519"/>
              <a:gd name="T21" fmla="*/ 2147483647 h 341"/>
              <a:gd name="T22" fmla="*/ 2147483647 w 519"/>
              <a:gd name="T23" fmla="*/ 2147483647 h 341"/>
              <a:gd name="T24" fmla="*/ 0 w 519"/>
              <a:gd name="T25" fmla="*/ 2147483647 h 341"/>
              <a:gd name="T26" fmla="*/ 2147483647 w 519"/>
              <a:gd name="T27" fmla="*/ 2147483647 h 341"/>
              <a:gd name="T28" fmla="*/ 2147483647 w 519"/>
              <a:gd name="T29" fmla="*/ 2147483647 h 341"/>
              <a:gd name="T30" fmla="*/ 2147483647 w 519"/>
              <a:gd name="T31" fmla="*/ 2147483647 h 341"/>
              <a:gd name="T32" fmla="*/ 2147483647 w 519"/>
              <a:gd name="T33" fmla="*/ 2147483647 h 341"/>
              <a:gd name="T34" fmla="*/ 2147483647 w 519"/>
              <a:gd name="T35" fmla="*/ 2147483647 h 341"/>
              <a:gd name="T36" fmla="*/ 2147483647 w 519"/>
              <a:gd name="T37" fmla="*/ 2147483647 h 341"/>
              <a:gd name="T38" fmla="*/ 2147483647 w 519"/>
              <a:gd name="T39" fmla="*/ 2147483647 h 341"/>
              <a:gd name="T40" fmla="*/ 2147483647 w 519"/>
              <a:gd name="T41" fmla="*/ 2147483647 h 341"/>
              <a:gd name="T42" fmla="*/ 2147483647 w 519"/>
              <a:gd name="T43" fmla="*/ 2147483647 h 341"/>
              <a:gd name="T44" fmla="*/ 2147483647 w 519"/>
              <a:gd name="T45" fmla="*/ 2147483647 h 341"/>
              <a:gd name="T46" fmla="*/ 2147483647 w 519"/>
              <a:gd name="T47" fmla="*/ 2147483647 h 341"/>
              <a:gd name="T48" fmla="*/ 2147483647 w 519"/>
              <a:gd name="T49" fmla="*/ 2147483647 h 341"/>
              <a:gd name="T50" fmla="*/ 2147483647 w 519"/>
              <a:gd name="T51" fmla="*/ 2147483647 h 341"/>
              <a:gd name="T52" fmla="*/ 2147483647 w 519"/>
              <a:gd name="T53" fmla="*/ 2147483647 h 341"/>
              <a:gd name="T54" fmla="*/ 2147483647 w 519"/>
              <a:gd name="T55" fmla="*/ 2147483647 h 341"/>
              <a:gd name="T56" fmla="*/ 2147483647 w 519"/>
              <a:gd name="T57" fmla="*/ 2147483647 h 341"/>
              <a:gd name="T58" fmla="*/ 2147483647 w 519"/>
              <a:gd name="T59" fmla="*/ 2147483647 h 341"/>
              <a:gd name="T60" fmla="*/ 2147483647 w 519"/>
              <a:gd name="T61" fmla="*/ 2147483647 h 341"/>
              <a:gd name="T62" fmla="*/ 2147483647 w 519"/>
              <a:gd name="T63" fmla="*/ 2147483647 h 341"/>
              <a:gd name="T64" fmla="*/ 2147483647 w 519"/>
              <a:gd name="T65" fmla="*/ 2147483647 h 341"/>
              <a:gd name="T66" fmla="*/ 2147483647 w 519"/>
              <a:gd name="T67" fmla="*/ 2147483647 h 341"/>
              <a:gd name="T68" fmla="*/ 2147483647 w 519"/>
              <a:gd name="T69" fmla="*/ 2147483647 h 341"/>
              <a:gd name="T70" fmla="*/ 2147483647 w 519"/>
              <a:gd name="T71" fmla="*/ 2147483647 h 341"/>
              <a:gd name="T72" fmla="*/ 2147483647 w 519"/>
              <a:gd name="T73" fmla="*/ 2147483647 h 341"/>
              <a:gd name="T74" fmla="*/ 2147483647 w 519"/>
              <a:gd name="T75" fmla="*/ 2147483647 h 341"/>
              <a:gd name="T76" fmla="*/ 2147483647 w 519"/>
              <a:gd name="T77" fmla="*/ 2147483647 h 341"/>
              <a:gd name="T78" fmla="*/ 2147483647 w 519"/>
              <a:gd name="T79" fmla="*/ 2147483647 h 341"/>
              <a:gd name="T80" fmla="*/ 2147483647 w 519"/>
              <a:gd name="T81" fmla="*/ 2147483647 h 341"/>
              <a:gd name="T82" fmla="*/ 2147483647 w 519"/>
              <a:gd name="T83" fmla="*/ 2147483647 h 341"/>
              <a:gd name="T84" fmla="*/ 2147483647 w 519"/>
              <a:gd name="T85" fmla="*/ 2147483647 h 341"/>
              <a:gd name="T86" fmla="*/ 2147483647 w 519"/>
              <a:gd name="T87" fmla="*/ 2147483647 h 341"/>
              <a:gd name="T88" fmla="*/ 2147483647 w 519"/>
              <a:gd name="T89" fmla="*/ 2147483647 h 341"/>
              <a:gd name="T90" fmla="*/ 2147483647 w 519"/>
              <a:gd name="T91" fmla="*/ 2147483647 h 341"/>
              <a:gd name="T92" fmla="*/ 2147483647 w 519"/>
              <a:gd name="T93" fmla="*/ 2147483647 h 341"/>
              <a:gd name="T94" fmla="*/ 2147483647 w 519"/>
              <a:gd name="T95" fmla="*/ 2147483647 h 341"/>
              <a:gd name="T96" fmla="*/ 2147483647 w 519"/>
              <a:gd name="T97" fmla="*/ 2147483647 h 341"/>
              <a:gd name="T98" fmla="*/ 2147483647 w 519"/>
              <a:gd name="T99" fmla="*/ 2147483647 h 341"/>
              <a:gd name="T100" fmla="*/ 2147483647 w 519"/>
              <a:gd name="T101" fmla="*/ 2147483647 h 341"/>
              <a:gd name="T102" fmla="*/ 2147483647 w 519"/>
              <a:gd name="T103" fmla="*/ 2147483647 h 341"/>
              <a:gd name="T104" fmla="*/ 2147483647 w 519"/>
              <a:gd name="T105" fmla="*/ 2147483647 h 341"/>
              <a:gd name="T106" fmla="*/ 2147483647 w 519"/>
              <a:gd name="T107" fmla="*/ 2147483647 h 341"/>
              <a:gd name="T108" fmla="*/ 2147483647 w 519"/>
              <a:gd name="T109" fmla="*/ 2147483647 h 341"/>
              <a:gd name="T110" fmla="*/ 2147483647 w 519"/>
              <a:gd name="T111" fmla="*/ 2147483647 h 341"/>
              <a:gd name="T112" fmla="*/ 2147483647 w 519"/>
              <a:gd name="T113" fmla="*/ 2147483647 h 341"/>
              <a:gd name="T114" fmla="*/ 2147483647 w 519"/>
              <a:gd name="T115" fmla="*/ 2147483647 h 341"/>
              <a:gd name="T116" fmla="*/ 2147483647 w 519"/>
              <a:gd name="T117" fmla="*/ 2147483647 h 341"/>
              <a:gd name="T118" fmla="*/ 2147483647 w 519"/>
              <a:gd name="T119" fmla="*/ 2147483647 h 3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9"/>
              <a:gd name="T181" fmla="*/ 0 h 341"/>
              <a:gd name="T182" fmla="*/ 519 w 519"/>
              <a:gd name="T183" fmla="*/ 341 h 3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9" h="341">
                <a:moveTo>
                  <a:pt x="243" y="11"/>
                </a:moveTo>
                <a:lnTo>
                  <a:pt x="232" y="11"/>
                </a:lnTo>
                <a:lnTo>
                  <a:pt x="216" y="12"/>
                </a:lnTo>
                <a:lnTo>
                  <a:pt x="214" y="12"/>
                </a:lnTo>
                <a:lnTo>
                  <a:pt x="206" y="12"/>
                </a:lnTo>
                <a:lnTo>
                  <a:pt x="203" y="12"/>
                </a:lnTo>
                <a:lnTo>
                  <a:pt x="184" y="13"/>
                </a:lnTo>
                <a:lnTo>
                  <a:pt x="174" y="13"/>
                </a:lnTo>
                <a:lnTo>
                  <a:pt x="170" y="13"/>
                </a:lnTo>
                <a:lnTo>
                  <a:pt x="153" y="13"/>
                </a:lnTo>
                <a:lnTo>
                  <a:pt x="145" y="13"/>
                </a:lnTo>
                <a:lnTo>
                  <a:pt x="137" y="13"/>
                </a:lnTo>
                <a:lnTo>
                  <a:pt x="135" y="13"/>
                </a:lnTo>
                <a:lnTo>
                  <a:pt x="132" y="13"/>
                </a:lnTo>
                <a:lnTo>
                  <a:pt x="116" y="15"/>
                </a:lnTo>
                <a:lnTo>
                  <a:pt x="106" y="15"/>
                </a:lnTo>
                <a:lnTo>
                  <a:pt x="96" y="16"/>
                </a:lnTo>
                <a:lnTo>
                  <a:pt x="91" y="16"/>
                </a:lnTo>
                <a:lnTo>
                  <a:pt x="70" y="16"/>
                </a:lnTo>
                <a:lnTo>
                  <a:pt x="67" y="16"/>
                </a:lnTo>
                <a:lnTo>
                  <a:pt x="58" y="16"/>
                </a:lnTo>
                <a:lnTo>
                  <a:pt x="54" y="16"/>
                </a:lnTo>
                <a:lnTo>
                  <a:pt x="48" y="16"/>
                </a:lnTo>
                <a:lnTo>
                  <a:pt x="44" y="16"/>
                </a:lnTo>
                <a:lnTo>
                  <a:pt x="27" y="16"/>
                </a:lnTo>
                <a:lnTo>
                  <a:pt x="18" y="17"/>
                </a:lnTo>
                <a:lnTo>
                  <a:pt x="12" y="17"/>
                </a:lnTo>
                <a:lnTo>
                  <a:pt x="8" y="17"/>
                </a:lnTo>
                <a:lnTo>
                  <a:pt x="1" y="17"/>
                </a:lnTo>
                <a:lnTo>
                  <a:pt x="6" y="30"/>
                </a:lnTo>
                <a:lnTo>
                  <a:pt x="5" y="44"/>
                </a:lnTo>
                <a:lnTo>
                  <a:pt x="9" y="46"/>
                </a:lnTo>
                <a:lnTo>
                  <a:pt x="13" y="58"/>
                </a:lnTo>
                <a:lnTo>
                  <a:pt x="12" y="62"/>
                </a:lnTo>
                <a:lnTo>
                  <a:pt x="9" y="66"/>
                </a:lnTo>
                <a:lnTo>
                  <a:pt x="9" y="76"/>
                </a:lnTo>
                <a:lnTo>
                  <a:pt x="6" y="81"/>
                </a:lnTo>
                <a:lnTo>
                  <a:pt x="0" y="103"/>
                </a:lnTo>
                <a:lnTo>
                  <a:pt x="11" y="116"/>
                </a:lnTo>
                <a:lnTo>
                  <a:pt x="11" y="118"/>
                </a:lnTo>
                <a:lnTo>
                  <a:pt x="12" y="125"/>
                </a:lnTo>
                <a:lnTo>
                  <a:pt x="15" y="127"/>
                </a:lnTo>
                <a:lnTo>
                  <a:pt x="22" y="149"/>
                </a:lnTo>
                <a:lnTo>
                  <a:pt x="24" y="153"/>
                </a:lnTo>
                <a:lnTo>
                  <a:pt x="22" y="156"/>
                </a:lnTo>
                <a:lnTo>
                  <a:pt x="27" y="165"/>
                </a:lnTo>
                <a:lnTo>
                  <a:pt x="29" y="174"/>
                </a:lnTo>
                <a:lnTo>
                  <a:pt x="31" y="179"/>
                </a:lnTo>
                <a:lnTo>
                  <a:pt x="37" y="179"/>
                </a:lnTo>
                <a:lnTo>
                  <a:pt x="40" y="193"/>
                </a:lnTo>
                <a:lnTo>
                  <a:pt x="41" y="194"/>
                </a:lnTo>
                <a:lnTo>
                  <a:pt x="44" y="207"/>
                </a:lnTo>
                <a:lnTo>
                  <a:pt x="41" y="214"/>
                </a:lnTo>
                <a:lnTo>
                  <a:pt x="42" y="219"/>
                </a:lnTo>
                <a:lnTo>
                  <a:pt x="52" y="229"/>
                </a:lnTo>
                <a:lnTo>
                  <a:pt x="52" y="233"/>
                </a:lnTo>
                <a:lnTo>
                  <a:pt x="51" y="233"/>
                </a:lnTo>
                <a:lnTo>
                  <a:pt x="52" y="236"/>
                </a:lnTo>
                <a:lnTo>
                  <a:pt x="58" y="246"/>
                </a:lnTo>
                <a:lnTo>
                  <a:pt x="62" y="257"/>
                </a:lnTo>
                <a:lnTo>
                  <a:pt x="59" y="259"/>
                </a:lnTo>
                <a:lnTo>
                  <a:pt x="59" y="266"/>
                </a:lnTo>
                <a:lnTo>
                  <a:pt x="62" y="266"/>
                </a:lnTo>
                <a:lnTo>
                  <a:pt x="63" y="269"/>
                </a:lnTo>
                <a:lnTo>
                  <a:pt x="62" y="270"/>
                </a:lnTo>
                <a:lnTo>
                  <a:pt x="63" y="273"/>
                </a:lnTo>
                <a:lnTo>
                  <a:pt x="62" y="280"/>
                </a:lnTo>
                <a:lnTo>
                  <a:pt x="62" y="281"/>
                </a:lnTo>
                <a:lnTo>
                  <a:pt x="63" y="287"/>
                </a:lnTo>
                <a:lnTo>
                  <a:pt x="67" y="298"/>
                </a:lnTo>
                <a:lnTo>
                  <a:pt x="69" y="298"/>
                </a:lnTo>
                <a:lnTo>
                  <a:pt x="67" y="301"/>
                </a:lnTo>
                <a:lnTo>
                  <a:pt x="67" y="310"/>
                </a:lnTo>
                <a:lnTo>
                  <a:pt x="63" y="315"/>
                </a:lnTo>
                <a:lnTo>
                  <a:pt x="74" y="330"/>
                </a:lnTo>
                <a:lnTo>
                  <a:pt x="73" y="333"/>
                </a:lnTo>
                <a:lnTo>
                  <a:pt x="74" y="333"/>
                </a:lnTo>
                <a:lnTo>
                  <a:pt x="94" y="333"/>
                </a:lnTo>
                <a:lnTo>
                  <a:pt x="105" y="333"/>
                </a:lnTo>
                <a:lnTo>
                  <a:pt x="114" y="333"/>
                </a:lnTo>
                <a:lnTo>
                  <a:pt x="119" y="333"/>
                </a:lnTo>
                <a:lnTo>
                  <a:pt x="135" y="331"/>
                </a:lnTo>
                <a:lnTo>
                  <a:pt x="142" y="331"/>
                </a:lnTo>
                <a:lnTo>
                  <a:pt x="156" y="331"/>
                </a:lnTo>
                <a:lnTo>
                  <a:pt x="164" y="331"/>
                </a:lnTo>
                <a:lnTo>
                  <a:pt x="175" y="331"/>
                </a:lnTo>
                <a:lnTo>
                  <a:pt x="178" y="330"/>
                </a:lnTo>
                <a:lnTo>
                  <a:pt x="196" y="330"/>
                </a:lnTo>
                <a:lnTo>
                  <a:pt x="198" y="330"/>
                </a:lnTo>
                <a:lnTo>
                  <a:pt x="216" y="330"/>
                </a:lnTo>
                <a:lnTo>
                  <a:pt x="217" y="328"/>
                </a:lnTo>
                <a:lnTo>
                  <a:pt x="235" y="327"/>
                </a:lnTo>
                <a:lnTo>
                  <a:pt x="236" y="327"/>
                </a:lnTo>
                <a:lnTo>
                  <a:pt x="253" y="327"/>
                </a:lnTo>
                <a:lnTo>
                  <a:pt x="257" y="327"/>
                </a:lnTo>
                <a:lnTo>
                  <a:pt x="263" y="326"/>
                </a:lnTo>
                <a:lnTo>
                  <a:pt x="267" y="326"/>
                </a:lnTo>
                <a:lnTo>
                  <a:pt x="277" y="326"/>
                </a:lnTo>
                <a:lnTo>
                  <a:pt x="290" y="324"/>
                </a:lnTo>
                <a:lnTo>
                  <a:pt x="299" y="324"/>
                </a:lnTo>
                <a:lnTo>
                  <a:pt x="318" y="323"/>
                </a:lnTo>
                <a:lnTo>
                  <a:pt x="321" y="323"/>
                </a:lnTo>
                <a:lnTo>
                  <a:pt x="326" y="322"/>
                </a:lnTo>
                <a:lnTo>
                  <a:pt x="339" y="320"/>
                </a:lnTo>
                <a:lnTo>
                  <a:pt x="351" y="320"/>
                </a:lnTo>
                <a:lnTo>
                  <a:pt x="358" y="319"/>
                </a:lnTo>
                <a:lnTo>
                  <a:pt x="360" y="319"/>
                </a:lnTo>
                <a:lnTo>
                  <a:pt x="365" y="319"/>
                </a:lnTo>
                <a:lnTo>
                  <a:pt x="375" y="319"/>
                </a:lnTo>
                <a:lnTo>
                  <a:pt x="378" y="319"/>
                </a:lnTo>
                <a:lnTo>
                  <a:pt x="385" y="317"/>
                </a:lnTo>
                <a:lnTo>
                  <a:pt x="401" y="316"/>
                </a:lnTo>
                <a:lnTo>
                  <a:pt x="403" y="317"/>
                </a:lnTo>
                <a:lnTo>
                  <a:pt x="411" y="323"/>
                </a:lnTo>
                <a:lnTo>
                  <a:pt x="421" y="337"/>
                </a:lnTo>
                <a:lnTo>
                  <a:pt x="427" y="340"/>
                </a:lnTo>
                <a:lnTo>
                  <a:pt x="432" y="337"/>
                </a:lnTo>
                <a:lnTo>
                  <a:pt x="430" y="317"/>
                </a:lnTo>
                <a:lnTo>
                  <a:pt x="445" y="310"/>
                </a:lnTo>
                <a:lnTo>
                  <a:pt x="448" y="306"/>
                </a:lnTo>
                <a:lnTo>
                  <a:pt x="450" y="306"/>
                </a:lnTo>
                <a:lnTo>
                  <a:pt x="451" y="304"/>
                </a:lnTo>
                <a:lnTo>
                  <a:pt x="451" y="297"/>
                </a:lnTo>
                <a:lnTo>
                  <a:pt x="461" y="269"/>
                </a:lnTo>
                <a:lnTo>
                  <a:pt x="461" y="262"/>
                </a:lnTo>
                <a:lnTo>
                  <a:pt x="455" y="252"/>
                </a:lnTo>
                <a:lnTo>
                  <a:pt x="445" y="243"/>
                </a:lnTo>
                <a:lnTo>
                  <a:pt x="448" y="233"/>
                </a:lnTo>
                <a:lnTo>
                  <a:pt x="450" y="229"/>
                </a:lnTo>
                <a:lnTo>
                  <a:pt x="454" y="223"/>
                </a:lnTo>
                <a:lnTo>
                  <a:pt x="470" y="219"/>
                </a:lnTo>
                <a:lnTo>
                  <a:pt x="494" y="211"/>
                </a:lnTo>
                <a:lnTo>
                  <a:pt x="504" y="204"/>
                </a:lnTo>
                <a:lnTo>
                  <a:pt x="506" y="186"/>
                </a:lnTo>
                <a:lnTo>
                  <a:pt x="508" y="183"/>
                </a:lnTo>
                <a:lnTo>
                  <a:pt x="511" y="181"/>
                </a:lnTo>
                <a:lnTo>
                  <a:pt x="512" y="181"/>
                </a:lnTo>
                <a:lnTo>
                  <a:pt x="518" y="170"/>
                </a:lnTo>
                <a:lnTo>
                  <a:pt x="518" y="164"/>
                </a:lnTo>
                <a:lnTo>
                  <a:pt x="518" y="156"/>
                </a:lnTo>
                <a:lnTo>
                  <a:pt x="518" y="153"/>
                </a:lnTo>
                <a:lnTo>
                  <a:pt x="515" y="143"/>
                </a:lnTo>
                <a:lnTo>
                  <a:pt x="505" y="138"/>
                </a:lnTo>
                <a:lnTo>
                  <a:pt x="502" y="136"/>
                </a:lnTo>
                <a:lnTo>
                  <a:pt x="497" y="134"/>
                </a:lnTo>
                <a:lnTo>
                  <a:pt x="494" y="131"/>
                </a:lnTo>
                <a:lnTo>
                  <a:pt x="488" y="117"/>
                </a:lnTo>
                <a:lnTo>
                  <a:pt x="476" y="110"/>
                </a:lnTo>
                <a:lnTo>
                  <a:pt x="475" y="106"/>
                </a:lnTo>
                <a:lnTo>
                  <a:pt x="475" y="105"/>
                </a:lnTo>
                <a:lnTo>
                  <a:pt x="469" y="92"/>
                </a:lnTo>
                <a:lnTo>
                  <a:pt x="465" y="89"/>
                </a:lnTo>
                <a:lnTo>
                  <a:pt x="454" y="88"/>
                </a:lnTo>
                <a:lnTo>
                  <a:pt x="439" y="80"/>
                </a:lnTo>
                <a:lnTo>
                  <a:pt x="437" y="67"/>
                </a:lnTo>
                <a:lnTo>
                  <a:pt x="430" y="56"/>
                </a:lnTo>
                <a:lnTo>
                  <a:pt x="429" y="53"/>
                </a:lnTo>
                <a:lnTo>
                  <a:pt x="427" y="46"/>
                </a:lnTo>
                <a:lnTo>
                  <a:pt x="427" y="45"/>
                </a:lnTo>
                <a:lnTo>
                  <a:pt x="436" y="26"/>
                </a:lnTo>
                <a:lnTo>
                  <a:pt x="423" y="11"/>
                </a:lnTo>
                <a:lnTo>
                  <a:pt x="423" y="9"/>
                </a:lnTo>
                <a:lnTo>
                  <a:pt x="422" y="1"/>
                </a:lnTo>
                <a:lnTo>
                  <a:pt x="422" y="0"/>
                </a:lnTo>
                <a:lnTo>
                  <a:pt x="419" y="1"/>
                </a:lnTo>
                <a:lnTo>
                  <a:pt x="412" y="1"/>
                </a:lnTo>
                <a:lnTo>
                  <a:pt x="391" y="2"/>
                </a:lnTo>
                <a:lnTo>
                  <a:pt x="390" y="2"/>
                </a:lnTo>
                <a:lnTo>
                  <a:pt x="382" y="2"/>
                </a:lnTo>
                <a:lnTo>
                  <a:pt x="354" y="5"/>
                </a:lnTo>
                <a:lnTo>
                  <a:pt x="325" y="6"/>
                </a:lnTo>
                <a:lnTo>
                  <a:pt x="318" y="6"/>
                </a:lnTo>
                <a:lnTo>
                  <a:pt x="282" y="9"/>
                </a:lnTo>
                <a:lnTo>
                  <a:pt x="281" y="9"/>
                </a:lnTo>
                <a:lnTo>
                  <a:pt x="278" y="9"/>
                </a:lnTo>
                <a:lnTo>
                  <a:pt x="253" y="9"/>
                </a:lnTo>
                <a:lnTo>
                  <a:pt x="250" y="11"/>
                </a:lnTo>
                <a:lnTo>
                  <a:pt x="243" y="11"/>
                </a:lnTo>
              </a:path>
            </a:pathLst>
          </a:custGeom>
          <a:solidFill>
            <a:schemeClr val="tx2"/>
          </a:solidFill>
          <a:ln w="6350" cap="rnd">
            <a:solidFill>
              <a:schemeClr val="tx1"/>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77" name="Kansas" descr="Kansas, 20 percent by 2020."/>
          <p:cNvSpPr>
            <a:spLocks/>
          </p:cNvSpPr>
          <p:nvPr/>
        </p:nvSpPr>
        <p:spPr bwMode="auto">
          <a:xfrm>
            <a:off x="3322949" y="3096140"/>
            <a:ext cx="972608" cy="477880"/>
          </a:xfrm>
          <a:custGeom>
            <a:avLst/>
            <a:gdLst>
              <a:gd name="T0" fmla="*/ 2147483647 w 639"/>
              <a:gd name="T1" fmla="*/ 2147483647 h 337"/>
              <a:gd name="T2" fmla="*/ 2147483647 w 639"/>
              <a:gd name="T3" fmla="*/ 2147483647 h 337"/>
              <a:gd name="T4" fmla="*/ 2147483647 w 639"/>
              <a:gd name="T5" fmla="*/ 2147483647 h 337"/>
              <a:gd name="T6" fmla="*/ 2147483647 w 639"/>
              <a:gd name="T7" fmla="*/ 2147483647 h 337"/>
              <a:gd name="T8" fmla="*/ 2147483647 w 639"/>
              <a:gd name="T9" fmla="*/ 2147483647 h 337"/>
              <a:gd name="T10" fmla="*/ 2147483647 w 639"/>
              <a:gd name="T11" fmla="*/ 2147483647 h 337"/>
              <a:gd name="T12" fmla="*/ 2147483647 w 639"/>
              <a:gd name="T13" fmla="*/ 2147483647 h 337"/>
              <a:gd name="T14" fmla="*/ 2147483647 w 639"/>
              <a:gd name="T15" fmla="*/ 2147483647 h 337"/>
              <a:gd name="T16" fmla="*/ 2147483647 w 639"/>
              <a:gd name="T17" fmla="*/ 2147483647 h 337"/>
              <a:gd name="T18" fmla="*/ 2147483647 w 639"/>
              <a:gd name="T19" fmla="*/ 2147483647 h 337"/>
              <a:gd name="T20" fmla="*/ 2147483647 w 639"/>
              <a:gd name="T21" fmla="*/ 2147483647 h 337"/>
              <a:gd name="T22" fmla="*/ 2147483647 w 639"/>
              <a:gd name="T23" fmla="*/ 2147483647 h 337"/>
              <a:gd name="T24" fmla="*/ 2147483647 w 639"/>
              <a:gd name="T25" fmla="*/ 2147483647 h 337"/>
              <a:gd name="T26" fmla="*/ 2147483647 w 639"/>
              <a:gd name="T27" fmla="*/ 2147483647 h 337"/>
              <a:gd name="T28" fmla="*/ 2147483647 w 639"/>
              <a:gd name="T29" fmla="*/ 2147483647 h 337"/>
              <a:gd name="T30" fmla="*/ 2147483647 w 639"/>
              <a:gd name="T31" fmla="*/ 2147483647 h 337"/>
              <a:gd name="T32" fmla="*/ 2147483647 w 639"/>
              <a:gd name="T33" fmla="*/ 2147483647 h 337"/>
              <a:gd name="T34" fmla="*/ 2147483647 w 639"/>
              <a:gd name="T35" fmla="*/ 2147483647 h 337"/>
              <a:gd name="T36" fmla="*/ 2147483647 w 639"/>
              <a:gd name="T37" fmla="*/ 2147483647 h 337"/>
              <a:gd name="T38" fmla="*/ 2147483647 w 639"/>
              <a:gd name="T39" fmla="*/ 2147483647 h 337"/>
              <a:gd name="T40" fmla="*/ 2147483647 w 639"/>
              <a:gd name="T41" fmla="*/ 2147483647 h 337"/>
              <a:gd name="T42" fmla="*/ 2147483647 w 639"/>
              <a:gd name="T43" fmla="*/ 2147483647 h 337"/>
              <a:gd name="T44" fmla="*/ 2147483647 w 639"/>
              <a:gd name="T45" fmla="*/ 2147483647 h 337"/>
              <a:gd name="T46" fmla="*/ 2147483647 w 639"/>
              <a:gd name="T47" fmla="*/ 2147483647 h 337"/>
              <a:gd name="T48" fmla="*/ 2147483647 w 639"/>
              <a:gd name="T49" fmla="*/ 2147483647 h 337"/>
              <a:gd name="T50" fmla="*/ 2147483647 w 639"/>
              <a:gd name="T51" fmla="*/ 2147483647 h 337"/>
              <a:gd name="T52" fmla="*/ 2147483647 w 639"/>
              <a:gd name="T53" fmla="*/ 2147483647 h 337"/>
              <a:gd name="T54" fmla="*/ 2147483647 w 639"/>
              <a:gd name="T55" fmla="*/ 2147483647 h 337"/>
              <a:gd name="T56" fmla="*/ 2147483647 w 639"/>
              <a:gd name="T57" fmla="*/ 2147483647 h 337"/>
              <a:gd name="T58" fmla="*/ 2147483647 w 639"/>
              <a:gd name="T59" fmla="*/ 2147483647 h 337"/>
              <a:gd name="T60" fmla="*/ 2147483647 w 639"/>
              <a:gd name="T61" fmla="*/ 2147483647 h 337"/>
              <a:gd name="T62" fmla="*/ 2147483647 w 639"/>
              <a:gd name="T63" fmla="*/ 2147483647 h 337"/>
              <a:gd name="T64" fmla="*/ 2147483647 w 639"/>
              <a:gd name="T65" fmla="*/ 2147483647 h 337"/>
              <a:gd name="T66" fmla="*/ 2147483647 w 639"/>
              <a:gd name="T67" fmla="*/ 2147483647 h 337"/>
              <a:gd name="T68" fmla="*/ 2147483647 w 639"/>
              <a:gd name="T69" fmla="*/ 2147483647 h 337"/>
              <a:gd name="T70" fmla="*/ 2147483647 w 639"/>
              <a:gd name="T71" fmla="*/ 2147483647 h 337"/>
              <a:gd name="T72" fmla="*/ 2147483647 w 639"/>
              <a:gd name="T73" fmla="*/ 2147483647 h 337"/>
              <a:gd name="T74" fmla="*/ 2147483647 w 639"/>
              <a:gd name="T75" fmla="*/ 2147483647 h 337"/>
              <a:gd name="T76" fmla="*/ 2147483647 w 639"/>
              <a:gd name="T77" fmla="*/ 2147483647 h 337"/>
              <a:gd name="T78" fmla="*/ 2147483647 w 639"/>
              <a:gd name="T79" fmla="*/ 2147483647 h 337"/>
              <a:gd name="T80" fmla="*/ 2147483647 w 639"/>
              <a:gd name="T81" fmla="*/ 2147483647 h 337"/>
              <a:gd name="T82" fmla="*/ 2147483647 w 639"/>
              <a:gd name="T83" fmla="*/ 2147483647 h 337"/>
              <a:gd name="T84" fmla="*/ 2147483647 w 639"/>
              <a:gd name="T85" fmla="*/ 2147483647 h 337"/>
              <a:gd name="T86" fmla="*/ 2147483647 w 639"/>
              <a:gd name="T87" fmla="*/ 2147483647 h 337"/>
              <a:gd name="T88" fmla="*/ 2147483647 w 639"/>
              <a:gd name="T89" fmla="*/ 2147483647 h 337"/>
              <a:gd name="T90" fmla="*/ 2147483647 w 639"/>
              <a:gd name="T91" fmla="*/ 2147483647 h 337"/>
              <a:gd name="T92" fmla="*/ 2147483647 w 639"/>
              <a:gd name="T93" fmla="*/ 2147483647 h 337"/>
              <a:gd name="T94" fmla="*/ 2147483647 w 639"/>
              <a:gd name="T95" fmla="*/ 2147483647 h 337"/>
              <a:gd name="T96" fmla="*/ 2147483647 w 639"/>
              <a:gd name="T97" fmla="*/ 2147483647 h 337"/>
              <a:gd name="T98" fmla="*/ 2147483647 w 639"/>
              <a:gd name="T99" fmla="*/ 2147483647 h 337"/>
              <a:gd name="T100" fmla="*/ 2147483647 w 639"/>
              <a:gd name="T101" fmla="*/ 2147483647 h 337"/>
              <a:gd name="T102" fmla="*/ 2147483647 w 639"/>
              <a:gd name="T103" fmla="*/ 2147483647 h 337"/>
              <a:gd name="T104" fmla="*/ 2147483647 w 639"/>
              <a:gd name="T105" fmla="*/ 2147483647 h 337"/>
              <a:gd name="T106" fmla="*/ 2147483647 w 639"/>
              <a:gd name="T107" fmla="*/ 2147483647 h 337"/>
              <a:gd name="T108" fmla="*/ 2147483647 w 639"/>
              <a:gd name="T109" fmla="*/ 2147483647 h 337"/>
              <a:gd name="T110" fmla="*/ 2147483647 w 639"/>
              <a:gd name="T111" fmla="*/ 2147483647 h 337"/>
              <a:gd name="T112" fmla="*/ 2147483647 w 639"/>
              <a:gd name="T113" fmla="*/ 2147483647 h 337"/>
              <a:gd name="T114" fmla="*/ 2147483647 w 639"/>
              <a:gd name="T115" fmla="*/ 2147483647 h 337"/>
              <a:gd name="T116" fmla="*/ 2147483647 w 639"/>
              <a:gd name="T117" fmla="*/ 2147483647 h 337"/>
              <a:gd name="T118" fmla="*/ 2147483647 w 639"/>
              <a:gd name="T119" fmla="*/ 2147483647 h 337"/>
              <a:gd name="T120" fmla="*/ 2147483647 w 639"/>
              <a:gd name="T121" fmla="*/ 2147483647 h 337"/>
              <a:gd name="T122" fmla="*/ 2147483647 w 639"/>
              <a:gd name="T123" fmla="*/ 2147483647 h 337"/>
              <a:gd name="T124" fmla="*/ 2147483647 w 639"/>
              <a:gd name="T125" fmla="*/ 2147483647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9"/>
              <a:gd name="T190" fmla="*/ 0 h 337"/>
              <a:gd name="T191" fmla="*/ 639 w 639"/>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9" h="337">
                <a:moveTo>
                  <a:pt x="631" y="106"/>
                </a:moveTo>
                <a:lnTo>
                  <a:pt x="631" y="113"/>
                </a:lnTo>
                <a:lnTo>
                  <a:pt x="631" y="122"/>
                </a:lnTo>
                <a:lnTo>
                  <a:pt x="632" y="129"/>
                </a:lnTo>
                <a:lnTo>
                  <a:pt x="632" y="138"/>
                </a:lnTo>
                <a:lnTo>
                  <a:pt x="632" y="140"/>
                </a:lnTo>
                <a:lnTo>
                  <a:pt x="632" y="152"/>
                </a:lnTo>
                <a:lnTo>
                  <a:pt x="632" y="166"/>
                </a:lnTo>
                <a:lnTo>
                  <a:pt x="632" y="169"/>
                </a:lnTo>
                <a:lnTo>
                  <a:pt x="632" y="179"/>
                </a:lnTo>
                <a:lnTo>
                  <a:pt x="633" y="194"/>
                </a:lnTo>
                <a:lnTo>
                  <a:pt x="633" y="204"/>
                </a:lnTo>
                <a:lnTo>
                  <a:pt x="633" y="213"/>
                </a:lnTo>
                <a:lnTo>
                  <a:pt x="633" y="216"/>
                </a:lnTo>
                <a:lnTo>
                  <a:pt x="635" y="227"/>
                </a:lnTo>
                <a:lnTo>
                  <a:pt x="635" y="244"/>
                </a:lnTo>
                <a:lnTo>
                  <a:pt x="635" y="256"/>
                </a:lnTo>
                <a:lnTo>
                  <a:pt x="635" y="259"/>
                </a:lnTo>
                <a:lnTo>
                  <a:pt x="635" y="276"/>
                </a:lnTo>
                <a:lnTo>
                  <a:pt x="636" y="290"/>
                </a:lnTo>
                <a:lnTo>
                  <a:pt x="636" y="294"/>
                </a:lnTo>
                <a:lnTo>
                  <a:pt x="638" y="312"/>
                </a:lnTo>
                <a:lnTo>
                  <a:pt x="638" y="320"/>
                </a:lnTo>
                <a:lnTo>
                  <a:pt x="638" y="324"/>
                </a:lnTo>
                <a:lnTo>
                  <a:pt x="638" y="327"/>
                </a:lnTo>
                <a:lnTo>
                  <a:pt x="638" y="330"/>
                </a:lnTo>
                <a:lnTo>
                  <a:pt x="625" y="330"/>
                </a:lnTo>
                <a:lnTo>
                  <a:pt x="604" y="331"/>
                </a:lnTo>
                <a:lnTo>
                  <a:pt x="598" y="331"/>
                </a:lnTo>
                <a:lnTo>
                  <a:pt x="583" y="331"/>
                </a:lnTo>
                <a:lnTo>
                  <a:pt x="578" y="331"/>
                </a:lnTo>
                <a:lnTo>
                  <a:pt x="569" y="331"/>
                </a:lnTo>
                <a:lnTo>
                  <a:pt x="561" y="331"/>
                </a:lnTo>
                <a:lnTo>
                  <a:pt x="559" y="331"/>
                </a:lnTo>
                <a:lnTo>
                  <a:pt x="551" y="333"/>
                </a:lnTo>
                <a:lnTo>
                  <a:pt x="547" y="333"/>
                </a:lnTo>
                <a:lnTo>
                  <a:pt x="537" y="333"/>
                </a:lnTo>
                <a:lnTo>
                  <a:pt x="529" y="333"/>
                </a:lnTo>
                <a:lnTo>
                  <a:pt x="522" y="333"/>
                </a:lnTo>
                <a:lnTo>
                  <a:pt x="519" y="333"/>
                </a:lnTo>
                <a:lnTo>
                  <a:pt x="508" y="334"/>
                </a:lnTo>
                <a:lnTo>
                  <a:pt x="481" y="334"/>
                </a:lnTo>
                <a:lnTo>
                  <a:pt x="475" y="334"/>
                </a:lnTo>
                <a:lnTo>
                  <a:pt x="465" y="334"/>
                </a:lnTo>
                <a:lnTo>
                  <a:pt x="455" y="334"/>
                </a:lnTo>
                <a:lnTo>
                  <a:pt x="444" y="334"/>
                </a:lnTo>
                <a:lnTo>
                  <a:pt x="433" y="334"/>
                </a:lnTo>
                <a:lnTo>
                  <a:pt x="420" y="334"/>
                </a:lnTo>
                <a:lnTo>
                  <a:pt x="406" y="334"/>
                </a:lnTo>
                <a:lnTo>
                  <a:pt x="401" y="334"/>
                </a:lnTo>
                <a:lnTo>
                  <a:pt x="392" y="334"/>
                </a:lnTo>
                <a:lnTo>
                  <a:pt x="391" y="334"/>
                </a:lnTo>
                <a:lnTo>
                  <a:pt x="374" y="334"/>
                </a:lnTo>
                <a:lnTo>
                  <a:pt x="364" y="334"/>
                </a:lnTo>
                <a:lnTo>
                  <a:pt x="348" y="334"/>
                </a:lnTo>
                <a:lnTo>
                  <a:pt x="344" y="334"/>
                </a:lnTo>
                <a:lnTo>
                  <a:pt x="338" y="336"/>
                </a:lnTo>
                <a:lnTo>
                  <a:pt x="337" y="334"/>
                </a:lnTo>
                <a:lnTo>
                  <a:pt x="321" y="334"/>
                </a:lnTo>
                <a:lnTo>
                  <a:pt x="317" y="334"/>
                </a:lnTo>
                <a:lnTo>
                  <a:pt x="316" y="334"/>
                </a:lnTo>
                <a:lnTo>
                  <a:pt x="305" y="334"/>
                </a:lnTo>
                <a:lnTo>
                  <a:pt x="300" y="334"/>
                </a:lnTo>
                <a:lnTo>
                  <a:pt x="282" y="334"/>
                </a:lnTo>
                <a:lnTo>
                  <a:pt x="278" y="334"/>
                </a:lnTo>
                <a:lnTo>
                  <a:pt x="261" y="334"/>
                </a:lnTo>
                <a:lnTo>
                  <a:pt x="232" y="334"/>
                </a:lnTo>
                <a:lnTo>
                  <a:pt x="229" y="334"/>
                </a:lnTo>
                <a:lnTo>
                  <a:pt x="222" y="334"/>
                </a:lnTo>
                <a:lnTo>
                  <a:pt x="218" y="334"/>
                </a:lnTo>
                <a:lnTo>
                  <a:pt x="215" y="334"/>
                </a:lnTo>
                <a:lnTo>
                  <a:pt x="182" y="334"/>
                </a:lnTo>
                <a:lnTo>
                  <a:pt x="175" y="333"/>
                </a:lnTo>
                <a:lnTo>
                  <a:pt x="172" y="333"/>
                </a:lnTo>
                <a:lnTo>
                  <a:pt x="168" y="333"/>
                </a:lnTo>
                <a:lnTo>
                  <a:pt x="165" y="333"/>
                </a:lnTo>
                <a:lnTo>
                  <a:pt x="126" y="331"/>
                </a:lnTo>
                <a:lnTo>
                  <a:pt x="122" y="331"/>
                </a:lnTo>
                <a:lnTo>
                  <a:pt x="94" y="331"/>
                </a:lnTo>
                <a:lnTo>
                  <a:pt x="90" y="331"/>
                </a:lnTo>
                <a:lnTo>
                  <a:pt x="83" y="331"/>
                </a:lnTo>
                <a:lnTo>
                  <a:pt x="79" y="331"/>
                </a:lnTo>
                <a:lnTo>
                  <a:pt x="58" y="330"/>
                </a:lnTo>
                <a:lnTo>
                  <a:pt x="43" y="330"/>
                </a:lnTo>
                <a:lnTo>
                  <a:pt x="26" y="330"/>
                </a:lnTo>
                <a:lnTo>
                  <a:pt x="20" y="330"/>
                </a:lnTo>
                <a:lnTo>
                  <a:pt x="2" y="329"/>
                </a:lnTo>
                <a:lnTo>
                  <a:pt x="0" y="329"/>
                </a:lnTo>
                <a:lnTo>
                  <a:pt x="1" y="315"/>
                </a:lnTo>
                <a:lnTo>
                  <a:pt x="2" y="301"/>
                </a:lnTo>
                <a:lnTo>
                  <a:pt x="2" y="286"/>
                </a:lnTo>
                <a:lnTo>
                  <a:pt x="2" y="273"/>
                </a:lnTo>
                <a:lnTo>
                  <a:pt x="4" y="259"/>
                </a:lnTo>
                <a:lnTo>
                  <a:pt x="4" y="258"/>
                </a:lnTo>
                <a:lnTo>
                  <a:pt x="4" y="247"/>
                </a:lnTo>
                <a:lnTo>
                  <a:pt x="5" y="219"/>
                </a:lnTo>
                <a:lnTo>
                  <a:pt x="5" y="205"/>
                </a:lnTo>
                <a:lnTo>
                  <a:pt x="6" y="190"/>
                </a:lnTo>
                <a:lnTo>
                  <a:pt x="6" y="179"/>
                </a:lnTo>
                <a:lnTo>
                  <a:pt x="6" y="170"/>
                </a:lnTo>
                <a:lnTo>
                  <a:pt x="6" y="152"/>
                </a:lnTo>
                <a:lnTo>
                  <a:pt x="6" y="149"/>
                </a:lnTo>
                <a:lnTo>
                  <a:pt x="8" y="143"/>
                </a:lnTo>
                <a:lnTo>
                  <a:pt x="8" y="131"/>
                </a:lnTo>
                <a:lnTo>
                  <a:pt x="9" y="109"/>
                </a:lnTo>
                <a:lnTo>
                  <a:pt x="9" y="105"/>
                </a:lnTo>
                <a:lnTo>
                  <a:pt x="9" y="101"/>
                </a:lnTo>
                <a:lnTo>
                  <a:pt x="9" y="95"/>
                </a:lnTo>
                <a:lnTo>
                  <a:pt x="11" y="69"/>
                </a:lnTo>
                <a:lnTo>
                  <a:pt x="11" y="55"/>
                </a:lnTo>
                <a:lnTo>
                  <a:pt x="12" y="48"/>
                </a:lnTo>
                <a:lnTo>
                  <a:pt x="12" y="47"/>
                </a:lnTo>
                <a:lnTo>
                  <a:pt x="13" y="0"/>
                </a:lnTo>
                <a:lnTo>
                  <a:pt x="66" y="2"/>
                </a:lnTo>
                <a:lnTo>
                  <a:pt x="69" y="2"/>
                </a:lnTo>
                <a:lnTo>
                  <a:pt x="73" y="2"/>
                </a:lnTo>
                <a:lnTo>
                  <a:pt x="89" y="2"/>
                </a:lnTo>
                <a:lnTo>
                  <a:pt x="110" y="2"/>
                </a:lnTo>
                <a:lnTo>
                  <a:pt x="119" y="4"/>
                </a:lnTo>
                <a:lnTo>
                  <a:pt x="122" y="4"/>
                </a:lnTo>
                <a:lnTo>
                  <a:pt x="136" y="4"/>
                </a:lnTo>
                <a:lnTo>
                  <a:pt x="151" y="4"/>
                </a:lnTo>
                <a:lnTo>
                  <a:pt x="167" y="5"/>
                </a:lnTo>
                <a:lnTo>
                  <a:pt x="168" y="5"/>
                </a:lnTo>
                <a:lnTo>
                  <a:pt x="172" y="5"/>
                </a:lnTo>
                <a:lnTo>
                  <a:pt x="197" y="5"/>
                </a:lnTo>
                <a:lnTo>
                  <a:pt x="213" y="5"/>
                </a:lnTo>
                <a:lnTo>
                  <a:pt x="234" y="5"/>
                </a:lnTo>
                <a:lnTo>
                  <a:pt x="239" y="5"/>
                </a:lnTo>
                <a:lnTo>
                  <a:pt x="250" y="5"/>
                </a:lnTo>
                <a:lnTo>
                  <a:pt x="254" y="5"/>
                </a:lnTo>
                <a:lnTo>
                  <a:pt x="259" y="6"/>
                </a:lnTo>
                <a:lnTo>
                  <a:pt x="275" y="6"/>
                </a:lnTo>
                <a:lnTo>
                  <a:pt x="285" y="6"/>
                </a:lnTo>
                <a:lnTo>
                  <a:pt x="288" y="6"/>
                </a:lnTo>
                <a:lnTo>
                  <a:pt x="295" y="6"/>
                </a:lnTo>
                <a:lnTo>
                  <a:pt x="306" y="6"/>
                </a:lnTo>
                <a:lnTo>
                  <a:pt x="316" y="6"/>
                </a:lnTo>
                <a:lnTo>
                  <a:pt x="324" y="6"/>
                </a:lnTo>
                <a:lnTo>
                  <a:pt x="337" y="6"/>
                </a:lnTo>
                <a:lnTo>
                  <a:pt x="348" y="6"/>
                </a:lnTo>
                <a:lnTo>
                  <a:pt x="352" y="6"/>
                </a:lnTo>
                <a:lnTo>
                  <a:pt x="358" y="6"/>
                </a:lnTo>
                <a:lnTo>
                  <a:pt x="362" y="6"/>
                </a:lnTo>
                <a:lnTo>
                  <a:pt x="378" y="6"/>
                </a:lnTo>
                <a:lnTo>
                  <a:pt x="399" y="6"/>
                </a:lnTo>
                <a:lnTo>
                  <a:pt x="409" y="6"/>
                </a:lnTo>
                <a:lnTo>
                  <a:pt x="419" y="6"/>
                </a:lnTo>
                <a:lnTo>
                  <a:pt x="437" y="6"/>
                </a:lnTo>
                <a:lnTo>
                  <a:pt x="440" y="6"/>
                </a:lnTo>
                <a:lnTo>
                  <a:pt x="445" y="5"/>
                </a:lnTo>
                <a:lnTo>
                  <a:pt x="451" y="5"/>
                </a:lnTo>
                <a:lnTo>
                  <a:pt x="472" y="5"/>
                </a:lnTo>
                <a:lnTo>
                  <a:pt x="475" y="5"/>
                </a:lnTo>
                <a:lnTo>
                  <a:pt x="481" y="5"/>
                </a:lnTo>
                <a:lnTo>
                  <a:pt x="491" y="5"/>
                </a:lnTo>
                <a:lnTo>
                  <a:pt x="493" y="5"/>
                </a:lnTo>
                <a:lnTo>
                  <a:pt x="502" y="5"/>
                </a:lnTo>
                <a:lnTo>
                  <a:pt x="511" y="5"/>
                </a:lnTo>
                <a:lnTo>
                  <a:pt x="512" y="5"/>
                </a:lnTo>
                <a:lnTo>
                  <a:pt x="522" y="5"/>
                </a:lnTo>
                <a:lnTo>
                  <a:pt x="529" y="5"/>
                </a:lnTo>
                <a:lnTo>
                  <a:pt x="566" y="4"/>
                </a:lnTo>
                <a:lnTo>
                  <a:pt x="569" y="4"/>
                </a:lnTo>
                <a:lnTo>
                  <a:pt x="585" y="16"/>
                </a:lnTo>
                <a:lnTo>
                  <a:pt x="593" y="16"/>
                </a:lnTo>
                <a:lnTo>
                  <a:pt x="596" y="15"/>
                </a:lnTo>
                <a:lnTo>
                  <a:pt x="601" y="16"/>
                </a:lnTo>
                <a:lnTo>
                  <a:pt x="605" y="22"/>
                </a:lnTo>
                <a:lnTo>
                  <a:pt x="605" y="31"/>
                </a:lnTo>
                <a:lnTo>
                  <a:pt x="596" y="38"/>
                </a:lnTo>
                <a:lnTo>
                  <a:pt x="592" y="44"/>
                </a:lnTo>
                <a:lnTo>
                  <a:pt x="587" y="55"/>
                </a:lnTo>
                <a:lnTo>
                  <a:pt x="592" y="58"/>
                </a:lnTo>
                <a:lnTo>
                  <a:pt x="596" y="63"/>
                </a:lnTo>
                <a:lnTo>
                  <a:pt x="598" y="66"/>
                </a:lnTo>
                <a:lnTo>
                  <a:pt x="607" y="72"/>
                </a:lnTo>
                <a:lnTo>
                  <a:pt x="608" y="81"/>
                </a:lnTo>
                <a:lnTo>
                  <a:pt x="615" y="90"/>
                </a:lnTo>
                <a:lnTo>
                  <a:pt x="618" y="93"/>
                </a:lnTo>
                <a:lnTo>
                  <a:pt x="629" y="94"/>
                </a:lnTo>
                <a:lnTo>
                  <a:pt x="631" y="94"/>
                </a:lnTo>
                <a:lnTo>
                  <a:pt x="631" y="97"/>
                </a:lnTo>
                <a:lnTo>
                  <a:pt x="631" y="98"/>
                </a:lnTo>
                <a:lnTo>
                  <a:pt x="631" y="99"/>
                </a:lnTo>
                <a:lnTo>
                  <a:pt x="631" y="106"/>
                </a:lnTo>
              </a:path>
            </a:pathLst>
          </a:custGeom>
          <a:solidFill>
            <a:schemeClr val="tx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60" name="Maine" descr="Maine, 30 percent by 2000. New renewable energy generation must reach 10 percent by 2017."/>
          <p:cNvSpPr>
            <a:spLocks/>
          </p:cNvSpPr>
          <p:nvPr/>
        </p:nvSpPr>
        <p:spPr bwMode="auto">
          <a:xfrm>
            <a:off x="6959126" y="1520055"/>
            <a:ext cx="482475" cy="707630"/>
          </a:xfrm>
          <a:custGeom>
            <a:avLst/>
            <a:gdLst>
              <a:gd name="T0" fmla="*/ 2147483647 w 317"/>
              <a:gd name="T1" fmla="*/ 2147483647 h 499"/>
              <a:gd name="T2" fmla="*/ 2147483647 w 317"/>
              <a:gd name="T3" fmla="*/ 2147483647 h 499"/>
              <a:gd name="T4" fmla="*/ 0 w 317"/>
              <a:gd name="T5" fmla="*/ 2147483647 h 499"/>
              <a:gd name="T6" fmla="*/ 2147483647 w 317"/>
              <a:gd name="T7" fmla="*/ 2147483647 h 499"/>
              <a:gd name="T8" fmla="*/ 2147483647 w 317"/>
              <a:gd name="T9" fmla="*/ 2147483647 h 499"/>
              <a:gd name="T10" fmla="*/ 2147483647 w 317"/>
              <a:gd name="T11" fmla="*/ 2147483647 h 499"/>
              <a:gd name="T12" fmla="*/ 2147483647 w 317"/>
              <a:gd name="T13" fmla="*/ 2147483647 h 499"/>
              <a:gd name="T14" fmla="*/ 2147483647 w 317"/>
              <a:gd name="T15" fmla="*/ 2147483647 h 499"/>
              <a:gd name="T16" fmla="*/ 2147483647 w 317"/>
              <a:gd name="T17" fmla="*/ 2147483647 h 499"/>
              <a:gd name="T18" fmla="*/ 2147483647 w 317"/>
              <a:gd name="T19" fmla="*/ 2147483647 h 499"/>
              <a:gd name="T20" fmla="*/ 2147483647 w 317"/>
              <a:gd name="T21" fmla="*/ 2147483647 h 499"/>
              <a:gd name="T22" fmla="*/ 2147483647 w 317"/>
              <a:gd name="T23" fmla="*/ 2147483647 h 499"/>
              <a:gd name="T24" fmla="*/ 2147483647 w 317"/>
              <a:gd name="T25" fmla="*/ 2147483647 h 499"/>
              <a:gd name="T26" fmla="*/ 2147483647 w 317"/>
              <a:gd name="T27" fmla="*/ 0 h 499"/>
              <a:gd name="T28" fmla="*/ 2147483647 w 317"/>
              <a:gd name="T29" fmla="*/ 2147483647 h 499"/>
              <a:gd name="T30" fmla="*/ 2147483647 w 317"/>
              <a:gd name="T31" fmla="*/ 2147483647 h 499"/>
              <a:gd name="T32" fmla="*/ 2147483647 w 317"/>
              <a:gd name="T33" fmla="*/ 2147483647 h 499"/>
              <a:gd name="T34" fmla="*/ 2147483647 w 317"/>
              <a:gd name="T35" fmla="*/ 2147483647 h 499"/>
              <a:gd name="T36" fmla="*/ 2147483647 w 317"/>
              <a:gd name="T37" fmla="*/ 2147483647 h 499"/>
              <a:gd name="T38" fmla="*/ 2147483647 w 317"/>
              <a:gd name="T39" fmla="*/ 2147483647 h 499"/>
              <a:gd name="T40" fmla="*/ 2147483647 w 317"/>
              <a:gd name="T41" fmla="*/ 2147483647 h 499"/>
              <a:gd name="T42" fmla="*/ 2147483647 w 317"/>
              <a:gd name="T43" fmla="*/ 2147483647 h 499"/>
              <a:gd name="T44" fmla="*/ 2147483647 w 317"/>
              <a:gd name="T45" fmla="*/ 2147483647 h 499"/>
              <a:gd name="T46" fmla="*/ 2147483647 w 317"/>
              <a:gd name="T47" fmla="*/ 2147483647 h 499"/>
              <a:gd name="T48" fmla="*/ 2147483647 w 317"/>
              <a:gd name="T49" fmla="*/ 2147483647 h 499"/>
              <a:gd name="T50" fmla="*/ 2147483647 w 317"/>
              <a:gd name="T51" fmla="*/ 2147483647 h 499"/>
              <a:gd name="T52" fmla="*/ 2147483647 w 317"/>
              <a:gd name="T53" fmla="*/ 2147483647 h 499"/>
              <a:gd name="T54" fmla="*/ 2147483647 w 317"/>
              <a:gd name="T55" fmla="*/ 2147483647 h 499"/>
              <a:gd name="T56" fmla="*/ 2147483647 w 317"/>
              <a:gd name="T57" fmla="*/ 2147483647 h 499"/>
              <a:gd name="T58" fmla="*/ 2147483647 w 317"/>
              <a:gd name="T59" fmla="*/ 2147483647 h 499"/>
              <a:gd name="T60" fmla="*/ 2147483647 w 317"/>
              <a:gd name="T61" fmla="*/ 2147483647 h 499"/>
              <a:gd name="T62" fmla="*/ 2147483647 w 317"/>
              <a:gd name="T63" fmla="*/ 2147483647 h 499"/>
              <a:gd name="T64" fmla="*/ 2147483647 w 317"/>
              <a:gd name="T65" fmla="*/ 2147483647 h 499"/>
              <a:gd name="T66" fmla="*/ 2147483647 w 317"/>
              <a:gd name="T67" fmla="*/ 2147483647 h 499"/>
              <a:gd name="T68" fmla="*/ 2147483647 w 317"/>
              <a:gd name="T69" fmla="*/ 2147483647 h 499"/>
              <a:gd name="T70" fmla="*/ 2147483647 w 317"/>
              <a:gd name="T71" fmla="*/ 2147483647 h 499"/>
              <a:gd name="T72" fmla="*/ 2147483647 w 317"/>
              <a:gd name="T73" fmla="*/ 2147483647 h 499"/>
              <a:gd name="T74" fmla="*/ 2147483647 w 317"/>
              <a:gd name="T75" fmla="*/ 2147483647 h 499"/>
              <a:gd name="T76" fmla="*/ 2147483647 w 317"/>
              <a:gd name="T77" fmla="*/ 2147483647 h 499"/>
              <a:gd name="T78" fmla="*/ 2147483647 w 317"/>
              <a:gd name="T79" fmla="*/ 2147483647 h 499"/>
              <a:gd name="T80" fmla="*/ 2147483647 w 317"/>
              <a:gd name="T81" fmla="*/ 2147483647 h 499"/>
              <a:gd name="T82" fmla="*/ 2147483647 w 317"/>
              <a:gd name="T83" fmla="*/ 2147483647 h 499"/>
              <a:gd name="T84" fmla="*/ 2147483647 w 317"/>
              <a:gd name="T85" fmla="*/ 2147483647 h 499"/>
              <a:gd name="T86" fmla="*/ 2147483647 w 317"/>
              <a:gd name="T87" fmla="*/ 2147483647 h 499"/>
              <a:gd name="T88" fmla="*/ 2147483647 w 317"/>
              <a:gd name="T89" fmla="*/ 2147483647 h 499"/>
              <a:gd name="T90" fmla="*/ 2147483647 w 317"/>
              <a:gd name="T91" fmla="*/ 2147483647 h 499"/>
              <a:gd name="T92" fmla="*/ 2147483647 w 317"/>
              <a:gd name="T93" fmla="*/ 2147483647 h 499"/>
              <a:gd name="T94" fmla="*/ 2147483647 w 317"/>
              <a:gd name="T95" fmla="*/ 2147483647 h 499"/>
              <a:gd name="T96" fmla="*/ 2147483647 w 317"/>
              <a:gd name="T97" fmla="*/ 2147483647 h 4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7"/>
              <a:gd name="T148" fmla="*/ 0 h 499"/>
              <a:gd name="T149" fmla="*/ 317 w 317"/>
              <a:gd name="T150" fmla="*/ 499 h 4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7" h="499">
                <a:moveTo>
                  <a:pt x="48" y="427"/>
                </a:moveTo>
                <a:lnTo>
                  <a:pt x="41" y="406"/>
                </a:lnTo>
                <a:lnTo>
                  <a:pt x="33" y="379"/>
                </a:lnTo>
                <a:lnTo>
                  <a:pt x="31" y="375"/>
                </a:lnTo>
                <a:lnTo>
                  <a:pt x="16" y="326"/>
                </a:lnTo>
                <a:lnTo>
                  <a:pt x="0" y="280"/>
                </a:lnTo>
                <a:lnTo>
                  <a:pt x="0" y="275"/>
                </a:lnTo>
                <a:lnTo>
                  <a:pt x="2" y="265"/>
                </a:lnTo>
                <a:lnTo>
                  <a:pt x="16" y="272"/>
                </a:lnTo>
                <a:lnTo>
                  <a:pt x="16" y="268"/>
                </a:lnTo>
                <a:lnTo>
                  <a:pt x="18" y="251"/>
                </a:lnTo>
                <a:lnTo>
                  <a:pt x="29" y="251"/>
                </a:lnTo>
                <a:lnTo>
                  <a:pt x="22" y="229"/>
                </a:lnTo>
                <a:lnTo>
                  <a:pt x="26" y="222"/>
                </a:lnTo>
                <a:lnTo>
                  <a:pt x="36" y="210"/>
                </a:lnTo>
                <a:lnTo>
                  <a:pt x="41" y="187"/>
                </a:lnTo>
                <a:lnTo>
                  <a:pt x="34" y="182"/>
                </a:lnTo>
                <a:lnTo>
                  <a:pt x="34" y="168"/>
                </a:lnTo>
                <a:lnTo>
                  <a:pt x="31" y="155"/>
                </a:lnTo>
                <a:lnTo>
                  <a:pt x="40" y="133"/>
                </a:lnTo>
                <a:lnTo>
                  <a:pt x="38" y="116"/>
                </a:lnTo>
                <a:lnTo>
                  <a:pt x="36" y="104"/>
                </a:lnTo>
                <a:lnTo>
                  <a:pt x="69" y="9"/>
                </a:lnTo>
                <a:lnTo>
                  <a:pt x="85" y="23"/>
                </a:lnTo>
                <a:lnTo>
                  <a:pt x="92" y="27"/>
                </a:lnTo>
                <a:lnTo>
                  <a:pt x="119" y="18"/>
                </a:lnTo>
                <a:lnTo>
                  <a:pt x="134" y="1"/>
                </a:lnTo>
                <a:lnTo>
                  <a:pt x="141" y="0"/>
                </a:lnTo>
                <a:lnTo>
                  <a:pt x="167" y="9"/>
                </a:lnTo>
                <a:lnTo>
                  <a:pt x="174" y="16"/>
                </a:lnTo>
                <a:lnTo>
                  <a:pt x="181" y="18"/>
                </a:lnTo>
                <a:lnTo>
                  <a:pt x="225" y="161"/>
                </a:lnTo>
                <a:lnTo>
                  <a:pt x="250" y="165"/>
                </a:lnTo>
                <a:lnTo>
                  <a:pt x="253" y="161"/>
                </a:lnTo>
                <a:lnTo>
                  <a:pt x="264" y="198"/>
                </a:lnTo>
                <a:lnTo>
                  <a:pt x="277" y="208"/>
                </a:lnTo>
                <a:lnTo>
                  <a:pt x="279" y="207"/>
                </a:lnTo>
                <a:lnTo>
                  <a:pt x="279" y="201"/>
                </a:lnTo>
                <a:lnTo>
                  <a:pt x="293" y="204"/>
                </a:lnTo>
                <a:lnTo>
                  <a:pt x="309" y="221"/>
                </a:lnTo>
                <a:lnTo>
                  <a:pt x="316" y="232"/>
                </a:lnTo>
                <a:lnTo>
                  <a:pt x="302" y="258"/>
                </a:lnTo>
                <a:lnTo>
                  <a:pt x="299" y="258"/>
                </a:lnTo>
                <a:lnTo>
                  <a:pt x="300" y="261"/>
                </a:lnTo>
                <a:lnTo>
                  <a:pt x="296" y="260"/>
                </a:lnTo>
                <a:lnTo>
                  <a:pt x="291" y="261"/>
                </a:lnTo>
                <a:lnTo>
                  <a:pt x="292" y="264"/>
                </a:lnTo>
                <a:lnTo>
                  <a:pt x="284" y="271"/>
                </a:lnTo>
                <a:lnTo>
                  <a:pt x="285" y="278"/>
                </a:lnTo>
                <a:lnTo>
                  <a:pt x="279" y="286"/>
                </a:lnTo>
                <a:lnTo>
                  <a:pt x="278" y="280"/>
                </a:lnTo>
                <a:lnTo>
                  <a:pt x="263" y="285"/>
                </a:lnTo>
                <a:lnTo>
                  <a:pt x="261" y="294"/>
                </a:lnTo>
                <a:lnTo>
                  <a:pt x="256" y="297"/>
                </a:lnTo>
                <a:lnTo>
                  <a:pt x="252" y="300"/>
                </a:lnTo>
                <a:lnTo>
                  <a:pt x="252" y="307"/>
                </a:lnTo>
                <a:lnTo>
                  <a:pt x="238" y="321"/>
                </a:lnTo>
                <a:lnTo>
                  <a:pt x="227" y="322"/>
                </a:lnTo>
                <a:lnTo>
                  <a:pt x="214" y="308"/>
                </a:lnTo>
                <a:lnTo>
                  <a:pt x="217" y="318"/>
                </a:lnTo>
                <a:lnTo>
                  <a:pt x="209" y="343"/>
                </a:lnTo>
                <a:lnTo>
                  <a:pt x="194" y="326"/>
                </a:lnTo>
                <a:lnTo>
                  <a:pt x="191" y="306"/>
                </a:lnTo>
                <a:lnTo>
                  <a:pt x="189" y="306"/>
                </a:lnTo>
                <a:lnTo>
                  <a:pt x="187" y="315"/>
                </a:lnTo>
                <a:lnTo>
                  <a:pt x="181" y="322"/>
                </a:lnTo>
                <a:lnTo>
                  <a:pt x="181" y="336"/>
                </a:lnTo>
                <a:lnTo>
                  <a:pt x="181" y="351"/>
                </a:lnTo>
                <a:lnTo>
                  <a:pt x="187" y="364"/>
                </a:lnTo>
                <a:lnTo>
                  <a:pt x="170" y="382"/>
                </a:lnTo>
                <a:lnTo>
                  <a:pt x="164" y="382"/>
                </a:lnTo>
                <a:lnTo>
                  <a:pt x="158" y="386"/>
                </a:lnTo>
                <a:lnTo>
                  <a:pt x="156" y="390"/>
                </a:lnTo>
                <a:lnTo>
                  <a:pt x="149" y="396"/>
                </a:lnTo>
                <a:lnTo>
                  <a:pt x="144" y="396"/>
                </a:lnTo>
                <a:lnTo>
                  <a:pt x="141" y="406"/>
                </a:lnTo>
                <a:lnTo>
                  <a:pt x="137" y="413"/>
                </a:lnTo>
                <a:lnTo>
                  <a:pt x="131" y="407"/>
                </a:lnTo>
                <a:lnTo>
                  <a:pt x="128" y="407"/>
                </a:lnTo>
                <a:lnTo>
                  <a:pt x="124" y="414"/>
                </a:lnTo>
                <a:lnTo>
                  <a:pt x="115" y="420"/>
                </a:lnTo>
                <a:lnTo>
                  <a:pt x="110" y="428"/>
                </a:lnTo>
                <a:lnTo>
                  <a:pt x="113" y="434"/>
                </a:lnTo>
                <a:lnTo>
                  <a:pt x="112" y="438"/>
                </a:lnTo>
                <a:lnTo>
                  <a:pt x="109" y="436"/>
                </a:lnTo>
                <a:lnTo>
                  <a:pt x="102" y="440"/>
                </a:lnTo>
                <a:lnTo>
                  <a:pt x="101" y="445"/>
                </a:lnTo>
                <a:lnTo>
                  <a:pt x="102" y="447"/>
                </a:lnTo>
                <a:lnTo>
                  <a:pt x="106" y="447"/>
                </a:lnTo>
                <a:lnTo>
                  <a:pt x="92" y="475"/>
                </a:lnTo>
                <a:lnTo>
                  <a:pt x="95" y="484"/>
                </a:lnTo>
                <a:lnTo>
                  <a:pt x="90" y="498"/>
                </a:lnTo>
                <a:lnTo>
                  <a:pt x="85" y="496"/>
                </a:lnTo>
                <a:lnTo>
                  <a:pt x="79" y="493"/>
                </a:lnTo>
                <a:lnTo>
                  <a:pt x="74" y="481"/>
                </a:lnTo>
                <a:lnTo>
                  <a:pt x="62" y="472"/>
                </a:lnTo>
                <a:lnTo>
                  <a:pt x="56" y="453"/>
                </a:lnTo>
                <a:lnTo>
                  <a:pt x="48" y="431"/>
                </a:lnTo>
                <a:lnTo>
                  <a:pt x="48" y="427"/>
                </a:lnTo>
              </a:path>
            </a:pathLst>
          </a:custGeom>
          <a:solidFill>
            <a:schemeClr val="tx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108" name="Maryland" descr="Maryland, 20 percent by 2022."/>
          <p:cNvSpPr>
            <a:spLocks/>
          </p:cNvSpPr>
          <p:nvPr/>
        </p:nvSpPr>
        <p:spPr bwMode="auto">
          <a:xfrm>
            <a:off x="6170317" y="2867922"/>
            <a:ext cx="595819" cy="278763"/>
          </a:xfrm>
          <a:custGeom>
            <a:avLst/>
            <a:gdLst>
              <a:gd name="T0" fmla="*/ 2147483647 w 391"/>
              <a:gd name="T1" fmla="*/ 2147483647 h 196"/>
              <a:gd name="T2" fmla="*/ 2147483647 w 391"/>
              <a:gd name="T3" fmla="*/ 2147483647 h 196"/>
              <a:gd name="T4" fmla="*/ 2147483647 w 391"/>
              <a:gd name="T5" fmla="*/ 2147483647 h 196"/>
              <a:gd name="T6" fmla="*/ 2147483647 w 391"/>
              <a:gd name="T7" fmla="*/ 2147483647 h 196"/>
              <a:gd name="T8" fmla="*/ 2147483647 w 391"/>
              <a:gd name="T9" fmla="*/ 2147483647 h 196"/>
              <a:gd name="T10" fmla="*/ 2147483647 w 391"/>
              <a:gd name="T11" fmla="*/ 2147483647 h 196"/>
              <a:gd name="T12" fmla="*/ 2147483647 w 391"/>
              <a:gd name="T13" fmla="*/ 2147483647 h 196"/>
              <a:gd name="T14" fmla="*/ 2147483647 w 391"/>
              <a:gd name="T15" fmla="*/ 2147483647 h 196"/>
              <a:gd name="T16" fmla="*/ 2147483647 w 391"/>
              <a:gd name="T17" fmla="*/ 0 h 196"/>
              <a:gd name="T18" fmla="*/ 2147483647 w 391"/>
              <a:gd name="T19" fmla="*/ 2147483647 h 196"/>
              <a:gd name="T20" fmla="*/ 2147483647 w 391"/>
              <a:gd name="T21" fmla="*/ 2147483647 h 196"/>
              <a:gd name="T22" fmla="*/ 2147483647 w 391"/>
              <a:gd name="T23" fmla="*/ 2147483647 h 196"/>
              <a:gd name="T24" fmla="*/ 2147483647 w 391"/>
              <a:gd name="T25" fmla="*/ 2147483647 h 196"/>
              <a:gd name="T26" fmla="*/ 2147483647 w 391"/>
              <a:gd name="T27" fmla="*/ 2147483647 h 196"/>
              <a:gd name="T28" fmla="*/ 2147483647 w 391"/>
              <a:gd name="T29" fmla="*/ 2147483647 h 196"/>
              <a:gd name="T30" fmla="*/ 2147483647 w 391"/>
              <a:gd name="T31" fmla="*/ 2147483647 h 196"/>
              <a:gd name="T32" fmla="*/ 2147483647 w 391"/>
              <a:gd name="T33" fmla="*/ 2147483647 h 196"/>
              <a:gd name="T34" fmla="*/ 2147483647 w 391"/>
              <a:gd name="T35" fmla="*/ 2147483647 h 196"/>
              <a:gd name="T36" fmla="*/ 2147483647 w 391"/>
              <a:gd name="T37" fmla="*/ 2147483647 h 196"/>
              <a:gd name="T38" fmla="*/ 2147483647 w 391"/>
              <a:gd name="T39" fmla="*/ 2147483647 h 196"/>
              <a:gd name="T40" fmla="*/ 2147483647 w 391"/>
              <a:gd name="T41" fmla="*/ 2147483647 h 196"/>
              <a:gd name="T42" fmla="*/ 2147483647 w 391"/>
              <a:gd name="T43" fmla="*/ 2147483647 h 196"/>
              <a:gd name="T44" fmla="*/ 2147483647 w 391"/>
              <a:gd name="T45" fmla="*/ 2147483647 h 196"/>
              <a:gd name="T46" fmla="*/ 2147483647 w 391"/>
              <a:gd name="T47" fmla="*/ 2147483647 h 196"/>
              <a:gd name="T48" fmla="*/ 2147483647 w 391"/>
              <a:gd name="T49" fmla="*/ 2147483647 h 196"/>
              <a:gd name="T50" fmla="*/ 2147483647 w 391"/>
              <a:gd name="T51" fmla="*/ 2147483647 h 196"/>
              <a:gd name="T52" fmla="*/ 2147483647 w 391"/>
              <a:gd name="T53" fmla="*/ 2147483647 h 196"/>
              <a:gd name="T54" fmla="*/ 2147483647 w 391"/>
              <a:gd name="T55" fmla="*/ 2147483647 h 196"/>
              <a:gd name="T56" fmla="*/ 2147483647 w 391"/>
              <a:gd name="T57" fmla="*/ 2147483647 h 196"/>
              <a:gd name="T58" fmla="*/ 2147483647 w 391"/>
              <a:gd name="T59" fmla="*/ 2147483647 h 196"/>
              <a:gd name="T60" fmla="*/ 2147483647 w 391"/>
              <a:gd name="T61" fmla="*/ 2147483647 h 196"/>
              <a:gd name="T62" fmla="*/ 2147483647 w 391"/>
              <a:gd name="T63" fmla="*/ 2147483647 h 196"/>
              <a:gd name="T64" fmla="*/ 2147483647 w 391"/>
              <a:gd name="T65" fmla="*/ 2147483647 h 196"/>
              <a:gd name="T66" fmla="*/ 2147483647 w 391"/>
              <a:gd name="T67" fmla="*/ 2147483647 h 196"/>
              <a:gd name="T68" fmla="*/ 2147483647 w 391"/>
              <a:gd name="T69" fmla="*/ 2147483647 h 196"/>
              <a:gd name="T70" fmla="*/ 2147483647 w 391"/>
              <a:gd name="T71" fmla="*/ 2147483647 h 196"/>
              <a:gd name="T72" fmla="*/ 2147483647 w 391"/>
              <a:gd name="T73" fmla="*/ 2147483647 h 196"/>
              <a:gd name="T74" fmla="*/ 2147483647 w 391"/>
              <a:gd name="T75" fmla="*/ 2147483647 h 196"/>
              <a:gd name="T76" fmla="*/ 2147483647 w 391"/>
              <a:gd name="T77" fmla="*/ 2147483647 h 196"/>
              <a:gd name="T78" fmla="*/ 2147483647 w 391"/>
              <a:gd name="T79" fmla="*/ 2147483647 h 196"/>
              <a:gd name="T80" fmla="*/ 2147483647 w 391"/>
              <a:gd name="T81" fmla="*/ 2147483647 h 196"/>
              <a:gd name="T82" fmla="*/ 2147483647 w 391"/>
              <a:gd name="T83" fmla="*/ 2147483647 h 196"/>
              <a:gd name="T84" fmla="*/ 2147483647 w 391"/>
              <a:gd name="T85" fmla="*/ 2147483647 h 196"/>
              <a:gd name="T86" fmla="*/ 2147483647 w 391"/>
              <a:gd name="T87" fmla="*/ 2147483647 h 196"/>
              <a:gd name="T88" fmla="*/ 2147483647 w 391"/>
              <a:gd name="T89" fmla="*/ 2147483647 h 196"/>
              <a:gd name="T90" fmla="*/ 2147483647 w 391"/>
              <a:gd name="T91" fmla="*/ 2147483647 h 196"/>
              <a:gd name="T92" fmla="*/ 2147483647 w 391"/>
              <a:gd name="T93" fmla="*/ 2147483647 h 196"/>
              <a:gd name="T94" fmla="*/ 2147483647 w 391"/>
              <a:gd name="T95" fmla="*/ 2147483647 h 196"/>
              <a:gd name="T96" fmla="*/ 2147483647 w 391"/>
              <a:gd name="T97" fmla="*/ 2147483647 h 196"/>
              <a:gd name="T98" fmla="*/ 2147483647 w 391"/>
              <a:gd name="T99" fmla="*/ 2147483647 h 196"/>
              <a:gd name="T100" fmla="*/ 2147483647 w 391"/>
              <a:gd name="T101" fmla="*/ 2147483647 h 196"/>
              <a:gd name="T102" fmla="*/ 2147483647 w 391"/>
              <a:gd name="T103" fmla="*/ 2147483647 h 196"/>
              <a:gd name="T104" fmla="*/ 2147483647 w 391"/>
              <a:gd name="T105" fmla="*/ 2147483647 h 196"/>
              <a:gd name="T106" fmla="*/ 2147483647 w 391"/>
              <a:gd name="T107" fmla="*/ 2147483647 h 196"/>
              <a:gd name="T108" fmla="*/ 2147483647 w 391"/>
              <a:gd name="T109" fmla="*/ 2147483647 h 196"/>
              <a:gd name="T110" fmla="*/ 2147483647 w 391"/>
              <a:gd name="T111" fmla="*/ 2147483647 h 196"/>
              <a:gd name="T112" fmla="*/ 2147483647 w 391"/>
              <a:gd name="T113" fmla="*/ 2147483647 h 196"/>
              <a:gd name="T114" fmla="*/ 0 w 391"/>
              <a:gd name="T115" fmla="*/ 2147483647 h 196"/>
              <a:gd name="T116" fmla="*/ 2147483647 w 391"/>
              <a:gd name="T117" fmla="*/ 2147483647 h 196"/>
              <a:gd name="T118" fmla="*/ 2147483647 w 391"/>
              <a:gd name="T119" fmla="*/ 2147483647 h 196"/>
              <a:gd name="T120" fmla="*/ 2147483647 w 391"/>
              <a:gd name="T121" fmla="*/ 2147483647 h 196"/>
              <a:gd name="T122" fmla="*/ 2147483647 w 391"/>
              <a:gd name="T123" fmla="*/ 2147483647 h 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
              <a:gd name="T187" fmla="*/ 0 h 196"/>
              <a:gd name="T188" fmla="*/ 391 w 391"/>
              <a:gd name="T189" fmla="*/ 196 h 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 h="196">
                <a:moveTo>
                  <a:pt x="91" y="42"/>
                </a:moveTo>
                <a:lnTo>
                  <a:pt x="98" y="41"/>
                </a:lnTo>
                <a:lnTo>
                  <a:pt x="99" y="41"/>
                </a:lnTo>
                <a:lnTo>
                  <a:pt x="111" y="40"/>
                </a:lnTo>
                <a:lnTo>
                  <a:pt x="119" y="37"/>
                </a:lnTo>
                <a:lnTo>
                  <a:pt x="159" y="30"/>
                </a:lnTo>
                <a:lnTo>
                  <a:pt x="162" y="30"/>
                </a:lnTo>
                <a:lnTo>
                  <a:pt x="162" y="29"/>
                </a:lnTo>
                <a:lnTo>
                  <a:pt x="165" y="29"/>
                </a:lnTo>
                <a:lnTo>
                  <a:pt x="174" y="27"/>
                </a:lnTo>
                <a:lnTo>
                  <a:pt x="183" y="24"/>
                </a:lnTo>
                <a:lnTo>
                  <a:pt x="195" y="23"/>
                </a:lnTo>
                <a:lnTo>
                  <a:pt x="201" y="22"/>
                </a:lnTo>
                <a:lnTo>
                  <a:pt x="206" y="20"/>
                </a:lnTo>
                <a:lnTo>
                  <a:pt x="208" y="20"/>
                </a:lnTo>
                <a:lnTo>
                  <a:pt x="217" y="17"/>
                </a:lnTo>
                <a:lnTo>
                  <a:pt x="222" y="16"/>
                </a:lnTo>
                <a:lnTo>
                  <a:pt x="231" y="15"/>
                </a:lnTo>
                <a:lnTo>
                  <a:pt x="234" y="13"/>
                </a:lnTo>
                <a:lnTo>
                  <a:pt x="238" y="13"/>
                </a:lnTo>
                <a:lnTo>
                  <a:pt x="241" y="13"/>
                </a:lnTo>
                <a:lnTo>
                  <a:pt x="260" y="8"/>
                </a:lnTo>
                <a:lnTo>
                  <a:pt x="262" y="8"/>
                </a:lnTo>
                <a:lnTo>
                  <a:pt x="270" y="6"/>
                </a:lnTo>
                <a:lnTo>
                  <a:pt x="281" y="4"/>
                </a:lnTo>
                <a:lnTo>
                  <a:pt x="291" y="1"/>
                </a:lnTo>
                <a:lnTo>
                  <a:pt x="298" y="0"/>
                </a:lnTo>
                <a:lnTo>
                  <a:pt x="298" y="6"/>
                </a:lnTo>
                <a:lnTo>
                  <a:pt x="299" y="8"/>
                </a:lnTo>
                <a:lnTo>
                  <a:pt x="308" y="37"/>
                </a:lnTo>
                <a:lnTo>
                  <a:pt x="308" y="40"/>
                </a:lnTo>
                <a:lnTo>
                  <a:pt x="310" y="45"/>
                </a:lnTo>
                <a:lnTo>
                  <a:pt x="310" y="47"/>
                </a:lnTo>
                <a:lnTo>
                  <a:pt x="310" y="49"/>
                </a:lnTo>
                <a:lnTo>
                  <a:pt x="312" y="49"/>
                </a:lnTo>
                <a:lnTo>
                  <a:pt x="312" y="51"/>
                </a:lnTo>
                <a:lnTo>
                  <a:pt x="315" y="58"/>
                </a:lnTo>
                <a:lnTo>
                  <a:pt x="315" y="59"/>
                </a:lnTo>
                <a:lnTo>
                  <a:pt x="315" y="60"/>
                </a:lnTo>
                <a:lnTo>
                  <a:pt x="319" y="76"/>
                </a:lnTo>
                <a:lnTo>
                  <a:pt x="324" y="94"/>
                </a:lnTo>
                <a:lnTo>
                  <a:pt x="326" y="100"/>
                </a:lnTo>
                <a:lnTo>
                  <a:pt x="330" y="112"/>
                </a:lnTo>
                <a:lnTo>
                  <a:pt x="330" y="114"/>
                </a:lnTo>
                <a:lnTo>
                  <a:pt x="331" y="118"/>
                </a:lnTo>
                <a:lnTo>
                  <a:pt x="331" y="121"/>
                </a:lnTo>
                <a:lnTo>
                  <a:pt x="335" y="132"/>
                </a:lnTo>
                <a:lnTo>
                  <a:pt x="351" y="130"/>
                </a:lnTo>
                <a:lnTo>
                  <a:pt x="365" y="127"/>
                </a:lnTo>
                <a:lnTo>
                  <a:pt x="374" y="124"/>
                </a:lnTo>
                <a:lnTo>
                  <a:pt x="381" y="123"/>
                </a:lnTo>
                <a:lnTo>
                  <a:pt x="388" y="121"/>
                </a:lnTo>
                <a:lnTo>
                  <a:pt x="390" y="130"/>
                </a:lnTo>
                <a:lnTo>
                  <a:pt x="383" y="170"/>
                </a:lnTo>
                <a:lnTo>
                  <a:pt x="370" y="175"/>
                </a:lnTo>
                <a:lnTo>
                  <a:pt x="365" y="177"/>
                </a:lnTo>
                <a:lnTo>
                  <a:pt x="352" y="181"/>
                </a:lnTo>
                <a:lnTo>
                  <a:pt x="351" y="186"/>
                </a:lnTo>
                <a:lnTo>
                  <a:pt x="342" y="186"/>
                </a:lnTo>
                <a:lnTo>
                  <a:pt x="331" y="195"/>
                </a:lnTo>
                <a:lnTo>
                  <a:pt x="331" y="171"/>
                </a:lnTo>
                <a:lnTo>
                  <a:pt x="321" y="172"/>
                </a:lnTo>
                <a:lnTo>
                  <a:pt x="327" y="160"/>
                </a:lnTo>
                <a:lnTo>
                  <a:pt x="321" y="157"/>
                </a:lnTo>
                <a:lnTo>
                  <a:pt x="320" y="157"/>
                </a:lnTo>
                <a:lnTo>
                  <a:pt x="320" y="160"/>
                </a:lnTo>
                <a:lnTo>
                  <a:pt x="315" y="156"/>
                </a:lnTo>
                <a:lnTo>
                  <a:pt x="312" y="149"/>
                </a:lnTo>
                <a:lnTo>
                  <a:pt x="312" y="161"/>
                </a:lnTo>
                <a:lnTo>
                  <a:pt x="301" y="164"/>
                </a:lnTo>
                <a:lnTo>
                  <a:pt x="294" y="159"/>
                </a:lnTo>
                <a:lnTo>
                  <a:pt x="281" y="141"/>
                </a:lnTo>
                <a:lnTo>
                  <a:pt x="288" y="136"/>
                </a:lnTo>
                <a:lnTo>
                  <a:pt x="283" y="125"/>
                </a:lnTo>
                <a:lnTo>
                  <a:pt x="294" y="123"/>
                </a:lnTo>
                <a:lnTo>
                  <a:pt x="284" y="113"/>
                </a:lnTo>
                <a:lnTo>
                  <a:pt x="277" y="121"/>
                </a:lnTo>
                <a:lnTo>
                  <a:pt x="276" y="113"/>
                </a:lnTo>
                <a:lnTo>
                  <a:pt x="284" y="100"/>
                </a:lnTo>
                <a:lnTo>
                  <a:pt x="278" y="91"/>
                </a:lnTo>
                <a:lnTo>
                  <a:pt x="278" y="95"/>
                </a:lnTo>
                <a:lnTo>
                  <a:pt x="273" y="100"/>
                </a:lnTo>
                <a:lnTo>
                  <a:pt x="272" y="81"/>
                </a:lnTo>
                <a:lnTo>
                  <a:pt x="277" y="87"/>
                </a:lnTo>
                <a:lnTo>
                  <a:pt x="284" y="84"/>
                </a:lnTo>
                <a:lnTo>
                  <a:pt x="283" y="73"/>
                </a:lnTo>
                <a:lnTo>
                  <a:pt x="274" y="71"/>
                </a:lnTo>
                <a:lnTo>
                  <a:pt x="272" y="63"/>
                </a:lnTo>
                <a:lnTo>
                  <a:pt x="278" y="45"/>
                </a:lnTo>
                <a:lnTo>
                  <a:pt x="288" y="41"/>
                </a:lnTo>
                <a:lnTo>
                  <a:pt x="284" y="20"/>
                </a:lnTo>
                <a:lnTo>
                  <a:pt x="278" y="24"/>
                </a:lnTo>
                <a:lnTo>
                  <a:pt x="277" y="38"/>
                </a:lnTo>
                <a:lnTo>
                  <a:pt x="269" y="47"/>
                </a:lnTo>
                <a:lnTo>
                  <a:pt x="267" y="53"/>
                </a:lnTo>
                <a:lnTo>
                  <a:pt x="262" y="49"/>
                </a:lnTo>
                <a:lnTo>
                  <a:pt x="260" y="55"/>
                </a:lnTo>
                <a:lnTo>
                  <a:pt x="260" y="60"/>
                </a:lnTo>
                <a:lnTo>
                  <a:pt x="249" y="67"/>
                </a:lnTo>
                <a:lnTo>
                  <a:pt x="259" y="74"/>
                </a:lnTo>
                <a:lnTo>
                  <a:pt x="263" y="88"/>
                </a:lnTo>
                <a:lnTo>
                  <a:pt x="258" y="116"/>
                </a:lnTo>
                <a:lnTo>
                  <a:pt x="260" y="121"/>
                </a:lnTo>
                <a:lnTo>
                  <a:pt x="267" y="143"/>
                </a:lnTo>
                <a:lnTo>
                  <a:pt x="280" y="154"/>
                </a:lnTo>
                <a:lnTo>
                  <a:pt x="278" y="161"/>
                </a:lnTo>
                <a:lnTo>
                  <a:pt x="284" y="161"/>
                </a:lnTo>
                <a:lnTo>
                  <a:pt x="283" y="167"/>
                </a:lnTo>
                <a:lnTo>
                  <a:pt x="291" y="179"/>
                </a:lnTo>
                <a:lnTo>
                  <a:pt x="294" y="189"/>
                </a:lnTo>
                <a:lnTo>
                  <a:pt x="283" y="181"/>
                </a:lnTo>
                <a:lnTo>
                  <a:pt x="280" y="185"/>
                </a:lnTo>
                <a:lnTo>
                  <a:pt x="265" y="174"/>
                </a:lnTo>
                <a:lnTo>
                  <a:pt x="249" y="177"/>
                </a:lnTo>
                <a:lnTo>
                  <a:pt x="244" y="168"/>
                </a:lnTo>
                <a:lnTo>
                  <a:pt x="242" y="174"/>
                </a:lnTo>
                <a:lnTo>
                  <a:pt x="238" y="172"/>
                </a:lnTo>
                <a:lnTo>
                  <a:pt x="229" y="160"/>
                </a:lnTo>
                <a:lnTo>
                  <a:pt x="219" y="163"/>
                </a:lnTo>
                <a:lnTo>
                  <a:pt x="216" y="167"/>
                </a:lnTo>
                <a:lnTo>
                  <a:pt x="210" y="168"/>
                </a:lnTo>
                <a:lnTo>
                  <a:pt x="206" y="153"/>
                </a:lnTo>
                <a:lnTo>
                  <a:pt x="213" y="139"/>
                </a:lnTo>
                <a:lnTo>
                  <a:pt x="212" y="135"/>
                </a:lnTo>
                <a:lnTo>
                  <a:pt x="213" y="134"/>
                </a:lnTo>
                <a:lnTo>
                  <a:pt x="216" y="131"/>
                </a:lnTo>
                <a:lnTo>
                  <a:pt x="219" y="125"/>
                </a:lnTo>
                <a:lnTo>
                  <a:pt x="217" y="123"/>
                </a:lnTo>
                <a:lnTo>
                  <a:pt x="217" y="121"/>
                </a:lnTo>
                <a:lnTo>
                  <a:pt x="222" y="114"/>
                </a:lnTo>
                <a:lnTo>
                  <a:pt x="226" y="107"/>
                </a:lnTo>
                <a:lnTo>
                  <a:pt x="216" y="100"/>
                </a:lnTo>
                <a:lnTo>
                  <a:pt x="210" y="102"/>
                </a:lnTo>
                <a:lnTo>
                  <a:pt x="210" y="105"/>
                </a:lnTo>
                <a:lnTo>
                  <a:pt x="208" y="107"/>
                </a:lnTo>
                <a:lnTo>
                  <a:pt x="205" y="105"/>
                </a:lnTo>
                <a:lnTo>
                  <a:pt x="195" y="103"/>
                </a:lnTo>
                <a:lnTo>
                  <a:pt x="195" y="99"/>
                </a:lnTo>
                <a:lnTo>
                  <a:pt x="188" y="98"/>
                </a:lnTo>
                <a:lnTo>
                  <a:pt x="184" y="98"/>
                </a:lnTo>
                <a:lnTo>
                  <a:pt x="170" y="94"/>
                </a:lnTo>
                <a:lnTo>
                  <a:pt x="174" y="82"/>
                </a:lnTo>
                <a:lnTo>
                  <a:pt x="170" y="80"/>
                </a:lnTo>
                <a:lnTo>
                  <a:pt x="158" y="76"/>
                </a:lnTo>
                <a:lnTo>
                  <a:pt x="154" y="74"/>
                </a:lnTo>
                <a:lnTo>
                  <a:pt x="151" y="76"/>
                </a:lnTo>
                <a:lnTo>
                  <a:pt x="148" y="74"/>
                </a:lnTo>
                <a:lnTo>
                  <a:pt x="145" y="66"/>
                </a:lnTo>
                <a:lnTo>
                  <a:pt x="138" y="59"/>
                </a:lnTo>
                <a:lnTo>
                  <a:pt x="131" y="47"/>
                </a:lnTo>
                <a:lnTo>
                  <a:pt x="122" y="51"/>
                </a:lnTo>
                <a:lnTo>
                  <a:pt x="119" y="49"/>
                </a:lnTo>
                <a:lnTo>
                  <a:pt x="109" y="44"/>
                </a:lnTo>
                <a:lnTo>
                  <a:pt x="99" y="52"/>
                </a:lnTo>
                <a:lnTo>
                  <a:pt x="94" y="52"/>
                </a:lnTo>
                <a:lnTo>
                  <a:pt x="91" y="53"/>
                </a:lnTo>
                <a:lnTo>
                  <a:pt x="91" y="56"/>
                </a:lnTo>
                <a:lnTo>
                  <a:pt x="86" y="67"/>
                </a:lnTo>
                <a:lnTo>
                  <a:pt x="83" y="67"/>
                </a:lnTo>
                <a:lnTo>
                  <a:pt x="72" y="67"/>
                </a:lnTo>
                <a:lnTo>
                  <a:pt x="69" y="67"/>
                </a:lnTo>
                <a:lnTo>
                  <a:pt x="56" y="60"/>
                </a:lnTo>
                <a:lnTo>
                  <a:pt x="43" y="81"/>
                </a:lnTo>
                <a:lnTo>
                  <a:pt x="38" y="80"/>
                </a:lnTo>
                <a:lnTo>
                  <a:pt x="29" y="94"/>
                </a:lnTo>
                <a:lnTo>
                  <a:pt x="24" y="96"/>
                </a:lnTo>
                <a:lnTo>
                  <a:pt x="23" y="99"/>
                </a:lnTo>
                <a:lnTo>
                  <a:pt x="16" y="107"/>
                </a:lnTo>
                <a:lnTo>
                  <a:pt x="9" y="116"/>
                </a:lnTo>
                <a:lnTo>
                  <a:pt x="2" y="81"/>
                </a:lnTo>
                <a:lnTo>
                  <a:pt x="0" y="60"/>
                </a:lnTo>
                <a:lnTo>
                  <a:pt x="2" y="60"/>
                </a:lnTo>
                <a:lnTo>
                  <a:pt x="5" y="59"/>
                </a:lnTo>
                <a:lnTo>
                  <a:pt x="6" y="59"/>
                </a:lnTo>
                <a:lnTo>
                  <a:pt x="31" y="55"/>
                </a:lnTo>
                <a:lnTo>
                  <a:pt x="34" y="53"/>
                </a:lnTo>
                <a:lnTo>
                  <a:pt x="45" y="52"/>
                </a:lnTo>
                <a:lnTo>
                  <a:pt x="48" y="51"/>
                </a:lnTo>
                <a:lnTo>
                  <a:pt x="49" y="51"/>
                </a:lnTo>
                <a:lnTo>
                  <a:pt x="54" y="51"/>
                </a:lnTo>
                <a:lnTo>
                  <a:pt x="76" y="47"/>
                </a:lnTo>
                <a:lnTo>
                  <a:pt x="79" y="45"/>
                </a:lnTo>
                <a:lnTo>
                  <a:pt x="88" y="44"/>
                </a:lnTo>
                <a:lnTo>
                  <a:pt x="91" y="42"/>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06" name="Massachusetts" descr="Massachusetts, 22.1 percent by 2020. New renewable energy generation must reach 15 percent by 2020.  After 2020 the renewable portfolio standard requirment will increase by 1 percent annually."/>
          <p:cNvSpPr>
            <a:spLocks/>
          </p:cNvSpPr>
          <p:nvPr/>
        </p:nvSpPr>
        <p:spPr bwMode="auto">
          <a:xfrm>
            <a:off x="6805960" y="2256787"/>
            <a:ext cx="442651" cy="225155"/>
          </a:xfrm>
          <a:custGeom>
            <a:avLst/>
            <a:gdLst>
              <a:gd name="T0" fmla="*/ 2147483647 w 290"/>
              <a:gd name="T1" fmla="*/ 2147483647 h 157"/>
              <a:gd name="T2" fmla="*/ 2147483647 w 290"/>
              <a:gd name="T3" fmla="*/ 2147483647 h 157"/>
              <a:gd name="T4" fmla="*/ 2147483647 w 290"/>
              <a:gd name="T5" fmla="*/ 2147483647 h 157"/>
              <a:gd name="T6" fmla="*/ 2147483647 w 290"/>
              <a:gd name="T7" fmla="*/ 2147483647 h 157"/>
              <a:gd name="T8" fmla="*/ 2147483647 w 290"/>
              <a:gd name="T9" fmla="*/ 2147483647 h 157"/>
              <a:gd name="T10" fmla="*/ 2147483647 w 290"/>
              <a:gd name="T11" fmla="*/ 2147483647 h 157"/>
              <a:gd name="T12" fmla="*/ 2147483647 w 290"/>
              <a:gd name="T13" fmla="*/ 2147483647 h 157"/>
              <a:gd name="T14" fmla="*/ 2147483647 w 290"/>
              <a:gd name="T15" fmla="*/ 2147483647 h 157"/>
              <a:gd name="T16" fmla="*/ 2147483647 w 290"/>
              <a:gd name="T17" fmla="*/ 2147483647 h 157"/>
              <a:gd name="T18" fmla="*/ 2147483647 w 290"/>
              <a:gd name="T19" fmla="*/ 2147483647 h 157"/>
              <a:gd name="T20" fmla="*/ 2147483647 w 290"/>
              <a:gd name="T21" fmla="*/ 2147483647 h 157"/>
              <a:gd name="T22" fmla="*/ 2147483647 w 290"/>
              <a:gd name="T23" fmla="*/ 2147483647 h 157"/>
              <a:gd name="T24" fmla="*/ 2147483647 w 290"/>
              <a:gd name="T25" fmla="*/ 2147483647 h 157"/>
              <a:gd name="T26" fmla="*/ 2147483647 w 290"/>
              <a:gd name="T27" fmla="*/ 2147483647 h 157"/>
              <a:gd name="T28" fmla="*/ 2147483647 w 290"/>
              <a:gd name="T29" fmla="*/ 2147483647 h 157"/>
              <a:gd name="T30" fmla="*/ 2147483647 w 290"/>
              <a:gd name="T31" fmla="*/ 2147483647 h 157"/>
              <a:gd name="T32" fmla="*/ 2147483647 w 290"/>
              <a:gd name="T33" fmla="*/ 2147483647 h 157"/>
              <a:gd name="T34" fmla="*/ 2147483647 w 290"/>
              <a:gd name="T35" fmla="*/ 2147483647 h 157"/>
              <a:gd name="T36" fmla="*/ 2147483647 w 290"/>
              <a:gd name="T37" fmla="*/ 2147483647 h 157"/>
              <a:gd name="T38" fmla="*/ 2147483647 w 290"/>
              <a:gd name="T39" fmla="*/ 2147483647 h 157"/>
              <a:gd name="T40" fmla="*/ 0 w 290"/>
              <a:gd name="T41" fmla="*/ 2147483647 h 157"/>
              <a:gd name="T42" fmla="*/ 2147483647 w 290"/>
              <a:gd name="T43" fmla="*/ 2147483647 h 157"/>
              <a:gd name="T44" fmla="*/ 2147483647 w 290"/>
              <a:gd name="T45" fmla="*/ 2147483647 h 157"/>
              <a:gd name="T46" fmla="*/ 2147483647 w 290"/>
              <a:gd name="T47" fmla="*/ 2147483647 h 157"/>
              <a:gd name="T48" fmla="*/ 2147483647 w 290"/>
              <a:gd name="T49" fmla="*/ 2147483647 h 157"/>
              <a:gd name="T50" fmla="*/ 2147483647 w 290"/>
              <a:gd name="T51" fmla="*/ 2147483647 h 157"/>
              <a:gd name="T52" fmla="*/ 2147483647 w 290"/>
              <a:gd name="T53" fmla="*/ 2147483647 h 157"/>
              <a:gd name="T54" fmla="*/ 2147483647 w 290"/>
              <a:gd name="T55" fmla="*/ 2147483647 h 157"/>
              <a:gd name="T56" fmla="*/ 2147483647 w 290"/>
              <a:gd name="T57" fmla="*/ 2147483647 h 157"/>
              <a:gd name="T58" fmla="*/ 2147483647 w 290"/>
              <a:gd name="T59" fmla="*/ 2147483647 h 157"/>
              <a:gd name="T60" fmla="*/ 2147483647 w 290"/>
              <a:gd name="T61" fmla="*/ 2147483647 h 157"/>
              <a:gd name="T62" fmla="*/ 2147483647 w 290"/>
              <a:gd name="T63" fmla="*/ 2147483647 h 157"/>
              <a:gd name="T64" fmla="*/ 2147483647 w 290"/>
              <a:gd name="T65" fmla="*/ 2147483647 h 157"/>
              <a:gd name="T66" fmla="*/ 2147483647 w 290"/>
              <a:gd name="T67" fmla="*/ 2147483647 h 157"/>
              <a:gd name="T68" fmla="*/ 2147483647 w 290"/>
              <a:gd name="T69" fmla="*/ 2147483647 h 157"/>
              <a:gd name="T70" fmla="*/ 2147483647 w 290"/>
              <a:gd name="T71" fmla="*/ 2147483647 h 157"/>
              <a:gd name="T72" fmla="*/ 2147483647 w 290"/>
              <a:gd name="T73" fmla="*/ 2147483647 h 157"/>
              <a:gd name="T74" fmla="*/ 2147483647 w 290"/>
              <a:gd name="T75" fmla="*/ 2147483647 h 157"/>
              <a:gd name="T76" fmla="*/ 2147483647 w 290"/>
              <a:gd name="T77" fmla="*/ 2147483647 h 157"/>
              <a:gd name="T78" fmla="*/ 2147483647 w 290"/>
              <a:gd name="T79" fmla="*/ 2147483647 h 157"/>
              <a:gd name="T80" fmla="*/ 2147483647 w 290"/>
              <a:gd name="T81" fmla="*/ 2147483647 h 157"/>
              <a:gd name="T82" fmla="*/ 2147483647 w 290"/>
              <a:gd name="T83" fmla="*/ 2147483647 h 157"/>
              <a:gd name="T84" fmla="*/ 2147483647 w 290"/>
              <a:gd name="T85" fmla="*/ 2147483647 h 157"/>
              <a:gd name="T86" fmla="*/ 2147483647 w 290"/>
              <a:gd name="T87" fmla="*/ 2147483647 h 157"/>
              <a:gd name="T88" fmla="*/ 2147483647 w 290"/>
              <a:gd name="T89" fmla="*/ 2147483647 h 157"/>
              <a:gd name="T90" fmla="*/ 2147483647 w 290"/>
              <a:gd name="T91" fmla="*/ 2147483647 h 157"/>
              <a:gd name="T92" fmla="*/ 2147483647 w 290"/>
              <a:gd name="T93" fmla="*/ 2147483647 h 157"/>
              <a:gd name="T94" fmla="*/ 2147483647 w 290"/>
              <a:gd name="T95" fmla="*/ 2147483647 h 157"/>
              <a:gd name="T96" fmla="*/ 2147483647 w 290"/>
              <a:gd name="T97" fmla="*/ 2147483647 h 157"/>
              <a:gd name="T98" fmla="*/ 2147483647 w 290"/>
              <a:gd name="T99" fmla="*/ 2147483647 h 157"/>
              <a:gd name="T100" fmla="*/ 2147483647 w 290"/>
              <a:gd name="T101" fmla="*/ 2147483647 h 157"/>
              <a:gd name="T102" fmla="*/ 2147483647 w 290"/>
              <a:gd name="T103" fmla="*/ 2147483647 h 157"/>
              <a:gd name="T104" fmla="*/ 2147483647 w 290"/>
              <a:gd name="T105" fmla="*/ 2147483647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0"/>
              <a:gd name="T160" fmla="*/ 0 h 157"/>
              <a:gd name="T161" fmla="*/ 290 w 290"/>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0" h="157">
                <a:moveTo>
                  <a:pt x="230" y="121"/>
                </a:moveTo>
                <a:lnTo>
                  <a:pt x="226" y="125"/>
                </a:lnTo>
                <a:lnTo>
                  <a:pt x="220" y="132"/>
                </a:lnTo>
                <a:lnTo>
                  <a:pt x="216" y="132"/>
                </a:lnTo>
                <a:lnTo>
                  <a:pt x="213" y="144"/>
                </a:lnTo>
                <a:lnTo>
                  <a:pt x="208" y="150"/>
                </a:lnTo>
                <a:lnTo>
                  <a:pt x="201" y="150"/>
                </a:lnTo>
                <a:lnTo>
                  <a:pt x="198" y="140"/>
                </a:lnTo>
                <a:lnTo>
                  <a:pt x="197" y="133"/>
                </a:lnTo>
                <a:lnTo>
                  <a:pt x="190" y="132"/>
                </a:lnTo>
                <a:lnTo>
                  <a:pt x="184" y="128"/>
                </a:lnTo>
                <a:lnTo>
                  <a:pt x="183" y="126"/>
                </a:lnTo>
                <a:lnTo>
                  <a:pt x="177" y="125"/>
                </a:lnTo>
                <a:lnTo>
                  <a:pt x="173" y="112"/>
                </a:lnTo>
                <a:lnTo>
                  <a:pt x="170" y="114"/>
                </a:lnTo>
                <a:lnTo>
                  <a:pt x="168" y="104"/>
                </a:lnTo>
                <a:lnTo>
                  <a:pt x="166" y="101"/>
                </a:lnTo>
                <a:lnTo>
                  <a:pt x="162" y="103"/>
                </a:lnTo>
                <a:lnTo>
                  <a:pt x="158" y="104"/>
                </a:lnTo>
                <a:lnTo>
                  <a:pt x="154" y="104"/>
                </a:lnTo>
                <a:lnTo>
                  <a:pt x="137" y="110"/>
                </a:lnTo>
                <a:lnTo>
                  <a:pt x="134" y="111"/>
                </a:lnTo>
                <a:lnTo>
                  <a:pt x="134" y="108"/>
                </a:lnTo>
                <a:lnTo>
                  <a:pt x="113" y="114"/>
                </a:lnTo>
                <a:lnTo>
                  <a:pt x="111" y="115"/>
                </a:lnTo>
                <a:lnTo>
                  <a:pt x="109" y="115"/>
                </a:lnTo>
                <a:lnTo>
                  <a:pt x="108" y="115"/>
                </a:lnTo>
                <a:lnTo>
                  <a:pt x="94" y="118"/>
                </a:lnTo>
                <a:lnTo>
                  <a:pt x="90" y="119"/>
                </a:lnTo>
                <a:lnTo>
                  <a:pt x="79" y="122"/>
                </a:lnTo>
                <a:lnTo>
                  <a:pt x="55" y="132"/>
                </a:lnTo>
                <a:lnTo>
                  <a:pt x="55" y="128"/>
                </a:lnTo>
                <a:lnTo>
                  <a:pt x="40" y="132"/>
                </a:lnTo>
                <a:lnTo>
                  <a:pt x="37" y="132"/>
                </a:lnTo>
                <a:lnTo>
                  <a:pt x="11" y="137"/>
                </a:lnTo>
                <a:lnTo>
                  <a:pt x="5" y="139"/>
                </a:lnTo>
                <a:lnTo>
                  <a:pt x="2" y="139"/>
                </a:lnTo>
                <a:lnTo>
                  <a:pt x="1" y="139"/>
                </a:lnTo>
                <a:lnTo>
                  <a:pt x="0" y="136"/>
                </a:lnTo>
                <a:lnTo>
                  <a:pt x="0" y="132"/>
                </a:lnTo>
                <a:lnTo>
                  <a:pt x="1" y="89"/>
                </a:lnTo>
                <a:lnTo>
                  <a:pt x="1" y="75"/>
                </a:lnTo>
                <a:lnTo>
                  <a:pt x="1" y="69"/>
                </a:lnTo>
                <a:lnTo>
                  <a:pt x="1" y="61"/>
                </a:lnTo>
                <a:lnTo>
                  <a:pt x="16" y="58"/>
                </a:lnTo>
                <a:lnTo>
                  <a:pt x="19" y="58"/>
                </a:lnTo>
                <a:lnTo>
                  <a:pt x="20" y="58"/>
                </a:lnTo>
                <a:lnTo>
                  <a:pt x="20" y="57"/>
                </a:lnTo>
                <a:lnTo>
                  <a:pt x="22" y="57"/>
                </a:lnTo>
                <a:lnTo>
                  <a:pt x="27" y="57"/>
                </a:lnTo>
                <a:lnTo>
                  <a:pt x="41" y="52"/>
                </a:lnTo>
                <a:lnTo>
                  <a:pt x="61" y="50"/>
                </a:lnTo>
                <a:lnTo>
                  <a:pt x="63" y="48"/>
                </a:lnTo>
                <a:lnTo>
                  <a:pt x="70" y="47"/>
                </a:lnTo>
                <a:lnTo>
                  <a:pt x="72" y="47"/>
                </a:lnTo>
                <a:lnTo>
                  <a:pt x="77" y="44"/>
                </a:lnTo>
                <a:lnTo>
                  <a:pt x="94" y="41"/>
                </a:lnTo>
                <a:lnTo>
                  <a:pt x="102" y="40"/>
                </a:lnTo>
                <a:lnTo>
                  <a:pt x="105" y="39"/>
                </a:lnTo>
                <a:lnTo>
                  <a:pt x="106" y="39"/>
                </a:lnTo>
                <a:lnTo>
                  <a:pt x="154" y="27"/>
                </a:lnTo>
                <a:lnTo>
                  <a:pt x="155" y="23"/>
                </a:lnTo>
                <a:lnTo>
                  <a:pt x="157" y="23"/>
                </a:lnTo>
                <a:lnTo>
                  <a:pt x="157" y="22"/>
                </a:lnTo>
                <a:lnTo>
                  <a:pt x="168" y="11"/>
                </a:lnTo>
                <a:lnTo>
                  <a:pt x="169" y="5"/>
                </a:lnTo>
                <a:lnTo>
                  <a:pt x="186" y="0"/>
                </a:lnTo>
                <a:lnTo>
                  <a:pt x="197" y="18"/>
                </a:lnTo>
                <a:lnTo>
                  <a:pt x="207" y="15"/>
                </a:lnTo>
                <a:lnTo>
                  <a:pt x="208" y="23"/>
                </a:lnTo>
                <a:lnTo>
                  <a:pt x="198" y="30"/>
                </a:lnTo>
                <a:lnTo>
                  <a:pt x="190" y="50"/>
                </a:lnTo>
                <a:lnTo>
                  <a:pt x="187" y="47"/>
                </a:lnTo>
                <a:lnTo>
                  <a:pt x="187" y="54"/>
                </a:lnTo>
                <a:lnTo>
                  <a:pt x="188" y="54"/>
                </a:lnTo>
                <a:lnTo>
                  <a:pt x="194" y="61"/>
                </a:lnTo>
                <a:lnTo>
                  <a:pt x="202" y="64"/>
                </a:lnTo>
                <a:lnTo>
                  <a:pt x="207" y="64"/>
                </a:lnTo>
                <a:lnTo>
                  <a:pt x="227" y="86"/>
                </a:lnTo>
                <a:lnTo>
                  <a:pt x="220" y="89"/>
                </a:lnTo>
                <a:lnTo>
                  <a:pt x="227" y="93"/>
                </a:lnTo>
                <a:lnTo>
                  <a:pt x="230" y="91"/>
                </a:lnTo>
                <a:lnTo>
                  <a:pt x="237" y="105"/>
                </a:lnTo>
                <a:lnTo>
                  <a:pt x="243" y="108"/>
                </a:lnTo>
                <a:lnTo>
                  <a:pt x="262" y="108"/>
                </a:lnTo>
                <a:lnTo>
                  <a:pt x="277" y="97"/>
                </a:lnTo>
                <a:lnTo>
                  <a:pt x="276" y="87"/>
                </a:lnTo>
                <a:lnTo>
                  <a:pt x="272" y="87"/>
                </a:lnTo>
                <a:lnTo>
                  <a:pt x="262" y="68"/>
                </a:lnTo>
                <a:lnTo>
                  <a:pt x="273" y="75"/>
                </a:lnTo>
                <a:lnTo>
                  <a:pt x="289" y="105"/>
                </a:lnTo>
                <a:lnTo>
                  <a:pt x="287" y="121"/>
                </a:lnTo>
                <a:lnTo>
                  <a:pt x="286" y="110"/>
                </a:lnTo>
                <a:lnTo>
                  <a:pt x="283" y="108"/>
                </a:lnTo>
                <a:lnTo>
                  <a:pt x="257" y="122"/>
                </a:lnTo>
                <a:lnTo>
                  <a:pt x="248" y="132"/>
                </a:lnTo>
                <a:lnTo>
                  <a:pt x="238" y="135"/>
                </a:lnTo>
                <a:lnTo>
                  <a:pt x="236" y="139"/>
                </a:lnTo>
                <a:lnTo>
                  <a:pt x="218" y="156"/>
                </a:lnTo>
                <a:lnTo>
                  <a:pt x="218" y="151"/>
                </a:lnTo>
                <a:lnTo>
                  <a:pt x="234" y="139"/>
                </a:lnTo>
                <a:lnTo>
                  <a:pt x="234" y="126"/>
                </a:lnTo>
                <a:lnTo>
                  <a:pt x="232" y="121"/>
                </a:lnTo>
                <a:lnTo>
                  <a:pt x="230" y="121"/>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nvGrpSpPr>
          <p:cNvPr id="4" name="Michigan" descr="Michigan"/>
          <p:cNvGrpSpPr/>
          <p:nvPr/>
        </p:nvGrpSpPr>
        <p:grpSpPr>
          <a:xfrm>
            <a:off x="4725956" y="1835578"/>
            <a:ext cx="998647" cy="931253"/>
            <a:chOff x="5033963" y="2028825"/>
            <a:chExt cx="1035050" cy="965200"/>
          </a:xfrm>
          <a:solidFill>
            <a:schemeClr val="tx2"/>
          </a:solidFill>
        </p:grpSpPr>
        <p:sp>
          <p:nvSpPr>
            <p:cNvPr id="4144" name="Michigan" descr="Michigan, 10 percent and 1,100 mega watts by 2015."/>
            <p:cNvSpPr>
              <a:spLocks/>
            </p:cNvSpPr>
            <p:nvPr/>
          </p:nvSpPr>
          <p:spPr bwMode="auto">
            <a:xfrm>
              <a:off x="5540375" y="2324100"/>
              <a:ext cx="528638" cy="669925"/>
            </a:xfrm>
            <a:custGeom>
              <a:avLst/>
              <a:gdLst>
                <a:gd name="T0" fmla="*/ 2147483647 w 335"/>
                <a:gd name="T1" fmla="*/ 2147483647 h 455"/>
                <a:gd name="T2" fmla="*/ 2147483647 w 335"/>
                <a:gd name="T3" fmla="*/ 2147483647 h 455"/>
                <a:gd name="T4" fmla="*/ 2147483647 w 335"/>
                <a:gd name="T5" fmla="*/ 2147483647 h 455"/>
                <a:gd name="T6" fmla="*/ 2147483647 w 335"/>
                <a:gd name="T7" fmla="*/ 2147483647 h 455"/>
                <a:gd name="T8" fmla="*/ 2147483647 w 335"/>
                <a:gd name="T9" fmla="*/ 2147483647 h 455"/>
                <a:gd name="T10" fmla="*/ 2147483647 w 335"/>
                <a:gd name="T11" fmla="*/ 2147483647 h 455"/>
                <a:gd name="T12" fmla="*/ 2147483647 w 335"/>
                <a:gd name="T13" fmla="*/ 2147483647 h 455"/>
                <a:gd name="T14" fmla="*/ 2147483647 w 335"/>
                <a:gd name="T15" fmla="*/ 2147483647 h 455"/>
                <a:gd name="T16" fmla="*/ 2147483647 w 335"/>
                <a:gd name="T17" fmla="*/ 2147483647 h 455"/>
                <a:gd name="T18" fmla="*/ 2147483647 w 335"/>
                <a:gd name="T19" fmla="*/ 2147483647 h 455"/>
                <a:gd name="T20" fmla="*/ 2147483647 w 335"/>
                <a:gd name="T21" fmla="*/ 2147483647 h 455"/>
                <a:gd name="T22" fmla="*/ 2147483647 w 335"/>
                <a:gd name="T23" fmla="*/ 2147483647 h 455"/>
                <a:gd name="T24" fmla="*/ 2147483647 w 335"/>
                <a:gd name="T25" fmla="*/ 2147483647 h 455"/>
                <a:gd name="T26" fmla="*/ 2147483647 w 335"/>
                <a:gd name="T27" fmla="*/ 2147483647 h 455"/>
                <a:gd name="T28" fmla="*/ 2147483647 w 335"/>
                <a:gd name="T29" fmla="*/ 2147483647 h 455"/>
                <a:gd name="T30" fmla="*/ 2147483647 w 335"/>
                <a:gd name="T31" fmla="*/ 2147483647 h 455"/>
                <a:gd name="T32" fmla="*/ 2147483647 w 335"/>
                <a:gd name="T33" fmla="*/ 2147483647 h 455"/>
                <a:gd name="T34" fmla="*/ 2147483647 w 335"/>
                <a:gd name="T35" fmla="*/ 2147483647 h 455"/>
                <a:gd name="T36" fmla="*/ 2147483647 w 335"/>
                <a:gd name="T37" fmla="*/ 2147483647 h 455"/>
                <a:gd name="T38" fmla="*/ 2147483647 w 335"/>
                <a:gd name="T39" fmla="*/ 2147483647 h 455"/>
                <a:gd name="T40" fmla="*/ 2147483647 w 335"/>
                <a:gd name="T41" fmla="*/ 2147483647 h 455"/>
                <a:gd name="T42" fmla="*/ 2147483647 w 335"/>
                <a:gd name="T43" fmla="*/ 2147483647 h 455"/>
                <a:gd name="T44" fmla="*/ 2147483647 w 335"/>
                <a:gd name="T45" fmla="*/ 2147483647 h 455"/>
                <a:gd name="T46" fmla="*/ 2147483647 w 335"/>
                <a:gd name="T47" fmla="*/ 2147483647 h 455"/>
                <a:gd name="T48" fmla="*/ 2147483647 w 335"/>
                <a:gd name="T49" fmla="*/ 2147483647 h 455"/>
                <a:gd name="T50" fmla="*/ 2147483647 w 335"/>
                <a:gd name="T51" fmla="*/ 2147483647 h 455"/>
                <a:gd name="T52" fmla="*/ 2147483647 w 335"/>
                <a:gd name="T53" fmla="*/ 2147483647 h 455"/>
                <a:gd name="T54" fmla="*/ 2147483647 w 335"/>
                <a:gd name="T55" fmla="*/ 2147483647 h 455"/>
                <a:gd name="T56" fmla="*/ 2147483647 w 335"/>
                <a:gd name="T57" fmla="*/ 2147483647 h 455"/>
                <a:gd name="T58" fmla="*/ 2147483647 w 335"/>
                <a:gd name="T59" fmla="*/ 2147483647 h 455"/>
                <a:gd name="T60" fmla="*/ 2147483647 w 335"/>
                <a:gd name="T61" fmla="*/ 2147483647 h 455"/>
                <a:gd name="T62" fmla="*/ 2147483647 w 335"/>
                <a:gd name="T63" fmla="*/ 2147483647 h 455"/>
                <a:gd name="T64" fmla="*/ 2147483647 w 335"/>
                <a:gd name="T65" fmla="*/ 2147483647 h 455"/>
                <a:gd name="T66" fmla="*/ 2147483647 w 335"/>
                <a:gd name="T67" fmla="*/ 2147483647 h 455"/>
                <a:gd name="T68" fmla="*/ 2147483647 w 335"/>
                <a:gd name="T69" fmla="*/ 2147483647 h 455"/>
                <a:gd name="T70" fmla="*/ 2147483647 w 335"/>
                <a:gd name="T71" fmla="*/ 2147483647 h 455"/>
                <a:gd name="T72" fmla="*/ 2147483647 w 335"/>
                <a:gd name="T73" fmla="*/ 2147483647 h 455"/>
                <a:gd name="T74" fmla="*/ 2147483647 w 335"/>
                <a:gd name="T75" fmla="*/ 2147483647 h 455"/>
                <a:gd name="T76" fmla="*/ 2147483647 w 335"/>
                <a:gd name="T77" fmla="*/ 2147483647 h 455"/>
                <a:gd name="T78" fmla="*/ 2147483647 w 335"/>
                <a:gd name="T79" fmla="*/ 2147483647 h 455"/>
                <a:gd name="T80" fmla="*/ 2147483647 w 335"/>
                <a:gd name="T81" fmla="*/ 0 h 455"/>
                <a:gd name="T82" fmla="*/ 2147483647 w 335"/>
                <a:gd name="T83" fmla="*/ 2147483647 h 455"/>
                <a:gd name="T84" fmla="*/ 2147483647 w 335"/>
                <a:gd name="T85" fmla="*/ 2147483647 h 455"/>
                <a:gd name="T86" fmla="*/ 2147483647 w 335"/>
                <a:gd name="T87" fmla="*/ 2147483647 h 455"/>
                <a:gd name="T88" fmla="*/ 2147483647 w 335"/>
                <a:gd name="T89" fmla="*/ 2147483647 h 455"/>
                <a:gd name="T90" fmla="*/ 2147483647 w 335"/>
                <a:gd name="T91" fmla="*/ 2147483647 h 4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5"/>
                <a:gd name="T139" fmla="*/ 0 h 455"/>
                <a:gd name="T140" fmla="*/ 335 w 335"/>
                <a:gd name="T141" fmla="*/ 455 h 4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5" h="455">
                  <a:moveTo>
                    <a:pt x="238" y="121"/>
                  </a:moveTo>
                  <a:lnTo>
                    <a:pt x="228" y="149"/>
                  </a:lnTo>
                  <a:lnTo>
                    <a:pt x="225" y="153"/>
                  </a:lnTo>
                  <a:lnTo>
                    <a:pt x="224" y="161"/>
                  </a:lnTo>
                  <a:lnTo>
                    <a:pt x="225" y="167"/>
                  </a:lnTo>
                  <a:lnTo>
                    <a:pt x="221" y="174"/>
                  </a:lnTo>
                  <a:lnTo>
                    <a:pt x="212" y="183"/>
                  </a:lnTo>
                  <a:lnTo>
                    <a:pt x="203" y="188"/>
                  </a:lnTo>
                  <a:lnTo>
                    <a:pt x="202" y="193"/>
                  </a:lnTo>
                  <a:lnTo>
                    <a:pt x="202" y="211"/>
                  </a:lnTo>
                  <a:lnTo>
                    <a:pt x="209" y="220"/>
                  </a:lnTo>
                  <a:lnTo>
                    <a:pt x="223" y="224"/>
                  </a:lnTo>
                  <a:lnTo>
                    <a:pt x="228" y="221"/>
                  </a:lnTo>
                  <a:lnTo>
                    <a:pt x="236" y="210"/>
                  </a:lnTo>
                  <a:lnTo>
                    <a:pt x="238" y="207"/>
                  </a:lnTo>
                  <a:lnTo>
                    <a:pt x="243" y="193"/>
                  </a:lnTo>
                  <a:lnTo>
                    <a:pt x="248" y="190"/>
                  </a:lnTo>
                  <a:lnTo>
                    <a:pt x="242" y="186"/>
                  </a:lnTo>
                  <a:lnTo>
                    <a:pt x="249" y="183"/>
                  </a:lnTo>
                  <a:lnTo>
                    <a:pt x="252" y="178"/>
                  </a:lnTo>
                  <a:lnTo>
                    <a:pt x="261" y="174"/>
                  </a:lnTo>
                  <a:lnTo>
                    <a:pt x="271" y="164"/>
                  </a:lnTo>
                  <a:lnTo>
                    <a:pt x="275" y="164"/>
                  </a:lnTo>
                  <a:lnTo>
                    <a:pt x="289" y="169"/>
                  </a:lnTo>
                  <a:lnTo>
                    <a:pt x="297" y="182"/>
                  </a:lnTo>
                  <a:lnTo>
                    <a:pt x="306" y="201"/>
                  </a:lnTo>
                  <a:lnTo>
                    <a:pt x="317" y="235"/>
                  </a:lnTo>
                  <a:lnTo>
                    <a:pt x="320" y="247"/>
                  </a:lnTo>
                  <a:lnTo>
                    <a:pt x="322" y="257"/>
                  </a:lnTo>
                  <a:lnTo>
                    <a:pt x="334" y="275"/>
                  </a:lnTo>
                  <a:lnTo>
                    <a:pt x="331" y="314"/>
                  </a:lnTo>
                  <a:lnTo>
                    <a:pt x="318" y="328"/>
                  </a:lnTo>
                  <a:lnTo>
                    <a:pt x="317" y="317"/>
                  </a:lnTo>
                  <a:lnTo>
                    <a:pt x="321" y="311"/>
                  </a:lnTo>
                  <a:lnTo>
                    <a:pt x="313" y="311"/>
                  </a:lnTo>
                  <a:lnTo>
                    <a:pt x="307" y="318"/>
                  </a:lnTo>
                  <a:lnTo>
                    <a:pt x="304" y="332"/>
                  </a:lnTo>
                  <a:lnTo>
                    <a:pt x="306" y="338"/>
                  </a:lnTo>
                  <a:lnTo>
                    <a:pt x="303" y="349"/>
                  </a:lnTo>
                  <a:lnTo>
                    <a:pt x="297" y="352"/>
                  </a:lnTo>
                  <a:lnTo>
                    <a:pt x="289" y="364"/>
                  </a:lnTo>
                  <a:lnTo>
                    <a:pt x="288" y="388"/>
                  </a:lnTo>
                  <a:lnTo>
                    <a:pt x="275" y="406"/>
                  </a:lnTo>
                  <a:lnTo>
                    <a:pt x="274" y="421"/>
                  </a:lnTo>
                  <a:lnTo>
                    <a:pt x="271" y="423"/>
                  </a:lnTo>
                  <a:lnTo>
                    <a:pt x="263" y="424"/>
                  </a:lnTo>
                  <a:lnTo>
                    <a:pt x="259" y="424"/>
                  </a:lnTo>
                  <a:lnTo>
                    <a:pt x="246" y="427"/>
                  </a:lnTo>
                  <a:lnTo>
                    <a:pt x="238" y="428"/>
                  </a:lnTo>
                  <a:lnTo>
                    <a:pt x="213" y="433"/>
                  </a:lnTo>
                  <a:lnTo>
                    <a:pt x="199" y="435"/>
                  </a:lnTo>
                  <a:lnTo>
                    <a:pt x="196" y="435"/>
                  </a:lnTo>
                  <a:lnTo>
                    <a:pt x="189" y="437"/>
                  </a:lnTo>
                  <a:lnTo>
                    <a:pt x="169" y="440"/>
                  </a:lnTo>
                  <a:lnTo>
                    <a:pt x="164" y="441"/>
                  </a:lnTo>
                  <a:lnTo>
                    <a:pt x="163" y="434"/>
                  </a:lnTo>
                  <a:lnTo>
                    <a:pt x="162" y="435"/>
                  </a:lnTo>
                  <a:lnTo>
                    <a:pt x="148" y="437"/>
                  </a:lnTo>
                  <a:lnTo>
                    <a:pt x="138" y="438"/>
                  </a:lnTo>
                  <a:lnTo>
                    <a:pt x="133" y="438"/>
                  </a:lnTo>
                  <a:lnTo>
                    <a:pt x="130" y="438"/>
                  </a:lnTo>
                  <a:lnTo>
                    <a:pt x="128" y="440"/>
                  </a:lnTo>
                  <a:lnTo>
                    <a:pt x="124" y="440"/>
                  </a:lnTo>
                  <a:lnTo>
                    <a:pt x="119" y="440"/>
                  </a:lnTo>
                  <a:lnTo>
                    <a:pt x="108" y="442"/>
                  </a:lnTo>
                  <a:lnTo>
                    <a:pt x="95" y="442"/>
                  </a:lnTo>
                  <a:lnTo>
                    <a:pt x="88" y="444"/>
                  </a:lnTo>
                  <a:lnTo>
                    <a:pt x="69" y="447"/>
                  </a:lnTo>
                  <a:lnTo>
                    <a:pt x="63" y="447"/>
                  </a:lnTo>
                  <a:lnTo>
                    <a:pt x="49" y="448"/>
                  </a:lnTo>
                  <a:lnTo>
                    <a:pt x="48" y="449"/>
                  </a:lnTo>
                  <a:lnTo>
                    <a:pt x="38" y="449"/>
                  </a:lnTo>
                  <a:lnTo>
                    <a:pt x="26" y="452"/>
                  </a:lnTo>
                  <a:lnTo>
                    <a:pt x="19" y="452"/>
                  </a:lnTo>
                  <a:lnTo>
                    <a:pt x="9" y="454"/>
                  </a:lnTo>
                  <a:lnTo>
                    <a:pt x="2" y="454"/>
                  </a:lnTo>
                  <a:lnTo>
                    <a:pt x="13" y="442"/>
                  </a:lnTo>
                  <a:lnTo>
                    <a:pt x="24" y="416"/>
                  </a:lnTo>
                  <a:lnTo>
                    <a:pt x="33" y="396"/>
                  </a:lnTo>
                  <a:lnTo>
                    <a:pt x="37" y="377"/>
                  </a:lnTo>
                  <a:lnTo>
                    <a:pt x="40" y="341"/>
                  </a:lnTo>
                  <a:lnTo>
                    <a:pt x="38" y="339"/>
                  </a:lnTo>
                  <a:lnTo>
                    <a:pt x="34" y="314"/>
                  </a:lnTo>
                  <a:lnTo>
                    <a:pt x="29" y="302"/>
                  </a:lnTo>
                  <a:lnTo>
                    <a:pt x="11" y="267"/>
                  </a:lnTo>
                  <a:lnTo>
                    <a:pt x="11" y="265"/>
                  </a:lnTo>
                  <a:lnTo>
                    <a:pt x="4" y="239"/>
                  </a:lnTo>
                  <a:lnTo>
                    <a:pt x="6" y="238"/>
                  </a:lnTo>
                  <a:lnTo>
                    <a:pt x="8" y="228"/>
                  </a:lnTo>
                  <a:lnTo>
                    <a:pt x="2" y="208"/>
                  </a:lnTo>
                  <a:lnTo>
                    <a:pt x="0" y="204"/>
                  </a:lnTo>
                  <a:lnTo>
                    <a:pt x="6" y="188"/>
                  </a:lnTo>
                  <a:lnTo>
                    <a:pt x="15" y="167"/>
                  </a:lnTo>
                  <a:lnTo>
                    <a:pt x="15" y="158"/>
                  </a:lnTo>
                  <a:lnTo>
                    <a:pt x="15" y="150"/>
                  </a:lnTo>
                  <a:lnTo>
                    <a:pt x="15" y="146"/>
                  </a:lnTo>
                  <a:lnTo>
                    <a:pt x="11" y="133"/>
                  </a:lnTo>
                  <a:lnTo>
                    <a:pt x="23" y="123"/>
                  </a:lnTo>
                  <a:lnTo>
                    <a:pt x="23" y="121"/>
                  </a:lnTo>
                  <a:lnTo>
                    <a:pt x="23" y="107"/>
                  </a:lnTo>
                  <a:lnTo>
                    <a:pt x="29" y="107"/>
                  </a:lnTo>
                  <a:lnTo>
                    <a:pt x="44" y="94"/>
                  </a:lnTo>
                  <a:lnTo>
                    <a:pt x="59" y="76"/>
                  </a:lnTo>
                  <a:lnTo>
                    <a:pt x="54" y="93"/>
                  </a:lnTo>
                  <a:lnTo>
                    <a:pt x="56" y="116"/>
                  </a:lnTo>
                  <a:lnTo>
                    <a:pt x="63" y="94"/>
                  </a:lnTo>
                  <a:lnTo>
                    <a:pt x="66" y="107"/>
                  </a:lnTo>
                  <a:lnTo>
                    <a:pt x="63" y="119"/>
                  </a:lnTo>
                  <a:lnTo>
                    <a:pt x="66" y="119"/>
                  </a:lnTo>
                  <a:lnTo>
                    <a:pt x="70" y="105"/>
                  </a:lnTo>
                  <a:lnTo>
                    <a:pt x="73" y="90"/>
                  </a:lnTo>
                  <a:lnTo>
                    <a:pt x="70" y="68"/>
                  </a:lnTo>
                  <a:lnTo>
                    <a:pt x="70" y="64"/>
                  </a:lnTo>
                  <a:lnTo>
                    <a:pt x="78" y="52"/>
                  </a:lnTo>
                  <a:lnTo>
                    <a:pt x="90" y="48"/>
                  </a:lnTo>
                  <a:lnTo>
                    <a:pt x="97" y="47"/>
                  </a:lnTo>
                  <a:lnTo>
                    <a:pt x="97" y="40"/>
                  </a:lnTo>
                  <a:lnTo>
                    <a:pt x="88" y="33"/>
                  </a:lnTo>
                  <a:lnTo>
                    <a:pt x="88" y="19"/>
                  </a:lnTo>
                  <a:lnTo>
                    <a:pt x="92" y="16"/>
                  </a:lnTo>
                  <a:lnTo>
                    <a:pt x="92" y="5"/>
                  </a:lnTo>
                  <a:lnTo>
                    <a:pt x="108" y="4"/>
                  </a:lnTo>
                  <a:lnTo>
                    <a:pt x="112" y="0"/>
                  </a:lnTo>
                  <a:lnTo>
                    <a:pt x="116" y="2"/>
                  </a:lnTo>
                  <a:lnTo>
                    <a:pt x="131" y="9"/>
                  </a:lnTo>
                  <a:lnTo>
                    <a:pt x="155" y="12"/>
                  </a:lnTo>
                  <a:lnTo>
                    <a:pt x="163" y="23"/>
                  </a:lnTo>
                  <a:lnTo>
                    <a:pt x="181" y="26"/>
                  </a:lnTo>
                  <a:lnTo>
                    <a:pt x="199" y="33"/>
                  </a:lnTo>
                  <a:lnTo>
                    <a:pt x="212" y="33"/>
                  </a:lnTo>
                  <a:lnTo>
                    <a:pt x="221" y="48"/>
                  </a:lnTo>
                  <a:lnTo>
                    <a:pt x="232" y="64"/>
                  </a:lnTo>
                  <a:lnTo>
                    <a:pt x="224" y="62"/>
                  </a:lnTo>
                  <a:lnTo>
                    <a:pt x="221" y="71"/>
                  </a:lnTo>
                  <a:lnTo>
                    <a:pt x="228" y="80"/>
                  </a:lnTo>
                  <a:lnTo>
                    <a:pt x="232" y="82"/>
                  </a:lnTo>
                  <a:lnTo>
                    <a:pt x="232" y="84"/>
                  </a:lnTo>
                  <a:lnTo>
                    <a:pt x="235" y="96"/>
                  </a:lnTo>
                  <a:lnTo>
                    <a:pt x="238" y="121"/>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45" name="Michigan extra 1 (no alt text)"/>
            <p:cNvSpPr>
              <a:spLocks/>
            </p:cNvSpPr>
            <p:nvPr/>
          </p:nvSpPr>
          <p:spPr bwMode="auto">
            <a:xfrm>
              <a:off x="5033963" y="2098675"/>
              <a:ext cx="830262" cy="374650"/>
            </a:xfrm>
            <a:custGeom>
              <a:avLst/>
              <a:gdLst>
                <a:gd name="T0" fmla="*/ 2147483647 w 525"/>
                <a:gd name="T1" fmla="*/ 2147483647 h 254"/>
                <a:gd name="T2" fmla="*/ 2147483647 w 525"/>
                <a:gd name="T3" fmla="*/ 2147483647 h 254"/>
                <a:gd name="T4" fmla="*/ 2147483647 w 525"/>
                <a:gd name="T5" fmla="*/ 2147483647 h 254"/>
                <a:gd name="T6" fmla="*/ 2147483647 w 525"/>
                <a:gd name="T7" fmla="*/ 2147483647 h 254"/>
                <a:gd name="T8" fmla="*/ 2147483647 w 525"/>
                <a:gd name="T9" fmla="*/ 2147483647 h 254"/>
                <a:gd name="T10" fmla="*/ 2147483647 w 525"/>
                <a:gd name="T11" fmla="*/ 2147483647 h 254"/>
                <a:gd name="T12" fmla="*/ 2147483647 w 525"/>
                <a:gd name="T13" fmla="*/ 2147483647 h 254"/>
                <a:gd name="T14" fmla="*/ 2147483647 w 525"/>
                <a:gd name="T15" fmla="*/ 2147483647 h 254"/>
                <a:gd name="T16" fmla="*/ 2147483647 w 525"/>
                <a:gd name="T17" fmla="*/ 2147483647 h 254"/>
                <a:gd name="T18" fmla="*/ 2147483647 w 525"/>
                <a:gd name="T19" fmla="*/ 2147483647 h 254"/>
                <a:gd name="T20" fmla="*/ 2147483647 w 525"/>
                <a:gd name="T21" fmla="*/ 2147483647 h 254"/>
                <a:gd name="T22" fmla="*/ 2147483647 w 525"/>
                <a:gd name="T23" fmla="*/ 2147483647 h 254"/>
                <a:gd name="T24" fmla="*/ 2147483647 w 525"/>
                <a:gd name="T25" fmla="*/ 2147483647 h 254"/>
                <a:gd name="T26" fmla="*/ 2147483647 w 525"/>
                <a:gd name="T27" fmla="*/ 2147483647 h 254"/>
                <a:gd name="T28" fmla="*/ 2147483647 w 525"/>
                <a:gd name="T29" fmla="*/ 2147483647 h 254"/>
                <a:gd name="T30" fmla="*/ 2147483647 w 525"/>
                <a:gd name="T31" fmla="*/ 2147483647 h 254"/>
                <a:gd name="T32" fmla="*/ 2147483647 w 525"/>
                <a:gd name="T33" fmla="*/ 2147483647 h 254"/>
                <a:gd name="T34" fmla="*/ 2147483647 w 525"/>
                <a:gd name="T35" fmla="*/ 2147483647 h 254"/>
                <a:gd name="T36" fmla="*/ 2147483647 w 525"/>
                <a:gd name="T37" fmla="*/ 2147483647 h 254"/>
                <a:gd name="T38" fmla="*/ 2147483647 w 525"/>
                <a:gd name="T39" fmla="*/ 2147483647 h 254"/>
                <a:gd name="T40" fmla="*/ 2147483647 w 525"/>
                <a:gd name="T41" fmla="*/ 2147483647 h 254"/>
                <a:gd name="T42" fmla="*/ 2147483647 w 525"/>
                <a:gd name="T43" fmla="*/ 2147483647 h 254"/>
                <a:gd name="T44" fmla="*/ 2147483647 w 525"/>
                <a:gd name="T45" fmla="*/ 0 h 254"/>
                <a:gd name="T46" fmla="*/ 2147483647 w 525"/>
                <a:gd name="T47" fmla="*/ 2147483647 h 254"/>
                <a:gd name="T48" fmla="*/ 2147483647 w 525"/>
                <a:gd name="T49" fmla="*/ 2147483647 h 254"/>
                <a:gd name="T50" fmla="*/ 2147483647 w 525"/>
                <a:gd name="T51" fmla="*/ 2147483647 h 254"/>
                <a:gd name="T52" fmla="*/ 2147483647 w 525"/>
                <a:gd name="T53" fmla="*/ 2147483647 h 254"/>
                <a:gd name="T54" fmla="*/ 2147483647 w 525"/>
                <a:gd name="T55" fmla="*/ 2147483647 h 254"/>
                <a:gd name="T56" fmla="*/ 2147483647 w 525"/>
                <a:gd name="T57" fmla="*/ 2147483647 h 254"/>
                <a:gd name="T58" fmla="*/ 2147483647 w 525"/>
                <a:gd name="T59" fmla="*/ 2147483647 h 254"/>
                <a:gd name="T60" fmla="*/ 2147483647 w 525"/>
                <a:gd name="T61" fmla="*/ 2147483647 h 254"/>
                <a:gd name="T62" fmla="*/ 2147483647 w 525"/>
                <a:gd name="T63" fmla="*/ 2147483647 h 254"/>
                <a:gd name="T64" fmla="*/ 2147483647 w 525"/>
                <a:gd name="T65" fmla="*/ 2147483647 h 254"/>
                <a:gd name="T66" fmla="*/ 2147483647 w 525"/>
                <a:gd name="T67" fmla="*/ 2147483647 h 254"/>
                <a:gd name="T68" fmla="*/ 2147483647 w 525"/>
                <a:gd name="T69" fmla="*/ 2147483647 h 254"/>
                <a:gd name="T70" fmla="*/ 2147483647 w 525"/>
                <a:gd name="T71" fmla="*/ 2147483647 h 254"/>
                <a:gd name="T72" fmla="*/ 2147483647 w 525"/>
                <a:gd name="T73" fmla="*/ 2147483647 h 254"/>
                <a:gd name="T74" fmla="*/ 2147483647 w 525"/>
                <a:gd name="T75" fmla="*/ 2147483647 h 254"/>
                <a:gd name="T76" fmla="*/ 2147483647 w 525"/>
                <a:gd name="T77" fmla="*/ 2147483647 h 254"/>
                <a:gd name="T78" fmla="*/ 2147483647 w 525"/>
                <a:gd name="T79" fmla="*/ 2147483647 h 254"/>
                <a:gd name="T80" fmla="*/ 2147483647 w 525"/>
                <a:gd name="T81" fmla="*/ 2147483647 h 254"/>
                <a:gd name="T82" fmla="*/ 2147483647 w 525"/>
                <a:gd name="T83" fmla="*/ 2147483647 h 254"/>
                <a:gd name="T84" fmla="*/ 2147483647 w 525"/>
                <a:gd name="T85" fmla="*/ 2147483647 h 254"/>
                <a:gd name="T86" fmla="*/ 2147483647 w 525"/>
                <a:gd name="T87" fmla="*/ 2147483647 h 254"/>
                <a:gd name="T88" fmla="*/ 2147483647 w 525"/>
                <a:gd name="T89" fmla="*/ 2147483647 h 254"/>
                <a:gd name="T90" fmla="*/ 2147483647 w 525"/>
                <a:gd name="T91" fmla="*/ 2147483647 h 254"/>
                <a:gd name="T92" fmla="*/ 2147483647 w 525"/>
                <a:gd name="T93" fmla="*/ 2147483647 h 254"/>
                <a:gd name="T94" fmla="*/ 2147483647 w 525"/>
                <a:gd name="T95" fmla="*/ 2147483647 h 254"/>
                <a:gd name="T96" fmla="*/ 2147483647 w 525"/>
                <a:gd name="T97" fmla="*/ 2147483647 h 254"/>
                <a:gd name="T98" fmla="*/ 2147483647 w 525"/>
                <a:gd name="T99" fmla="*/ 2147483647 h 254"/>
                <a:gd name="T100" fmla="*/ 2147483647 w 525"/>
                <a:gd name="T101" fmla="*/ 2147483647 h 254"/>
                <a:gd name="T102" fmla="*/ 2147483647 w 525"/>
                <a:gd name="T103" fmla="*/ 2147483647 h 254"/>
                <a:gd name="T104" fmla="*/ 2147483647 w 525"/>
                <a:gd name="T105" fmla="*/ 2147483647 h 254"/>
                <a:gd name="T106" fmla="*/ 2147483647 w 525"/>
                <a:gd name="T107" fmla="*/ 2147483647 h 2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5"/>
                <a:gd name="T163" fmla="*/ 0 h 254"/>
                <a:gd name="T164" fmla="*/ 525 w 525"/>
                <a:gd name="T165" fmla="*/ 254 h 2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5" h="254">
                  <a:moveTo>
                    <a:pt x="305" y="172"/>
                  </a:moveTo>
                  <a:lnTo>
                    <a:pt x="291" y="175"/>
                  </a:lnTo>
                  <a:lnTo>
                    <a:pt x="282" y="162"/>
                  </a:lnTo>
                  <a:lnTo>
                    <a:pt x="276" y="176"/>
                  </a:lnTo>
                  <a:lnTo>
                    <a:pt x="265" y="176"/>
                  </a:lnTo>
                  <a:lnTo>
                    <a:pt x="262" y="169"/>
                  </a:lnTo>
                  <a:lnTo>
                    <a:pt x="246" y="201"/>
                  </a:lnTo>
                  <a:lnTo>
                    <a:pt x="232" y="236"/>
                  </a:lnTo>
                  <a:lnTo>
                    <a:pt x="225" y="250"/>
                  </a:lnTo>
                  <a:lnTo>
                    <a:pt x="226" y="253"/>
                  </a:lnTo>
                  <a:lnTo>
                    <a:pt x="219" y="250"/>
                  </a:lnTo>
                  <a:lnTo>
                    <a:pt x="200" y="186"/>
                  </a:lnTo>
                  <a:lnTo>
                    <a:pt x="197" y="184"/>
                  </a:lnTo>
                  <a:lnTo>
                    <a:pt x="189" y="182"/>
                  </a:lnTo>
                  <a:lnTo>
                    <a:pt x="189" y="180"/>
                  </a:lnTo>
                  <a:lnTo>
                    <a:pt x="183" y="182"/>
                  </a:lnTo>
                  <a:lnTo>
                    <a:pt x="179" y="179"/>
                  </a:lnTo>
                  <a:lnTo>
                    <a:pt x="181" y="172"/>
                  </a:lnTo>
                  <a:lnTo>
                    <a:pt x="178" y="168"/>
                  </a:lnTo>
                  <a:lnTo>
                    <a:pt x="167" y="164"/>
                  </a:lnTo>
                  <a:lnTo>
                    <a:pt x="147" y="162"/>
                  </a:lnTo>
                  <a:lnTo>
                    <a:pt x="139" y="164"/>
                  </a:lnTo>
                  <a:lnTo>
                    <a:pt x="134" y="161"/>
                  </a:lnTo>
                  <a:lnTo>
                    <a:pt x="129" y="161"/>
                  </a:lnTo>
                  <a:lnTo>
                    <a:pt x="121" y="161"/>
                  </a:lnTo>
                  <a:lnTo>
                    <a:pt x="114" y="157"/>
                  </a:lnTo>
                  <a:lnTo>
                    <a:pt x="110" y="155"/>
                  </a:lnTo>
                  <a:lnTo>
                    <a:pt x="103" y="151"/>
                  </a:lnTo>
                  <a:lnTo>
                    <a:pt x="44" y="140"/>
                  </a:lnTo>
                  <a:lnTo>
                    <a:pt x="38" y="139"/>
                  </a:lnTo>
                  <a:lnTo>
                    <a:pt x="23" y="133"/>
                  </a:lnTo>
                  <a:lnTo>
                    <a:pt x="15" y="119"/>
                  </a:lnTo>
                  <a:lnTo>
                    <a:pt x="0" y="112"/>
                  </a:lnTo>
                  <a:lnTo>
                    <a:pt x="12" y="105"/>
                  </a:lnTo>
                  <a:lnTo>
                    <a:pt x="29" y="97"/>
                  </a:lnTo>
                  <a:lnTo>
                    <a:pt x="37" y="88"/>
                  </a:lnTo>
                  <a:lnTo>
                    <a:pt x="47" y="82"/>
                  </a:lnTo>
                  <a:lnTo>
                    <a:pt x="55" y="82"/>
                  </a:lnTo>
                  <a:lnTo>
                    <a:pt x="84" y="70"/>
                  </a:lnTo>
                  <a:lnTo>
                    <a:pt x="106" y="54"/>
                  </a:lnTo>
                  <a:lnTo>
                    <a:pt x="110" y="45"/>
                  </a:lnTo>
                  <a:lnTo>
                    <a:pt x="127" y="30"/>
                  </a:lnTo>
                  <a:lnTo>
                    <a:pt x="134" y="25"/>
                  </a:lnTo>
                  <a:lnTo>
                    <a:pt x="141" y="13"/>
                  </a:lnTo>
                  <a:lnTo>
                    <a:pt x="161" y="2"/>
                  </a:lnTo>
                  <a:lnTo>
                    <a:pt x="170" y="0"/>
                  </a:lnTo>
                  <a:lnTo>
                    <a:pt x="189" y="1"/>
                  </a:lnTo>
                  <a:lnTo>
                    <a:pt x="190" y="4"/>
                  </a:lnTo>
                  <a:lnTo>
                    <a:pt x="172" y="18"/>
                  </a:lnTo>
                  <a:lnTo>
                    <a:pt x="156" y="31"/>
                  </a:lnTo>
                  <a:lnTo>
                    <a:pt x="154" y="37"/>
                  </a:lnTo>
                  <a:lnTo>
                    <a:pt x="147" y="45"/>
                  </a:lnTo>
                  <a:lnTo>
                    <a:pt x="147" y="52"/>
                  </a:lnTo>
                  <a:lnTo>
                    <a:pt x="142" y="61"/>
                  </a:lnTo>
                  <a:lnTo>
                    <a:pt x="157" y="61"/>
                  </a:lnTo>
                  <a:lnTo>
                    <a:pt x="172" y="61"/>
                  </a:lnTo>
                  <a:lnTo>
                    <a:pt x="196" y="63"/>
                  </a:lnTo>
                  <a:lnTo>
                    <a:pt x="208" y="75"/>
                  </a:lnTo>
                  <a:lnTo>
                    <a:pt x="229" y="100"/>
                  </a:lnTo>
                  <a:lnTo>
                    <a:pt x="246" y="98"/>
                  </a:lnTo>
                  <a:lnTo>
                    <a:pt x="273" y="97"/>
                  </a:lnTo>
                  <a:lnTo>
                    <a:pt x="279" y="94"/>
                  </a:lnTo>
                  <a:lnTo>
                    <a:pt x="276" y="90"/>
                  </a:lnTo>
                  <a:lnTo>
                    <a:pt x="282" y="94"/>
                  </a:lnTo>
                  <a:lnTo>
                    <a:pt x="290" y="93"/>
                  </a:lnTo>
                  <a:lnTo>
                    <a:pt x="319" y="72"/>
                  </a:lnTo>
                  <a:lnTo>
                    <a:pt x="337" y="66"/>
                  </a:lnTo>
                  <a:lnTo>
                    <a:pt x="345" y="68"/>
                  </a:lnTo>
                  <a:lnTo>
                    <a:pt x="365" y="65"/>
                  </a:lnTo>
                  <a:lnTo>
                    <a:pt x="382" y="54"/>
                  </a:lnTo>
                  <a:lnTo>
                    <a:pt x="400" y="50"/>
                  </a:lnTo>
                  <a:lnTo>
                    <a:pt x="400" y="79"/>
                  </a:lnTo>
                  <a:lnTo>
                    <a:pt x="405" y="82"/>
                  </a:lnTo>
                  <a:lnTo>
                    <a:pt x="424" y="80"/>
                  </a:lnTo>
                  <a:lnTo>
                    <a:pt x="432" y="77"/>
                  </a:lnTo>
                  <a:lnTo>
                    <a:pt x="438" y="84"/>
                  </a:lnTo>
                  <a:lnTo>
                    <a:pt x="447" y="73"/>
                  </a:lnTo>
                  <a:lnTo>
                    <a:pt x="459" y="72"/>
                  </a:lnTo>
                  <a:lnTo>
                    <a:pt x="463" y="66"/>
                  </a:lnTo>
                  <a:lnTo>
                    <a:pt x="468" y="68"/>
                  </a:lnTo>
                  <a:lnTo>
                    <a:pt x="470" y="70"/>
                  </a:lnTo>
                  <a:lnTo>
                    <a:pt x="470" y="84"/>
                  </a:lnTo>
                  <a:lnTo>
                    <a:pt x="476" y="104"/>
                  </a:lnTo>
                  <a:lnTo>
                    <a:pt x="483" y="107"/>
                  </a:lnTo>
                  <a:lnTo>
                    <a:pt x="488" y="115"/>
                  </a:lnTo>
                  <a:lnTo>
                    <a:pt x="492" y="115"/>
                  </a:lnTo>
                  <a:lnTo>
                    <a:pt x="497" y="108"/>
                  </a:lnTo>
                  <a:lnTo>
                    <a:pt x="503" y="111"/>
                  </a:lnTo>
                  <a:lnTo>
                    <a:pt x="511" y="108"/>
                  </a:lnTo>
                  <a:lnTo>
                    <a:pt x="524" y="118"/>
                  </a:lnTo>
                  <a:lnTo>
                    <a:pt x="514" y="126"/>
                  </a:lnTo>
                  <a:lnTo>
                    <a:pt x="504" y="127"/>
                  </a:lnTo>
                  <a:lnTo>
                    <a:pt x="494" y="125"/>
                  </a:lnTo>
                  <a:lnTo>
                    <a:pt x="486" y="127"/>
                  </a:lnTo>
                  <a:lnTo>
                    <a:pt x="478" y="125"/>
                  </a:lnTo>
                  <a:lnTo>
                    <a:pt x="459" y="133"/>
                  </a:lnTo>
                  <a:lnTo>
                    <a:pt x="438" y="125"/>
                  </a:lnTo>
                  <a:lnTo>
                    <a:pt x="434" y="129"/>
                  </a:lnTo>
                  <a:lnTo>
                    <a:pt x="432" y="148"/>
                  </a:lnTo>
                  <a:lnTo>
                    <a:pt x="410" y="132"/>
                  </a:lnTo>
                  <a:lnTo>
                    <a:pt x="400" y="129"/>
                  </a:lnTo>
                  <a:lnTo>
                    <a:pt x="371" y="127"/>
                  </a:lnTo>
                  <a:lnTo>
                    <a:pt x="365" y="139"/>
                  </a:lnTo>
                  <a:lnTo>
                    <a:pt x="355" y="143"/>
                  </a:lnTo>
                  <a:lnTo>
                    <a:pt x="347" y="144"/>
                  </a:lnTo>
                  <a:lnTo>
                    <a:pt x="341" y="148"/>
                  </a:lnTo>
                  <a:lnTo>
                    <a:pt x="327" y="145"/>
                  </a:lnTo>
                  <a:lnTo>
                    <a:pt x="317" y="150"/>
                  </a:lnTo>
                  <a:lnTo>
                    <a:pt x="305" y="172"/>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97" name="Michigan extra 2 (no alt text)"/>
            <p:cNvSpPr>
              <a:spLocks/>
            </p:cNvSpPr>
            <p:nvPr/>
          </p:nvSpPr>
          <p:spPr bwMode="auto">
            <a:xfrm>
              <a:off x="5727700" y="2309813"/>
              <a:ext cx="38100" cy="34925"/>
            </a:xfrm>
            <a:custGeom>
              <a:avLst/>
              <a:gdLst>
                <a:gd name="T0" fmla="*/ 0 w 24"/>
                <a:gd name="T1" fmla="*/ 2147483647 h 23"/>
                <a:gd name="T2" fmla="*/ 0 w 24"/>
                <a:gd name="T3" fmla="*/ 0 h 23"/>
                <a:gd name="T4" fmla="*/ 2147483647 w 24"/>
                <a:gd name="T5" fmla="*/ 2147483647 h 23"/>
                <a:gd name="T6" fmla="*/ 2147483647 w 24"/>
                <a:gd name="T7" fmla="*/ 2147483647 h 23"/>
                <a:gd name="T8" fmla="*/ 0 w 24"/>
                <a:gd name="T9" fmla="*/ 2147483647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6"/>
                  </a:moveTo>
                  <a:lnTo>
                    <a:pt x="0" y="0"/>
                  </a:lnTo>
                  <a:lnTo>
                    <a:pt x="23" y="17"/>
                  </a:lnTo>
                  <a:lnTo>
                    <a:pt x="13" y="22"/>
                  </a:lnTo>
                  <a:lnTo>
                    <a:pt x="0" y="6"/>
                  </a:lnTo>
                </a:path>
              </a:pathLst>
            </a:custGeom>
            <a:grpFill/>
            <a:ln w="6350" cap="rnd">
              <a:solidFill>
                <a:schemeClr val="tx1"/>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98" name="Michigan extra 3 (no alt text)"/>
            <p:cNvSpPr>
              <a:spLocks/>
            </p:cNvSpPr>
            <p:nvPr/>
          </p:nvSpPr>
          <p:spPr bwMode="auto">
            <a:xfrm>
              <a:off x="5175250" y="2028825"/>
              <a:ext cx="36513" cy="33338"/>
            </a:xfrm>
            <a:custGeom>
              <a:avLst/>
              <a:gdLst>
                <a:gd name="T0" fmla="*/ 0 w 23"/>
                <a:gd name="T1" fmla="*/ 2147483647 h 23"/>
                <a:gd name="T2" fmla="*/ 2147483647 w 23"/>
                <a:gd name="T3" fmla="*/ 0 h 23"/>
                <a:gd name="T4" fmla="*/ 2147483647 w 23"/>
                <a:gd name="T5" fmla="*/ 2147483647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7"/>
                  </a:moveTo>
                  <a:lnTo>
                    <a:pt x="22" y="0"/>
                  </a:lnTo>
                  <a:lnTo>
                    <a:pt x="19" y="7"/>
                  </a:lnTo>
                  <a:lnTo>
                    <a:pt x="13" y="22"/>
                  </a:lnTo>
                  <a:lnTo>
                    <a:pt x="0" y="7"/>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2078" name="Minnesota" descr="Minnesota, 25 percent by 2025. 30 percent by 2020 for Xcel Energy."/>
          <p:cNvSpPr>
            <a:spLocks/>
          </p:cNvSpPr>
          <p:nvPr/>
        </p:nvSpPr>
        <p:spPr bwMode="auto">
          <a:xfrm>
            <a:off x="3941743" y="1667095"/>
            <a:ext cx="865391" cy="902152"/>
          </a:xfrm>
          <a:custGeom>
            <a:avLst/>
            <a:gdLst>
              <a:gd name="T0" fmla="*/ 2147483647 w 568"/>
              <a:gd name="T1" fmla="*/ 2147483647 h 635"/>
              <a:gd name="T2" fmla="*/ 2147483647 w 568"/>
              <a:gd name="T3" fmla="*/ 2147483647 h 635"/>
              <a:gd name="T4" fmla="*/ 2147483647 w 568"/>
              <a:gd name="T5" fmla="*/ 2147483647 h 635"/>
              <a:gd name="T6" fmla="*/ 2147483647 w 568"/>
              <a:gd name="T7" fmla="*/ 2147483647 h 635"/>
              <a:gd name="T8" fmla="*/ 2147483647 w 568"/>
              <a:gd name="T9" fmla="*/ 2147483647 h 635"/>
              <a:gd name="T10" fmla="*/ 2147483647 w 568"/>
              <a:gd name="T11" fmla="*/ 2147483647 h 635"/>
              <a:gd name="T12" fmla="*/ 2147483647 w 568"/>
              <a:gd name="T13" fmla="*/ 2147483647 h 635"/>
              <a:gd name="T14" fmla="*/ 2147483647 w 568"/>
              <a:gd name="T15" fmla="*/ 2147483647 h 635"/>
              <a:gd name="T16" fmla="*/ 2147483647 w 568"/>
              <a:gd name="T17" fmla="*/ 2147483647 h 635"/>
              <a:gd name="T18" fmla="*/ 2147483647 w 568"/>
              <a:gd name="T19" fmla="*/ 2147483647 h 635"/>
              <a:gd name="T20" fmla="*/ 2147483647 w 568"/>
              <a:gd name="T21" fmla="*/ 2147483647 h 635"/>
              <a:gd name="T22" fmla="*/ 2147483647 w 568"/>
              <a:gd name="T23" fmla="*/ 2147483647 h 635"/>
              <a:gd name="T24" fmla="*/ 2147483647 w 568"/>
              <a:gd name="T25" fmla="*/ 2147483647 h 635"/>
              <a:gd name="T26" fmla="*/ 2147483647 w 568"/>
              <a:gd name="T27" fmla="*/ 2147483647 h 635"/>
              <a:gd name="T28" fmla="*/ 2147483647 w 568"/>
              <a:gd name="T29" fmla="*/ 2147483647 h 635"/>
              <a:gd name="T30" fmla="*/ 2147483647 w 568"/>
              <a:gd name="T31" fmla="*/ 2147483647 h 635"/>
              <a:gd name="T32" fmla="*/ 2147483647 w 568"/>
              <a:gd name="T33" fmla="*/ 2147483647 h 635"/>
              <a:gd name="T34" fmla="*/ 2147483647 w 568"/>
              <a:gd name="T35" fmla="*/ 2147483647 h 635"/>
              <a:gd name="T36" fmla="*/ 2147483647 w 568"/>
              <a:gd name="T37" fmla="*/ 2147483647 h 635"/>
              <a:gd name="T38" fmla="*/ 2147483647 w 568"/>
              <a:gd name="T39" fmla="*/ 2147483647 h 635"/>
              <a:gd name="T40" fmla="*/ 2147483647 w 568"/>
              <a:gd name="T41" fmla="*/ 2147483647 h 635"/>
              <a:gd name="T42" fmla="*/ 2147483647 w 568"/>
              <a:gd name="T43" fmla="*/ 2147483647 h 635"/>
              <a:gd name="T44" fmla="*/ 2147483647 w 568"/>
              <a:gd name="T45" fmla="*/ 2147483647 h 635"/>
              <a:gd name="T46" fmla="*/ 2147483647 w 568"/>
              <a:gd name="T47" fmla="*/ 2147483647 h 635"/>
              <a:gd name="T48" fmla="*/ 2147483647 w 568"/>
              <a:gd name="T49" fmla="*/ 2147483647 h 635"/>
              <a:gd name="T50" fmla="*/ 2147483647 w 568"/>
              <a:gd name="T51" fmla="*/ 2147483647 h 635"/>
              <a:gd name="T52" fmla="*/ 2147483647 w 568"/>
              <a:gd name="T53" fmla="*/ 2147483647 h 635"/>
              <a:gd name="T54" fmla="*/ 2147483647 w 568"/>
              <a:gd name="T55" fmla="*/ 2147483647 h 635"/>
              <a:gd name="T56" fmla="*/ 2147483647 w 568"/>
              <a:gd name="T57" fmla="*/ 2147483647 h 635"/>
              <a:gd name="T58" fmla="*/ 2147483647 w 568"/>
              <a:gd name="T59" fmla="*/ 2147483647 h 635"/>
              <a:gd name="T60" fmla="*/ 2147483647 w 568"/>
              <a:gd name="T61" fmla="*/ 2147483647 h 635"/>
              <a:gd name="T62" fmla="*/ 2147483647 w 568"/>
              <a:gd name="T63" fmla="*/ 2147483647 h 635"/>
              <a:gd name="T64" fmla="*/ 2147483647 w 568"/>
              <a:gd name="T65" fmla="*/ 2147483647 h 635"/>
              <a:gd name="T66" fmla="*/ 2147483647 w 568"/>
              <a:gd name="T67" fmla="*/ 2147483647 h 635"/>
              <a:gd name="T68" fmla="*/ 2147483647 w 568"/>
              <a:gd name="T69" fmla="*/ 2147483647 h 635"/>
              <a:gd name="T70" fmla="*/ 2147483647 w 568"/>
              <a:gd name="T71" fmla="*/ 2147483647 h 635"/>
              <a:gd name="T72" fmla="*/ 2147483647 w 568"/>
              <a:gd name="T73" fmla="*/ 2147483647 h 635"/>
              <a:gd name="T74" fmla="*/ 2147483647 w 568"/>
              <a:gd name="T75" fmla="*/ 2147483647 h 635"/>
              <a:gd name="T76" fmla="*/ 2147483647 w 568"/>
              <a:gd name="T77" fmla="*/ 2147483647 h 635"/>
              <a:gd name="T78" fmla="*/ 2147483647 w 568"/>
              <a:gd name="T79" fmla="*/ 2147483647 h 635"/>
              <a:gd name="T80" fmla="*/ 2147483647 w 568"/>
              <a:gd name="T81" fmla="*/ 2147483647 h 635"/>
              <a:gd name="T82" fmla="*/ 2147483647 w 568"/>
              <a:gd name="T83" fmla="*/ 2147483647 h 635"/>
              <a:gd name="T84" fmla="*/ 2147483647 w 568"/>
              <a:gd name="T85" fmla="*/ 2147483647 h 635"/>
              <a:gd name="T86" fmla="*/ 2147483647 w 568"/>
              <a:gd name="T87" fmla="*/ 2147483647 h 635"/>
              <a:gd name="T88" fmla="*/ 2147483647 w 568"/>
              <a:gd name="T89" fmla="*/ 2147483647 h 635"/>
              <a:gd name="T90" fmla="*/ 2147483647 w 568"/>
              <a:gd name="T91" fmla="*/ 2147483647 h 635"/>
              <a:gd name="T92" fmla="*/ 2147483647 w 568"/>
              <a:gd name="T93" fmla="*/ 2147483647 h 635"/>
              <a:gd name="T94" fmla="*/ 2147483647 w 568"/>
              <a:gd name="T95" fmla="*/ 2147483647 h 6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8"/>
              <a:gd name="T145" fmla="*/ 0 h 635"/>
              <a:gd name="T146" fmla="*/ 568 w 568"/>
              <a:gd name="T147" fmla="*/ 635 h 6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8" h="635">
                <a:moveTo>
                  <a:pt x="63" y="492"/>
                </a:moveTo>
                <a:lnTo>
                  <a:pt x="63" y="474"/>
                </a:lnTo>
                <a:lnTo>
                  <a:pt x="62" y="442"/>
                </a:lnTo>
                <a:lnTo>
                  <a:pt x="60" y="435"/>
                </a:lnTo>
                <a:lnTo>
                  <a:pt x="58" y="431"/>
                </a:lnTo>
                <a:lnTo>
                  <a:pt x="48" y="427"/>
                </a:lnTo>
                <a:lnTo>
                  <a:pt x="31" y="407"/>
                </a:lnTo>
                <a:lnTo>
                  <a:pt x="31" y="405"/>
                </a:lnTo>
                <a:lnTo>
                  <a:pt x="47" y="391"/>
                </a:lnTo>
                <a:lnTo>
                  <a:pt x="52" y="370"/>
                </a:lnTo>
                <a:lnTo>
                  <a:pt x="51" y="363"/>
                </a:lnTo>
                <a:lnTo>
                  <a:pt x="51" y="360"/>
                </a:lnTo>
                <a:lnTo>
                  <a:pt x="51" y="362"/>
                </a:lnTo>
                <a:lnTo>
                  <a:pt x="47" y="326"/>
                </a:lnTo>
                <a:lnTo>
                  <a:pt x="38" y="310"/>
                </a:lnTo>
                <a:lnTo>
                  <a:pt x="36" y="296"/>
                </a:lnTo>
                <a:lnTo>
                  <a:pt x="34" y="296"/>
                </a:lnTo>
                <a:lnTo>
                  <a:pt x="34" y="270"/>
                </a:lnTo>
                <a:lnTo>
                  <a:pt x="31" y="256"/>
                </a:lnTo>
                <a:lnTo>
                  <a:pt x="30" y="240"/>
                </a:lnTo>
                <a:lnTo>
                  <a:pt x="30" y="237"/>
                </a:lnTo>
                <a:lnTo>
                  <a:pt x="30" y="231"/>
                </a:lnTo>
                <a:lnTo>
                  <a:pt x="30" y="221"/>
                </a:lnTo>
                <a:lnTo>
                  <a:pt x="30" y="220"/>
                </a:lnTo>
                <a:lnTo>
                  <a:pt x="29" y="217"/>
                </a:lnTo>
                <a:lnTo>
                  <a:pt x="30" y="216"/>
                </a:lnTo>
                <a:lnTo>
                  <a:pt x="29" y="203"/>
                </a:lnTo>
                <a:lnTo>
                  <a:pt x="29" y="202"/>
                </a:lnTo>
                <a:lnTo>
                  <a:pt x="27" y="190"/>
                </a:lnTo>
                <a:lnTo>
                  <a:pt x="26" y="184"/>
                </a:lnTo>
                <a:lnTo>
                  <a:pt x="15" y="163"/>
                </a:lnTo>
                <a:lnTo>
                  <a:pt x="8" y="133"/>
                </a:lnTo>
                <a:lnTo>
                  <a:pt x="5" y="131"/>
                </a:lnTo>
                <a:lnTo>
                  <a:pt x="6" y="129"/>
                </a:lnTo>
                <a:lnTo>
                  <a:pt x="8" y="127"/>
                </a:lnTo>
                <a:lnTo>
                  <a:pt x="6" y="105"/>
                </a:lnTo>
                <a:lnTo>
                  <a:pt x="5" y="92"/>
                </a:lnTo>
                <a:lnTo>
                  <a:pt x="2" y="58"/>
                </a:lnTo>
                <a:lnTo>
                  <a:pt x="4" y="56"/>
                </a:lnTo>
                <a:lnTo>
                  <a:pt x="0" y="43"/>
                </a:lnTo>
                <a:lnTo>
                  <a:pt x="59" y="43"/>
                </a:lnTo>
                <a:lnTo>
                  <a:pt x="138" y="41"/>
                </a:lnTo>
                <a:lnTo>
                  <a:pt x="149" y="40"/>
                </a:lnTo>
                <a:lnTo>
                  <a:pt x="149" y="0"/>
                </a:lnTo>
                <a:lnTo>
                  <a:pt x="163" y="1"/>
                </a:lnTo>
                <a:lnTo>
                  <a:pt x="173" y="5"/>
                </a:lnTo>
                <a:lnTo>
                  <a:pt x="184" y="62"/>
                </a:lnTo>
                <a:lnTo>
                  <a:pt x="192" y="69"/>
                </a:lnTo>
                <a:lnTo>
                  <a:pt x="203" y="70"/>
                </a:lnTo>
                <a:lnTo>
                  <a:pt x="216" y="70"/>
                </a:lnTo>
                <a:lnTo>
                  <a:pt x="217" y="74"/>
                </a:lnTo>
                <a:lnTo>
                  <a:pt x="246" y="76"/>
                </a:lnTo>
                <a:lnTo>
                  <a:pt x="250" y="88"/>
                </a:lnTo>
                <a:lnTo>
                  <a:pt x="268" y="87"/>
                </a:lnTo>
                <a:lnTo>
                  <a:pt x="275" y="83"/>
                </a:lnTo>
                <a:lnTo>
                  <a:pt x="274" y="80"/>
                </a:lnTo>
                <a:lnTo>
                  <a:pt x="292" y="73"/>
                </a:lnTo>
                <a:lnTo>
                  <a:pt x="302" y="74"/>
                </a:lnTo>
                <a:lnTo>
                  <a:pt x="311" y="73"/>
                </a:lnTo>
                <a:lnTo>
                  <a:pt x="328" y="83"/>
                </a:lnTo>
                <a:lnTo>
                  <a:pt x="335" y="81"/>
                </a:lnTo>
                <a:lnTo>
                  <a:pt x="336" y="92"/>
                </a:lnTo>
                <a:lnTo>
                  <a:pt x="346" y="92"/>
                </a:lnTo>
                <a:lnTo>
                  <a:pt x="356" y="115"/>
                </a:lnTo>
                <a:lnTo>
                  <a:pt x="363" y="110"/>
                </a:lnTo>
                <a:lnTo>
                  <a:pt x="361" y="102"/>
                </a:lnTo>
                <a:lnTo>
                  <a:pt x="377" y="99"/>
                </a:lnTo>
                <a:lnTo>
                  <a:pt x="382" y="102"/>
                </a:lnTo>
                <a:lnTo>
                  <a:pt x="385" y="110"/>
                </a:lnTo>
                <a:lnTo>
                  <a:pt x="399" y="115"/>
                </a:lnTo>
                <a:lnTo>
                  <a:pt x="421" y="127"/>
                </a:lnTo>
                <a:lnTo>
                  <a:pt x="438" y="126"/>
                </a:lnTo>
                <a:lnTo>
                  <a:pt x="454" y="112"/>
                </a:lnTo>
                <a:lnTo>
                  <a:pt x="468" y="105"/>
                </a:lnTo>
                <a:lnTo>
                  <a:pt x="475" y="120"/>
                </a:lnTo>
                <a:lnTo>
                  <a:pt x="485" y="119"/>
                </a:lnTo>
                <a:lnTo>
                  <a:pt x="506" y="119"/>
                </a:lnTo>
                <a:lnTo>
                  <a:pt x="519" y="116"/>
                </a:lnTo>
                <a:lnTo>
                  <a:pt x="540" y="127"/>
                </a:lnTo>
                <a:lnTo>
                  <a:pt x="550" y="123"/>
                </a:lnTo>
                <a:lnTo>
                  <a:pt x="567" y="123"/>
                </a:lnTo>
                <a:lnTo>
                  <a:pt x="532" y="145"/>
                </a:lnTo>
                <a:lnTo>
                  <a:pt x="497" y="160"/>
                </a:lnTo>
                <a:lnTo>
                  <a:pt x="479" y="172"/>
                </a:lnTo>
                <a:lnTo>
                  <a:pt x="461" y="190"/>
                </a:lnTo>
                <a:lnTo>
                  <a:pt x="445" y="209"/>
                </a:lnTo>
                <a:lnTo>
                  <a:pt x="436" y="220"/>
                </a:lnTo>
                <a:lnTo>
                  <a:pt x="407" y="249"/>
                </a:lnTo>
                <a:lnTo>
                  <a:pt x="392" y="260"/>
                </a:lnTo>
                <a:lnTo>
                  <a:pt x="388" y="270"/>
                </a:lnTo>
                <a:lnTo>
                  <a:pt x="392" y="274"/>
                </a:lnTo>
                <a:lnTo>
                  <a:pt x="386" y="270"/>
                </a:lnTo>
                <a:lnTo>
                  <a:pt x="375" y="281"/>
                </a:lnTo>
                <a:lnTo>
                  <a:pt x="371" y="281"/>
                </a:lnTo>
                <a:lnTo>
                  <a:pt x="371" y="285"/>
                </a:lnTo>
                <a:lnTo>
                  <a:pt x="372" y="298"/>
                </a:lnTo>
                <a:lnTo>
                  <a:pt x="372" y="307"/>
                </a:lnTo>
                <a:lnTo>
                  <a:pt x="374" y="335"/>
                </a:lnTo>
                <a:lnTo>
                  <a:pt x="375" y="344"/>
                </a:lnTo>
                <a:lnTo>
                  <a:pt x="342" y="371"/>
                </a:lnTo>
                <a:lnTo>
                  <a:pt x="335" y="384"/>
                </a:lnTo>
                <a:lnTo>
                  <a:pt x="332" y="393"/>
                </a:lnTo>
                <a:lnTo>
                  <a:pt x="343" y="402"/>
                </a:lnTo>
                <a:lnTo>
                  <a:pt x="346" y="407"/>
                </a:lnTo>
                <a:lnTo>
                  <a:pt x="345" y="430"/>
                </a:lnTo>
                <a:lnTo>
                  <a:pt x="345" y="435"/>
                </a:lnTo>
                <a:lnTo>
                  <a:pt x="345" y="438"/>
                </a:lnTo>
                <a:lnTo>
                  <a:pt x="345" y="439"/>
                </a:lnTo>
                <a:lnTo>
                  <a:pt x="346" y="448"/>
                </a:lnTo>
                <a:lnTo>
                  <a:pt x="345" y="461"/>
                </a:lnTo>
                <a:lnTo>
                  <a:pt x="346" y="475"/>
                </a:lnTo>
                <a:lnTo>
                  <a:pt x="345" y="489"/>
                </a:lnTo>
                <a:lnTo>
                  <a:pt x="349" y="492"/>
                </a:lnTo>
                <a:lnTo>
                  <a:pt x="352" y="495"/>
                </a:lnTo>
                <a:lnTo>
                  <a:pt x="368" y="507"/>
                </a:lnTo>
                <a:lnTo>
                  <a:pt x="382" y="509"/>
                </a:lnTo>
                <a:lnTo>
                  <a:pt x="382" y="510"/>
                </a:lnTo>
                <a:lnTo>
                  <a:pt x="384" y="514"/>
                </a:lnTo>
                <a:lnTo>
                  <a:pt x="389" y="518"/>
                </a:lnTo>
                <a:lnTo>
                  <a:pt x="390" y="520"/>
                </a:lnTo>
                <a:lnTo>
                  <a:pt x="397" y="521"/>
                </a:lnTo>
                <a:lnTo>
                  <a:pt x="402" y="523"/>
                </a:lnTo>
                <a:lnTo>
                  <a:pt x="408" y="525"/>
                </a:lnTo>
                <a:lnTo>
                  <a:pt x="418" y="539"/>
                </a:lnTo>
                <a:lnTo>
                  <a:pt x="421" y="545"/>
                </a:lnTo>
                <a:lnTo>
                  <a:pt x="432" y="552"/>
                </a:lnTo>
                <a:lnTo>
                  <a:pt x="439" y="559"/>
                </a:lnTo>
                <a:lnTo>
                  <a:pt x="445" y="561"/>
                </a:lnTo>
                <a:lnTo>
                  <a:pt x="449" y="561"/>
                </a:lnTo>
                <a:lnTo>
                  <a:pt x="454" y="564"/>
                </a:lnTo>
                <a:lnTo>
                  <a:pt x="454" y="566"/>
                </a:lnTo>
                <a:lnTo>
                  <a:pt x="458" y="570"/>
                </a:lnTo>
                <a:lnTo>
                  <a:pt x="465" y="578"/>
                </a:lnTo>
                <a:lnTo>
                  <a:pt x="467" y="579"/>
                </a:lnTo>
                <a:lnTo>
                  <a:pt x="471" y="586"/>
                </a:lnTo>
                <a:lnTo>
                  <a:pt x="471" y="589"/>
                </a:lnTo>
                <a:lnTo>
                  <a:pt x="469" y="592"/>
                </a:lnTo>
                <a:lnTo>
                  <a:pt x="469" y="604"/>
                </a:lnTo>
                <a:lnTo>
                  <a:pt x="472" y="607"/>
                </a:lnTo>
                <a:lnTo>
                  <a:pt x="475" y="615"/>
                </a:lnTo>
                <a:lnTo>
                  <a:pt x="472" y="617"/>
                </a:lnTo>
                <a:lnTo>
                  <a:pt x="465" y="617"/>
                </a:lnTo>
                <a:lnTo>
                  <a:pt x="445" y="618"/>
                </a:lnTo>
                <a:lnTo>
                  <a:pt x="443" y="618"/>
                </a:lnTo>
                <a:lnTo>
                  <a:pt x="435" y="618"/>
                </a:lnTo>
                <a:lnTo>
                  <a:pt x="407" y="621"/>
                </a:lnTo>
                <a:lnTo>
                  <a:pt x="378" y="622"/>
                </a:lnTo>
                <a:lnTo>
                  <a:pt x="371" y="622"/>
                </a:lnTo>
                <a:lnTo>
                  <a:pt x="335" y="625"/>
                </a:lnTo>
                <a:lnTo>
                  <a:pt x="334" y="625"/>
                </a:lnTo>
                <a:lnTo>
                  <a:pt x="331" y="625"/>
                </a:lnTo>
                <a:lnTo>
                  <a:pt x="306" y="625"/>
                </a:lnTo>
                <a:lnTo>
                  <a:pt x="303" y="627"/>
                </a:lnTo>
                <a:lnTo>
                  <a:pt x="296" y="627"/>
                </a:lnTo>
                <a:lnTo>
                  <a:pt x="285" y="627"/>
                </a:lnTo>
                <a:lnTo>
                  <a:pt x="268" y="628"/>
                </a:lnTo>
                <a:lnTo>
                  <a:pt x="267" y="628"/>
                </a:lnTo>
                <a:lnTo>
                  <a:pt x="259" y="628"/>
                </a:lnTo>
                <a:lnTo>
                  <a:pt x="256" y="628"/>
                </a:lnTo>
                <a:lnTo>
                  <a:pt x="237" y="629"/>
                </a:lnTo>
                <a:lnTo>
                  <a:pt x="227" y="629"/>
                </a:lnTo>
                <a:lnTo>
                  <a:pt x="223" y="629"/>
                </a:lnTo>
                <a:lnTo>
                  <a:pt x="206" y="629"/>
                </a:lnTo>
                <a:lnTo>
                  <a:pt x="198" y="629"/>
                </a:lnTo>
                <a:lnTo>
                  <a:pt x="189" y="629"/>
                </a:lnTo>
                <a:lnTo>
                  <a:pt x="188" y="629"/>
                </a:lnTo>
                <a:lnTo>
                  <a:pt x="185" y="629"/>
                </a:lnTo>
                <a:lnTo>
                  <a:pt x="169" y="631"/>
                </a:lnTo>
                <a:lnTo>
                  <a:pt x="159" y="631"/>
                </a:lnTo>
                <a:lnTo>
                  <a:pt x="149" y="632"/>
                </a:lnTo>
                <a:lnTo>
                  <a:pt x="144" y="632"/>
                </a:lnTo>
                <a:lnTo>
                  <a:pt x="123" y="632"/>
                </a:lnTo>
                <a:lnTo>
                  <a:pt x="120" y="632"/>
                </a:lnTo>
                <a:lnTo>
                  <a:pt x="110" y="632"/>
                </a:lnTo>
                <a:lnTo>
                  <a:pt x="106" y="632"/>
                </a:lnTo>
                <a:lnTo>
                  <a:pt x="101" y="632"/>
                </a:lnTo>
                <a:lnTo>
                  <a:pt x="97" y="632"/>
                </a:lnTo>
                <a:lnTo>
                  <a:pt x="80" y="632"/>
                </a:lnTo>
                <a:lnTo>
                  <a:pt x="70" y="634"/>
                </a:lnTo>
                <a:lnTo>
                  <a:pt x="65" y="634"/>
                </a:lnTo>
                <a:lnTo>
                  <a:pt x="65" y="620"/>
                </a:lnTo>
                <a:lnTo>
                  <a:pt x="65" y="606"/>
                </a:lnTo>
                <a:lnTo>
                  <a:pt x="65" y="595"/>
                </a:lnTo>
                <a:lnTo>
                  <a:pt x="63" y="579"/>
                </a:lnTo>
                <a:lnTo>
                  <a:pt x="63" y="566"/>
                </a:lnTo>
                <a:lnTo>
                  <a:pt x="63" y="557"/>
                </a:lnTo>
                <a:lnTo>
                  <a:pt x="63" y="521"/>
                </a:lnTo>
                <a:lnTo>
                  <a:pt x="63" y="511"/>
                </a:lnTo>
                <a:lnTo>
                  <a:pt x="63" y="492"/>
                </a:lnTo>
              </a:path>
            </a:pathLst>
          </a:custGeom>
          <a:solidFill>
            <a:schemeClr val="tx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79" name="Missouri" descr="Missouri, 15 percent by 2021."/>
          <p:cNvSpPr>
            <a:spLocks/>
          </p:cNvSpPr>
          <p:nvPr/>
        </p:nvSpPr>
        <p:spPr bwMode="auto">
          <a:xfrm>
            <a:off x="4134733" y="2993518"/>
            <a:ext cx="879177" cy="701503"/>
          </a:xfrm>
          <a:custGeom>
            <a:avLst/>
            <a:gdLst>
              <a:gd name="T0" fmla="*/ 2147483647 w 578"/>
              <a:gd name="T1" fmla="*/ 2147483647 h 495"/>
              <a:gd name="T2" fmla="*/ 2147483647 w 578"/>
              <a:gd name="T3" fmla="*/ 2147483647 h 495"/>
              <a:gd name="T4" fmla="*/ 2147483647 w 578"/>
              <a:gd name="T5" fmla="*/ 2147483647 h 495"/>
              <a:gd name="T6" fmla="*/ 2147483647 w 578"/>
              <a:gd name="T7" fmla="*/ 2147483647 h 495"/>
              <a:gd name="T8" fmla="*/ 2147483647 w 578"/>
              <a:gd name="T9" fmla="*/ 0 h 495"/>
              <a:gd name="T10" fmla="*/ 2147483647 w 578"/>
              <a:gd name="T11" fmla="*/ 2147483647 h 495"/>
              <a:gd name="T12" fmla="*/ 2147483647 w 578"/>
              <a:gd name="T13" fmla="*/ 2147483647 h 495"/>
              <a:gd name="T14" fmla="*/ 2147483647 w 578"/>
              <a:gd name="T15" fmla="*/ 2147483647 h 495"/>
              <a:gd name="T16" fmla="*/ 2147483647 w 578"/>
              <a:gd name="T17" fmla="*/ 2147483647 h 495"/>
              <a:gd name="T18" fmla="*/ 2147483647 w 578"/>
              <a:gd name="T19" fmla="*/ 2147483647 h 495"/>
              <a:gd name="T20" fmla="*/ 2147483647 w 578"/>
              <a:gd name="T21" fmla="*/ 2147483647 h 495"/>
              <a:gd name="T22" fmla="*/ 2147483647 w 578"/>
              <a:gd name="T23" fmla="*/ 2147483647 h 495"/>
              <a:gd name="T24" fmla="*/ 2147483647 w 578"/>
              <a:gd name="T25" fmla="*/ 2147483647 h 495"/>
              <a:gd name="T26" fmla="*/ 2147483647 w 578"/>
              <a:gd name="T27" fmla="*/ 2147483647 h 495"/>
              <a:gd name="T28" fmla="*/ 2147483647 w 578"/>
              <a:gd name="T29" fmla="*/ 2147483647 h 495"/>
              <a:gd name="T30" fmla="*/ 2147483647 w 578"/>
              <a:gd name="T31" fmla="*/ 2147483647 h 495"/>
              <a:gd name="T32" fmla="*/ 2147483647 w 578"/>
              <a:gd name="T33" fmla="*/ 2147483647 h 495"/>
              <a:gd name="T34" fmla="*/ 2147483647 w 578"/>
              <a:gd name="T35" fmla="*/ 2147483647 h 495"/>
              <a:gd name="T36" fmla="*/ 2147483647 w 578"/>
              <a:gd name="T37" fmla="*/ 2147483647 h 495"/>
              <a:gd name="T38" fmla="*/ 2147483647 w 578"/>
              <a:gd name="T39" fmla="*/ 2147483647 h 495"/>
              <a:gd name="T40" fmla="*/ 2147483647 w 578"/>
              <a:gd name="T41" fmla="*/ 2147483647 h 495"/>
              <a:gd name="T42" fmla="*/ 2147483647 w 578"/>
              <a:gd name="T43" fmla="*/ 2147483647 h 495"/>
              <a:gd name="T44" fmla="*/ 2147483647 w 578"/>
              <a:gd name="T45" fmla="*/ 2147483647 h 495"/>
              <a:gd name="T46" fmla="*/ 2147483647 w 578"/>
              <a:gd name="T47" fmla="*/ 2147483647 h 495"/>
              <a:gd name="T48" fmla="*/ 2147483647 w 578"/>
              <a:gd name="T49" fmla="*/ 2147483647 h 495"/>
              <a:gd name="T50" fmla="*/ 2147483647 w 578"/>
              <a:gd name="T51" fmla="*/ 2147483647 h 495"/>
              <a:gd name="T52" fmla="*/ 2147483647 w 578"/>
              <a:gd name="T53" fmla="*/ 2147483647 h 495"/>
              <a:gd name="T54" fmla="*/ 2147483647 w 578"/>
              <a:gd name="T55" fmla="*/ 2147483647 h 495"/>
              <a:gd name="T56" fmla="*/ 2147483647 w 578"/>
              <a:gd name="T57" fmla="*/ 2147483647 h 495"/>
              <a:gd name="T58" fmla="*/ 2147483647 w 578"/>
              <a:gd name="T59" fmla="*/ 2147483647 h 495"/>
              <a:gd name="T60" fmla="*/ 2147483647 w 578"/>
              <a:gd name="T61" fmla="*/ 2147483647 h 495"/>
              <a:gd name="T62" fmla="*/ 2147483647 w 578"/>
              <a:gd name="T63" fmla="*/ 2147483647 h 495"/>
              <a:gd name="T64" fmla="*/ 2147483647 w 578"/>
              <a:gd name="T65" fmla="*/ 2147483647 h 495"/>
              <a:gd name="T66" fmla="*/ 2147483647 w 578"/>
              <a:gd name="T67" fmla="*/ 2147483647 h 495"/>
              <a:gd name="T68" fmla="*/ 2147483647 w 578"/>
              <a:gd name="T69" fmla="*/ 2147483647 h 495"/>
              <a:gd name="T70" fmla="*/ 2147483647 w 578"/>
              <a:gd name="T71" fmla="*/ 2147483647 h 495"/>
              <a:gd name="T72" fmla="*/ 2147483647 w 578"/>
              <a:gd name="T73" fmla="*/ 2147483647 h 495"/>
              <a:gd name="T74" fmla="*/ 2147483647 w 578"/>
              <a:gd name="T75" fmla="*/ 2147483647 h 495"/>
              <a:gd name="T76" fmla="*/ 2147483647 w 578"/>
              <a:gd name="T77" fmla="*/ 2147483647 h 495"/>
              <a:gd name="T78" fmla="*/ 2147483647 w 578"/>
              <a:gd name="T79" fmla="*/ 2147483647 h 495"/>
              <a:gd name="T80" fmla="*/ 2147483647 w 578"/>
              <a:gd name="T81" fmla="*/ 2147483647 h 495"/>
              <a:gd name="T82" fmla="*/ 2147483647 w 578"/>
              <a:gd name="T83" fmla="*/ 2147483647 h 495"/>
              <a:gd name="T84" fmla="*/ 2147483647 w 578"/>
              <a:gd name="T85" fmla="*/ 2147483647 h 495"/>
              <a:gd name="T86" fmla="*/ 2147483647 w 578"/>
              <a:gd name="T87" fmla="*/ 2147483647 h 495"/>
              <a:gd name="T88" fmla="*/ 2147483647 w 578"/>
              <a:gd name="T89" fmla="*/ 2147483647 h 495"/>
              <a:gd name="T90" fmla="*/ 2147483647 w 578"/>
              <a:gd name="T91" fmla="*/ 2147483647 h 495"/>
              <a:gd name="T92" fmla="*/ 2147483647 w 578"/>
              <a:gd name="T93" fmla="*/ 2147483647 h 495"/>
              <a:gd name="T94" fmla="*/ 2147483647 w 578"/>
              <a:gd name="T95" fmla="*/ 2147483647 h 495"/>
              <a:gd name="T96" fmla="*/ 2147483647 w 578"/>
              <a:gd name="T97" fmla="*/ 2147483647 h 495"/>
              <a:gd name="T98" fmla="*/ 0 w 578"/>
              <a:gd name="T99" fmla="*/ 2147483647 h 495"/>
              <a:gd name="T100" fmla="*/ 2147483647 w 578"/>
              <a:gd name="T101" fmla="*/ 2147483647 h 495"/>
              <a:gd name="T102" fmla="*/ 2147483647 w 578"/>
              <a:gd name="T103" fmla="*/ 2147483647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8"/>
              <a:gd name="T157" fmla="*/ 0 h 495"/>
              <a:gd name="T158" fmla="*/ 578 w 578"/>
              <a:gd name="T159" fmla="*/ 495 h 4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8" h="495">
                <a:moveTo>
                  <a:pt x="125" y="13"/>
                </a:moveTo>
                <a:lnTo>
                  <a:pt x="143" y="13"/>
                </a:lnTo>
                <a:lnTo>
                  <a:pt x="145" y="12"/>
                </a:lnTo>
                <a:lnTo>
                  <a:pt x="163" y="11"/>
                </a:lnTo>
                <a:lnTo>
                  <a:pt x="164" y="11"/>
                </a:lnTo>
                <a:lnTo>
                  <a:pt x="181" y="11"/>
                </a:lnTo>
                <a:lnTo>
                  <a:pt x="185" y="11"/>
                </a:lnTo>
                <a:lnTo>
                  <a:pt x="190" y="9"/>
                </a:lnTo>
                <a:lnTo>
                  <a:pt x="195" y="9"/>
                </a:lnTo>
                <a:lnTo>
                  <a:pt x="204" y="9"/>
                </a:lnTo>
                <a:lnTo>
                  <a:pt x="218" y="8"/>
                </a:lnTo>
                <a:lnTo>
                  <a:pt x="226" y="8"/>
                </a:lnTo>
                <a:lnTo>
                  <a:pt x="246" y="6"/>
                </a:lnTo>
                <a:lnTo>
                  <a:pt x="249" y="6"/>
                </a:lnTo>
                <a:lnTo>
                  <a:pt x="254" y="5"/>
                </a:lnTo>
                <a:lnTo>
                  <a:pt x="267" y="4"/>
                </a:lnTo>
                <a:lnTo>
                  <a:pt x="279" y="4"/>
                </a:lnTo>
                <a:lnTo>
                  <a:pt x="286" y="2"/>
                </a:lnTo>
                <a:lnTo>
                  <a:pt x="287" y="2"/>
                </a:lnTo>
                <a:lnTo>
                  <a:pt x="293" y="2"/>
                </a:lnTo>
                <a:lnTo>
                  <a:pt x="303" y="2"/>
                </a:lnTo>
                <a:lnTo>
                  <a:pt x="305" y="2"/>
                </a:lnTo>
                <a:lnTo>
                  <a:pt x="312" y="1"/>
                </a:lnTo>
                <a:lnTo>
                  <a:pt x="329" y="0"/>
                </a:lnTo>
                <a:lnTo>
                  <a:pt x="330" y="1"/>
                </a:lnTo>
                <a:lnTo>
                  <a:pt x="339" y="6"/>
                </a:lnTo>
                <a:lnTo>
                  <a:pt x="348" y="20"/>
                </a:lnTo>
                <a:lnTo>
                  <a:pt x="355" y="23"/>
                </a:lnTo>
                <a:lnTo>
                  <a:pt x="354" y="24"/>
                </a:lnTo>
                <a:lnTo>
                  <a:pt x="350" y="37"/>
                </a:lnTo>
                <a:lnTo>
                  <a:pt x="350" y="42"/>
                </a:lnTo>
                <a:lnTo>
                  <a:pt x="350" y="51"/>
                </a:lnTo>
                <a:lnTo>
                  <a:pt x="354" y="65"/>
                </a:lnTo>
                <a:lnTo>
                  <a:pt x="356" y="70"/>
                </a:lnTo>
                <a:lnTo>
                  <a:pt x="356" y="77"/>
                </a:lnTo>
                <a:lnTo>
                  <a:pt x="363" y="84"/>
                </a:lnTo>
                <a:lnTo>
                  <a:pt x="365" y="89"/>
                </a:lnTo>
                <a:lnTo>
                  <a:pt x="365" y="91"/>
                </a:lnTo>
                <a:lnTo>
                  <a:pt x="369" y="98"/>
                </a:lnTo>
                <a:lnTo>
                  <a:pt x="372" y="99"/>
                </a:lnTo>
                <a:lnTo>
                  <a:pt x="373" y="101"/>
                </a:lnTo>
                <a:lnTo>
                  <a:pt x="381" y="106"/>
                </a:lnTo>
                <a:lnTo>
                  <a:pt x="383" y="112"/>
                </a:lnTo>
                <a:lnTo>
                  <a:pt x="387" y="113"/>
                </a:lnTo>
                <a:lnTo>
                  <a:pt x="397" y="124"/>
                </a:lnTo>
                <a:lnTo>
                  <a:pt x="402" y="127"/>
                </a:lnTo>
                <a:lnTo>
                  <a:pt x="410" y="132"/>
                </a:lnTo>
                <a:lnTo>
                  <a:pt x="419" y="141"/>
                </a:lnTo>
                <a:lnTo>
                  <a:pt x="422" y="145"/>
                </a:lnTo>
                <a:lnTo>
                  <a:pt x="424" y="156"/>
                </a:lnTo>
                <a:lnTo>
                  <a:pt x="426" y="168"/>
                </a:lnTo>
                <a:lnTo>
                  <a:pt x="428" y="175"/>
                </a:lnTo>
                <a:lnTo>
                  <a:pt x="435" y="182"/>
                </a:lnTo>
                <a:lnTo>
                  <a:pt x="438" y="181"/>
                </a:lnTo>
                <a:lnTo>
                  <a:pt x="445" y="171"/>
                </a:lnTo>
                <a:lnTo>
                  <a:pt x="452" y="171"/>
                </a:lnTo>
                <a:lnTo>
                  <a:pt x="456" y="174"/>
                </a:lnTo>
                <a:lnTo>
                  <a:pt x="460" y="174"/>
                </a:lnTo>
                <a:lnTo>
                  <a:pt x="463" y="174"/>
                </a:lnTo>
                <a:lnTo>
                  <a:pt x="474" y="181"/>
                </a:lnTo>
                <a:lnTo>
                  <a:pt x="474" y="186"/>
                </a:lnTo>
                <a:lnTo>
                  <a:pt x="474" y="188"/>
                </a:lnTo>
                <a:lnTo>
                  <a:pt x="471" y="190"/>
                </a:lnTo>
                <a:lnTo>
                  <a:pt x="470" y="193"/>
                </a:lnTo>
                <a:lnTo>
                  <a:pt x="471" y="203"/>
                </a:lnTo>
                <a:lnTo>
                  <a:pt x="471" y="206"/>
                </a:lnTo>
                <a:lnTo>
                  <a:pt x="466" y="215"/>
                </a:lnTo>
                <a:lnTo>
                  <a:pt x="466" y="217"/>
                </a:lnTo>
                <a:lnTo>
                  <a:pt x="464" y="218"/>
                </a:lnTo>
                <a:lnTo>
                  <a:pt x="464" y="221"/>
                </a:lnTo>
                <a:lnTo>
                  <a:pt x="459" y="233"/>
                </a:lnTo>
                <a:lnTo>
                  <a:pt x="459" y="247"/>
                </a:lnTo>
                <a:lnTo>
                  <a:pt x="459" y="251"/>
                </a:lnTo>
                <a:lnTo>
                  <a:pt x="469" y="261"/>
                </a:lnTo>
                <a:lnTo>
                  <a:pt x="470" y="261"/>
                </a:lnTo>
                <a:lnTo>
                  <a:pt x="474" y="264"/>
                </a:lnTo>
                <a:lnTo>
                  <a:pt x="481" y="267"/>
                </a:lnTo>
                <a:lnTo>
                  <a:pt x="492" y="276"/>
                </a:lnTo>
                <a:lnTo>
                  <a:pt x="498" y="286"/>
                </a:lnTo>
                <a:lnTo>
                  <a:pt x="503" y="285"/>
                </a:lnTo>
                <a:lnTo>
                  <a:pt x="509" y="285"/>
                </a:lnTo>
                <a:lnTo>
                  <a:pt x="521" y="293"/>
                </a:lnTo>
                <a:lnTo>
                  <a:pt x="521" y="297"/>
                </a:lnTo>
                <a:lnTo>
                  <a:pt x="536" y="311"/>
                </a:lnTo>
                <a:lnTo>
                  <a:pt x="535" y="316"/>
                </a:lnTo>
                <a:lnTo>
                  <a:pt x="545" y="337"/>
                </a:lnTo>
                <a:lnTo>
                  <a:pt x="543" y="341"/>
                </a:lnTo>
                <a:lnTo>
                  <a:pt x="541" y="341"/>
                </a:lnTo>
                <a:lnTo>
                  <a:pt x="539" y="344"/>
                </a:lnTo>
                <a:lnTo>
                  <a:pt x="541" y="351"/>
                </a:lnTo>
                <a:lnTo>
                  <a:pt x="543" y="351"/>
                </a:lnTo>
                <a:lnTo>
                  <a:pt x="553" y="373"/>
                </a:lnTo>
                <a:lnTo>
                  <a:pt x="559" y="376"/>
                </a:lnTo>
                <a:lnTo>
                  <a:pt x="563" y="377"/>
                </a:lnTo>
                <a:lnTo>
                  <a:pt x="563" y="369"/>
                </a:lnTo>
                <a:lnTo>
                  <a:pt x="571" y="376"/>
                </a:lnTo>
                <a:lnTo>
                  <a:pt x="574" y="377"/>
                </a:lnTo>
                <a:lnTo>
                  <a:pt x="577" y="380"/>
                </a:lnTo>
                <a:lnTo>
                  <a:pt x="577" y="381"/>
                </a:lnTo>
                <a:lnTo>
                  <a:pt x="577" y="387"/>
                </a:lnTo>
                <a:lnTo>
                  <a:pt x="575" y="390"/>
                </a:lnTo>
                <a:lnTo>
                  <a:pt x="577" y="398"/>
                </a:lnTo>
                <a:lnTo>
                  <a:pt x="577" y="402"/>
                </a:lnTo>
                <a:lnTo>
                  <a:pt x="571" y="404"/>
                </a:lnTo>
                <a:lnTo>
                  <a:pt x="574" y="413"/>
                </a:lnTo>
                <a:lnTo>
                  <a:pt x="568" y="424"/>
                </a:lnTo>
                <a:lnTo>
                  <a:pt x="560" y="417"/>
                </a:lnTo>
                <a:lnTo>
                  <a:pt x="557" y="417"/>
                </a:lnTo>
                <a:lnTo>
                  <a:pt x="557" y="419"/>
                </a:lnTo>
                <a:lnTo>
                  <a:pt x="554" y="431"/>
                </a:lnTo>
                <a:lnTo>
                  <a:pt x="547" y="433"/>
                </a:lnTo>
                <a:lnTo>
                  <a:pt x="546" y="424"/>
                </a:lnTo>
                <a:lnTo>
                  <a:pt x="543" y="433"/>
                </a:lnTo>
                <a:lnTo>
                  <a:pt x="547" y="446"/>
                </a:lnTo>
                <a:lnTo>
                  <a:pt x="545" y="451"/>
                </a:lnTo>
                <a:lnTo>
                  <a:pt x="546" y="460"/>
                </a:lnTo>
                <a:lnTo>
                  <a:pt x="532" y="462"/>
                </a:lnTo>
                <a:lnTo>
                  <a:pt x="539" y="467"/>
                </a:lnTo>
                <a:lnTo>
                  <a:pt x="542" y="474"/>
                </a:lnTo>
                <a:lnTo>
                  <a:pt x="541" y="477"/>
                </a:lnTo>
                <a:lnTo>
                  <a:pt x="531" y="488"/>
                </a:lnTo>
                <a:lnTo>
                  <a:pt x="517" y="491"/>
                </a:lnTo>
                <a:lnTo>
                  <a:pt x="511" y="491"/>
                </a:lnTo>
                <a:lnTo>
                  <a:pt x="495" y="492"/>
                </a:lnTo>
                <a:lnTo>
                  <a:pt x="488" y="494"/>
                </a:lnTo>
                <a:lnTo>
                  <a:pt x="484" y="494"/>
                </a:lnTo>
                <a:lnTo>
                  <a:pt x="475" y="494"/>
                </a:lnTo>
                <a:lnTo>
                  <a:pt x="482" y="480"/>
                </a:lnTo>
                <a:lnTo>
                  <a:pt x="485" y="478"/>
                </a:lnTo>
                <a:lnTo>
                  <a:pt x="491" y="470"/>
                </a:lnTo>
                <a:lnTo>
                  <a:pt x="495" y="464"/>
                </a:lnTo>
                <a:lnTo>
                  <a:pt x="491" y="437"/>
                </a:lnTo>
                <a:lnTo>
                  <a:pt x="485" y="438"/>
                </a:lnTo>
                <a:lnTo>
                  <a:pt x="482" y="438"/>
                </a:lnTo>
                <a:lnTo>
                  <a:pt x="478" y="438"/>
                </a:lnTo>
                <a:lnTo>
                  <a:pt x="455" y="440"/>
                </a:lnTo>
                <a:lnTo>
                  <a:pt x="444" y="441"/>
                </a:lnTo>
                <a:lnTo>
                  <a:pt x="442" y="441"/>
                </a:lnTo>
                <a:lnTo>
                  <a:pt x="438" y="441"/>
                </a:lnTo>
                <a:lnTo>
                  <a:pt x="430" y="442"/>
                </a:lnTo>
                <a:lnTo>
                  <a:pt x="419" y="442"/>
                </a:lnTo>
                <a:lnTo>
                  <a:pt x="408" y="444"/>
                </a:lnTo>
                <a:lnTo>
                  <a:pt x="402" y="444"/>
                </a:lnTo>
                <a:lnTo>
                  <a:pt x="399" y="444"/>
                </a:lnTo>
                <a:lnTo>
                  <a:pt x="384" y="445"/>
                </a:lnTo>
                <a:lnTo>
                  <a:pt x="383" y="445"/>
                </a:lnTo>
                <a:lnTo>
                  <a:pt x="380" y="445"/>
                </a:lnTo>
                <a:lnTo>
                  <a:pt x="376" y="446"/>
                </a:lnTo>
                <a:lnTo>
                  <a:pt x="372" y="446"/>
                </a:lnTo>
                <a:lnTo>
                  <a:pt x="362" y="446"/>
                </a:lnTo>
                <a:lnTo>
                  <a:pt x="355" y="446"/>
                </a:lnTo>
                <a:lnTo>
                  <a:pt x="333" y="448"/>
                </a:lnTo>
                <a:lnTo>
                  <a:pt x="323" y="448"/>
                </a:lnTo>
                <a:lnTo>
                  <a:pt x="322" y="448"/>
                </a:lnTo>
                <a:lnTo>
                  <a:pt x="321" y="448"/>
                </a:lnTo>
                <a:lnTo>
                  <a:pt x="301" y="451"/>
                </a:lnTo>
                <a:lnTo>
                  <a:pt x="296" y="451"/>
                </a:lnTo>
                <a:lnTo>
                  <a:pt x="287" y="451"/>
                </a:lnTo>
                <a:lnTo>
                  <a:pt x="271" y="452"/>
                </a:lnTo>
                <a:lnTo>
                  <a:pt x="269" y="452"/>
                </a:lnTo>
                <a:lnTo>
                  <a:pt x="267" y="452"/>
                </a:lnTo>
                <a:lnTo>
                  <a:pt x="260" y="452"/>
                </a:lnTo>
                <a:lnTo>
                  <a:pt x="243" y="453"/>
                </a:lnTo>
                <a:lnTo>
                  <a:pt x="235" y="453"/>
                </a:lnTo>
                <a:lnTo>
                  <a:pt x="222" y="453"/>
                </a:lnTo>
                <a:lnTo>
                  <a:pt x="221" y="453"/>
                </a:lnTo>
                <a:lnTo>
                  <a:pt x="215" y="455"/>
                </a:lnTo>
                <a:lnTo>
                  <a:pt x="210" y="455"/>
                </a:lnTo>
                <a:lnTo>
                  <a:pt x="197" y="455"/>
                </a:lnTo>
                <a:lnTo>
                  <a:pt x="188" y="455"/>
                </a:lnTo>
                <a:lnTo>
                  <a:pt x="179" y="455"/>
                </a:lnTo>
                <a:lnTo>
                  <a:pt x="174" y="456"/>
                </a:lnTo>
                <a:lnTo>
                  <a:pt x="168" y="456"/>
                </a:lnTo>
                <a:lnTo>
                  <a:pt x="161" y="456"/>
                </a:lnTo>
                <a:lnTo>
                  <a:pt x="154" y="458"/>
                </a:lnTo>
                <a:lnTo>
                  <a:pt x="130" y="458"/>
                </a:lnTo>
                <a:lnTo>
                  <a:pt x="118" y="458"/>
                </a:lnTo>
                <a:lnTo>
                  <a:pt x="109" y="458"/>
                </a:lnTo>
                <a:lnTo>
                  <a:pt x="109" y="448"/>
                </a:lnTo>
                <a:lnTo>
                  <a:pt x="109" y="442"/>
                </a:lnTo>
                <a:lnTo>
                  <a:pt x="109" y="440"/>
                </a:lnTo>
                <a:lnTo>
                  <a:pt x="109" y="438"/>
                </a:lnTo>
                <a:lnTo>
                  <a:pt x="107" y="433"/>
                </a:lnTo>
                <a:lnTo>
                  <a:pt x="107" y="430"/>
                </a:lnTo>
                <a:lnTo>
                  <a:pt x="107" y="419"/>
                </a:lnTo>
                <a:lnTo>
                  <a:pt x="107" y="408"/>
                </a:lnTo>
                <a:lnTo>
                  <a:pt x="107" y="404"/>
                </a:lnTo>
                <a:lnTo>
                  <a:pt x="107" y="401"/>
                </a:lnTo>
                <a:lnTo>
                  <a:pt x="107" y="398"/>
                </a:lnTo>
                <a:lnTo>
                  <a:pt x="107" y="394"/>
                </a:lnTo>
                <a:lnTo>
                  <a:pt x="107" y="386"/>
                </a:lnTo>
                <a:lnTo>
                  <a:pt x="106" y="368"/>
                </a:lnTo>
                <a:lnTo>
                  <a:pt x="106" y="363"/>
                </a:lnTo>
                <a:lnTo>
                  <a:pt x="105" y="350"/>
                </a:lnTo>
                <a:lnTo>
                  <a:pt x="105" y="333"/>
                </a:lnTo>
                <a:lnTo>
                  <a:pt x="105" y="330"/>
                </a:lnTo>
                <a:lnTo>
                  <a:pt x="105" y="318"/>
                </a:lnTo>
                <a:lnTo>
                  <a:pt x="105" y="301"/>
                </a:lnTo>
                <a:lnTo>
                  <a:pt x="103" y="290"/>
                </a:lnTo>
                <a:lnTo>
                  <a:pt x="103" y="287"/>
                </a:lnTo>
                <a:lnTo>
                  <a:pt x="103" y="278"/>
                </a:lnTo>
                <a:lnTo>
                  <a:pt x="103" y="268"/>
                </a:lnTo>
                <a:lnTo>
                  <a:pt x="102" y="253"/>
                </a:lnTo>
                <a:lnTo>
                  <a:pt x="102" y="243"/>
                </a:lnTo>
                <a:lnTo>
                  <a:pt x="102" y="240"/>
                </a:lnTo>
                <a:lnTo>
                  <a:pt x="102" y="226"/>
                </a:lnTo>
                <a:lnTo>
                  <a:pt x="102" y="214"/>
                </a:lnTo>
                <a:lnTo>
                  <a:pt x="102" y="213"/>
                </a:lnTo>
                <a:lnTo>
                  <a:pt x="102" y="203"/>
                </a:lnTo>
                <a:lnTo>
                  <a:pt x="101" y="196"/>
                </a:lnTo>
                <a:lnTo>
                  <a:pt x="101" y="188"/>
                </a:lnTo>
                <a:lnTo>
                  <a:pt x="101" y="181"/>
                </a:lnTo>
                <a:lnTo>
                  <a:pt x="101" y="174"/>
                </a:lnTo>
                <a:lnTo>
                  <a:pt x="101" y="172"/>
                </a:lnTo>
                <a:lnTo>
                  <a:pt x="101" y="171"/>
                </a:lnTo>
                <a:lnTo>
                  <a:pt x="101" y="168"/>
                </a:lnTo>
                <a:lnTo>
                  <a:pt x="99" y="168"/>
                </a:lnTo>
                <a:lnTo>
                  <a:pt x="88" y="167"/>
                </a:lnTo>
                <a:lnTo>
                  <a:pt x="85" y="164"/>
                </a:lnTo>
                <a:lnTo>
                  <a:pt x="78" y="156"/>
                </a:lnTo>
                <a:lnTo>
                  <a:pt x="77" y="146"/>
                </a:lnTo>
                <a:lnTo>
                  <a:pt x="69" y="141"/>
                </a:lnTo>
                <a:lnTo>
                  <a:pt x="66" y="138"/>
                </a:lnTo>
                <a:lnTo>
                  <a:pt x="62" y="132"/>
                </a:lnTo>
                <a:lnTo>
                  <a:pt x="58" y="130"/>
                </a:lnTo>
                <a:lnTo>
                  <a:pt x="62" y="119"/>
                </a:lnTo>
                <a:lnTo>
                  <a:pt x="66" y="113"/>
                </a:lnTo>
                <a:lnTo>
                  <a:pt x="76" y="106"/>
                </a:lnTo>
                <a:lnTo>
                  <a:pt x="76" y="96"/>
                </a:lnTo>
                <a:lnTo>
                  <a:pt x="71" y="91"/>
                </a:lnTo>
                <a:lnTo>
                  <a:pt x="66" y="89"/>
                </a:lnTo>
                <a:lnTo>
                  <a:pt x="63" y="91"/>
                </a:lnTo>
                <a:lnTo>
                  <a:pt x="55" y="91"/>
                </a:lnTo>
                <a:lnTo>
                  <a:pt x="40" y="78"/>
                </a:lnTo>
                <a:lnTo>
                  <a:pt x="34" y="76"/>
                </a:lnTo>
                <a:lnTo>
                  <a:pt x="23" y="51"/>
                </a:lnTo>
                <a:lnTo>
                  <a:pt x="19" y="51"/>
                </a:lnTo>
                <a:lnTo>
                  <a:pt x="13" y="45"/>
                </a:lnTo>
                <a:lnTo>
                  <a:pt x="8" y="19"/>
                </a:lnTo>
                <a:lnTo>
                  <a:pt x="5" y="23"/>
                </a:lnTo>
                <a:lnTo>
                  <a:pt x="2" y="23"/>
                </a:lnTo>
                <a:lnTo>
                  <a:pt x="0" y="16"/>
                </a:lnTo>
                <a:lnTo>
                  <a:pt x="1" y="16"/>
                </a:lnTo>
                <a:lnTo>
                  <a:pt x="2" y="16"/>
                </a:lnTo>
                <a:lnTo>
                  <a:pt x="22" y="16"/>
                </a:lnTo>
                <a:lnTo>
                  <a:pt x="33" y="16"/>
                </a:lnTo>
                <a:lnTo>
                  <a:pt x="42" y="16"/>
                </a:lnTo>
                <a:lnTo>
                  <a:pt x="47" y="16"/>
                </a:lnTo>
                <a:lnTo>
                  <a:pt x="63" y="15"/>
                </a:lnTo>
                <a:lnTo>
                  <a:pt x="70" y="15"/>
                </a:lnTo>
                <a:lnTo>
                  <a:pt x="84" y="15"/>
                </a:lnTo>
                <a:lnTo>
                  <a:pt x="92" y="15"/>
                </a:lnTo>
                <a:lnTo>
                  <a:pt x="103" y="15"/>
                </a:lnTo>
                <a:lnTo>
                  <a:pt x="106" y="13"/>
                </a:lnTo>
                <a:lnTo>
                  <a:pt x="124" y="13"/>
                </a:lnTo>
                <a:lnTo>
                  <a:pt x="125" y="13"/>
                </a:lnTo>
              </a:path>
            </a:pathLst>
          </a:custGeom>
          <a:solidFill>
            <a:schemeClr val="tx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90" name="Montana" descr="Montana, 15 percent by 2015."/>
          <p:cNvSpPr>
            <a:spLocks/>
          </p:cNvSpPr>
          <p:nvPr/>
        </p:nvSpPr>
        <p:spPr bwMode="auto">
          <a:xfrm>
            <a:off x="1841827" y="1566005"/>
            <a:ext cx="1346336" cy="759707"/>
          </a:xfrm>
          <a:custGeom>
            <a:avLst/>
            <a:gdLst>
              <a:gd name="T0" fmla="*/ 2147483647 w 883"/>
              <a:gd name="T1" fmla="*/ 2147483647 h 536"/>
              <a:gd name="T2" fmla="*/ 2147483647 w 883"/>
              <a:gd name="T3" fmla="*/ 2147483647 h 536"/>
              <a:gd name="T4" fmla="*/ 2147483647 w 883"/>
              <a:gd name="T5" fmla="*/ 2147483647 h 536"/>
              <a:gd name="T6" fmla="*/ 2147483647 w 883"/>
              <a:gd name="T7" fmla="*/ 2147483647 h 536"/>
              <a:gd name="T8" fmla="*/ 2147483647 w 883"/>
              <a:gd name="T9" fmla="*/ 2147483647 h 536"/>
              <a:gd name="T10" fmla="*/ 2147483647 w 883"/>
              <a:gd name="T11" fmla="*/ 2147483647 h 536"/>
              <a:gd name="T12" fmla="*/ 2147483647 w 883"/>
              <a:gd name="T13" fmla="*/ 2147483647 h 536"/>
              <a:gd name="T14" fmla="*/ 2147483647 w 883"/>
              <a:gd name="T15" fmla="*/ 2147483647 h 536"/>
              <a:gd name="T16" fmla="*/ 2147483647 w 883"/>
              <a:gd name="T17" fmla="*/ 2147483647 h 536"/>
              <a:gd name="T18" fmla="*/ 2147483647 w 883"/>
              <a:gd name="T19" fmla="*/ 2147483647 h 536"/>
              <a:gd name="T20" fmla="*/ 2147483647 w 883"/>
              <a:gd name="T21" fmla="*/ 2147483647 h 536"/>
              <a:gd name="T22" fmla="*/ 2147483647 w 883"/>
              <a:gd name="T23" fmla="*/ 2147483647 h 536"/>
              <a:gd name="T24" fmla="*/ 0 w 883"/>
              <a:gd name="T25" fmla="*/ 2147483647 h 536"/>
              <a:gd name="T26" fmla="*/ 2147483647 w 883"/>
              <a:gd name="T27" fmla="*/ 2147483647 h 536"/>
              <a:gd name="T28" fmla="*/ 2147483647 w 883"/>
              <a:gd name="T29" fmla="*/ 2147483647 h 536"/>
              <a:gd name="T30" fmla="*/ 2147483647 w 883"/>
              <a:gd name="T31" fmla="*/ 2147483647 h 536"/>
              <a:gd name="T32" fmla="*/ 2147483647 w 883"/>
              <a:gd name="T33" fmla="*/ 0 h 536"/>
              <a:gd name="T34" fmla="*/ 2147483647 w 883"/>
              <a:gd name="T35" fmla="*/ 2147483647 h 536"/>
              <a:gd name="T36" fmla="*/ 2147483647 w 883"/>
              <a:gd name="T37" fmla="*/ 2147483647 h 536"/>
              <a:gd name="T38" fmla="*/ 2147483647 w 883"/>
              <a:gd name="T39" fmla="*/ 2147483647 h 536"/>
              <a:gd name="T40" fmla="*/ 2147483647 w 883"/>
              <a:gd name="T41" fmla="*/ 2147483647 h 536"/>
              <a:gd name="T42" fmla="*/ 2147483647 w 883"/>
              <a:gd name="T43" fmla="*/ 2147483647 h 536"/>
              <a:gd name="T44" fmla="*/ 2147483647 w 883"/>
              <a:gd name="T45" fmla="*/ 2147483647 h 536"/>
              <a:gd name="T46" fmla="*/ 2147483647 w 883"/>
              <a:gd name="T47" fmla="*/ 2147483647 h 536"/>
              <a:gd name="T48" fmla="*/ 2147483647 w 883"/>
              <a:gd name="T49" fmla="*/ 2147483647 h 536"/>
              <a:gd name="T50" fmla="*/ 2147483647 w 883"/>
              <a:gd name="T51" fmla="*/ 2147483647 h 536"/>
              <a:gd name="T52" fmla="*/ 2147483647 w 883"/>
              <a:gd name="T53" fmla="*/ 2147483647 h 536"/>
              <a:gd name="T54" fmla="*/ 2147483647 w 883"/>
              <a:gd name="T55" fmla="*/ 2147483647 h 536"/>
              <a:gd name="T56" fmla="*/ 2147483647 w 883"/>
              <a:gd name="T57" fmla="*/ 2147483647 h 536"/>
              <a:gd name="T58" fmla="*/ 2147483647 w 883"/>
              <a:gd name="T59" fmla="*/ 2147483647 h 536"/>
              <a:gd name="T60" fmla="*/ 2147483647 w 883"/>
              <a:gd name="T61" fmla="*/ 2147483647 h 536"/>
              <a:gd name="T62" fmla="*/ 2147483647 w 883"/>
              <a:gd name="T63" fmla="*/ 2147483647 h 536"/>
              <a:gd name="T64" fmla="*/ 2147483647 w 883"/>
              <a:gd name="T65" fmla="*/ 2147483647 h 536"/>
              <a:gd name="T66" fmla="*/ 2147483647 w 883"/>
              <a:gd name="T67" fmla="*/ 2147483647 h 536"/>
              <a:gd name="T68" fmla="*/ 2147483647 w 883"/>
              <a:gd name="T69" fmla="*/ 2147483647 h 536"/>
              <a:gd name="T70" fmla="*/ 2147483647 w 883"/>
              <a:gd name="T71" fmla="*/ 2147483647 h 536"/>
              <a:gd name="T72" fmla="*/ 2147483647 w 883"/>
              <a:gd name="T73" fmla="*/ 2147483647 h 536"/>
              <a:gd name="T74" fmla="*/ 2147483647 w 883"/>
              <a:gd name="T75" fmla="*/ 2147483647 h 536"/>
              <a:gd name="T76" fmla="*/ 2147483647 w 883"/>
              <a:gd name="T77" fmla="*/ 2147483647 h 536"/>
              <a:gd name="T78" fmla="*/ 2147483647 w 883"/>
              <a:gd name="T79" fmla="*/ 2147483647 h 536"/>
              <a:gd name="T80" fmla="*/ 2147483647 w 883"/>
              <a:gd name="T81" fmla="*/ 2147483647 h 536"/>
              <a:gd name="T82" fmla="*/ 2147483647 w 883"/>
              <a:gd name="T83" fmla="*/ 2147483647 h 536"/>
              <a:gd name="T84" fmla="*/ 2147483647 w 883"/>
              <a:gd name="T85" fmla="*/ 2147483647 h 536"/>
              <a:gd name="T86" fmla="*/ 2147483647 w 883"/>
              <a:gd name="T87" fmla="*/ 2147483647 h 536"/>
              <a:gd name="T88" fmla="*/ 2147483647 w 883"/>
              <a:gd name="T89" fmla="*/ 2147483647 h 536"/>
              <a:gd name="T90" fmla="*/ 2147483647 w 883"/>
              <a:gd name="T91" fmla="*/ 2147483647 h 536"/>
              <a:gd name="T92" fmla="*/ 2147483647 w 883"/>
              <a:gd name="T93" fmla="*/ 2147483647 h 536"/>
              <a:gd name="T94" fmla="*/ 2147483647 w 883"/>
              <a:gd name="T95" fmla="*/ 2147483647 h 536"/>
              <a:gd name="T96" fmla="*/ 2147483647 w 883"/>
              <a:gd name="T97" fmla="*/ 2147483647 h 536"/>
              <a:gd name="T98" fmla="*/ 2147483647 w 883"/>
              <a:gd name="T99" fmla="*/ 2147483647 h 536"/>
              <a:gd name="T100" fmla="*/ 2147483647 w 883"/>
              <a:gd name="T101" fmla="*/ 2147483647 h 536"/>
              <a:gd name="T102" fmla="*/ 2147483647 w 883"/>
              <a:gd name="T103" fmla="*/ 2147483647 h 536"/>
              <a:gd name="T104" fmla="*/ 2147483647 w 883"/>
              <a:gd name="T105" fmla="*/ 2147483647 h 536"/>
              <a:gd name="T106" fmla="*/ 2147483647 w 883"/>
              <a:gd name="T107" fmla="*/ 2147483647 h 536"/>
              <a:gd name="T108" fmla="*/ 2147483647 w 883"/>
              <a:gd name="T109" fmla="*/ 2147483647 h 536"/>
              <a:gd name="T110" fmla="*/ 2147483647 w 883"/>
              <a:gd name="T111" fmla="*/ 2147483647 h 536"/>
              <a:gd name="T112" fmla="*/ 2147483647 w 883"/>
              <a:gd name="T113" fmla="*/ 2147483647 h 536"/>
              <a:gd name="T114" fmla="*/ 2147483647 w 883"/>
              <a:gd name="T115" fmla="*/ 2147483647 h 536"/>
              <a:gd name="T116" fmla="*/ 2147483647 w 883"/>
              <a:gd name="T117" fmla="*/ 2147483647 h 536"/>
              <a:gd name="T118" fmla="*/ 2147483647 w 883"/>
              <a:gd name="T119" fmla="*/ 2147483647 h 536"/>
              <a:gd name="T120" fmla="*/ 2147483647 w 883"/>
              <a:gd name="T121" fmla="*/ 2147483647 h 536"/>
              <a:gd name="T122" fmla="*/ 2147483647 w 883"/>
              <a:gd name="T123" fmla="*/ 2147483647 h 536"/>
              <a:gd name="T124" fmla="*/ 2147483647 w 883"/>
              <a:gd name="T125" fmla="*/ 2147483647 h 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3"/>
              <a:gd name="T190" fmla="*/ 0 h 536"/>
              <a:gd name="T191" fmla="*/ 883 w 883"/>
              <a:gd name="T192" fmla="*/ 536 h 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3" h="536">
                <a:moveTo>
                  <a:pt x="113" y="373"/>
                </a:moveTo>
                <a:lnTo>
                  <a:pt x="87" y="388"/>
                </a:lnTo>
                <a:lnTo>
                  <a:pt x="77" y="388"/>
                </a:lnTo>
                <a:lnTo>
                  <a:pt x="63" y="380"/>
                </a:lnTo>
                <a:lnTo>
                  <a:pt x="92" y="282"/>
                </a:lnTo>
                <a:lnTo>
                  <a:pt x="95" y="282"/>
                </a:lnTo>
                <a:lnTo>
                  <a:pt x="101" y="270"/>
                </a:lnTo>
                <a:lnTo>
                  <a:pt x="101" y="266"/>
                </a:lnTo>
                <a:lnTo>
                  <a:pt x="97" y="265"/>
                </a:lnTo>
                <a:lnTo>
                  <a:pt x="88" y="266"/>
                </a:lnTo>
                <a:lnTo>
                  <a:pt x="80" y="265"/>
                </a:lnTo>
                <a:lnTo>
                  <a:pt x="79" y="262"/>
                </a:lnTo>
                <a:lnTo>
                  <a:pt x="80" y="257"/>
                </a:lnTo>
                <a:lnTo>
                  <a:pt x="77" y="254"/>
                </a:lnTo>
                <a:lnTo>
                  <a:pt x="69" y="257"/>
                </a:lnTo>
                <a:lnTo>
                  <a:pt x="67" y="255"/>
                </a:lnTo>
                <a:lnTo>
                  <a:pt x="70" y="251"/>
                </a:lnTo>
                <a:lnTo>
                  <a:pt x="59" y="230"/>
                </a:lnTo>
                <a:lnTo>
                  <a:pt x="52" y="221"/>
                </a:lnTo>
                <a:lnTo>
                  <a:pt x="37" y="192"/>
                </a:lnTo>
                <a:lnTo>
                  <a:pt x="27" y="186"/>
                </a:lnTo>
                <a:lnTo>
                  <a:pt x="11" y="167"/>
                </a:lnTo>
                <a:lnTo>
                  <a:pt x="20" y="164"/>
                </a:lnTo>
                <a:lnTo>
                  <a:pt x="12" y="156"/>
                </a:lnTo>
                <a:lnTo>
                  <a:pt x="16" y="138"/>
                </a:lnTo>
                <a:lnTo>
                  <a:pt x="0" y="106"/>
                </a:lnTo>
                <a:lnTo>
                  <a:pt x="0" y="105"/>
                </a:lnTo>
                <a:lnTo>
                  <a:pt x="4" y="81"/>
                </a:lnTo>
                <a:lnTo>
                  <a:pt x="8" y="55"/>
                </a:lnTo>
                <a:lnTo>
                  <a:pt x="9" y="52"/>
                </a:lnTo>
                <a:lnTo>
                  <a:pt x="9" y="51"/>
                </a:lnTo>
                <a:lnTo>
                  <a:pt x="16" y="13"/>
                </a:lnTo>
                <a:lnTo>
                  <a:pt x="18" y="2"/>
                </a:lnTo>
                <a:lnTo>
                  <a:pt x="19" y="0"/>
                </a:lnTo>
                <a:lnTo>
                  <a:pt x="113" y="16"/>
                </a:lnTo>
                <a:lnTo>
                  <a:pt x="159" y="24"/>
                </a:lnTo>
                <a:lnTo>
                  <a:pt x="295" y="44"/>
                </a:lnTo>
                <a:lnTo>
                  <a:pt x="360" y="53"/>
                </a:lnTo>
                <a:lnTo>
                  <a:pt x="399" y="58"/>
                </a:lnTo>
                <a:lnTo>
                  <a:pt x="453" y="64"/>
                </a:lnTo>
                <a:lnTo>
                  <a:pt x="489" y="69"/>
                </a:lnTo>
                <a:lnTo>
                  <a:pt x="579" y="78"/>
                </a:lnTo>
                <a:lnTo>
                  <a:pt x="655" y="85"/>
                </a:lnTo>
                <a:lnTo>
                  <a:pt x="733" y="92"/>
                </a:lnTo>
                <a:lnTo>
                  <a:pt x="809" y="98"/>
                </a:lnTo>
                <a:lnTo>
                  <a:pt x="882" y="102"/>
                </a:lnTo>
                <a:lnTo>
                  <a:pt x="880" y="128"/>
                </a:lnTo>
                <a:lnTo>
                  <a:pt x="880" y="138"/>
                </a:lnTo>
                <a:lnTo>
                  <a:pt x="880" y="141"/>
                </a:lnTo>
                <a:lnTo>
                  <a:pt x="880" y="142"/>
                </a:lnTo>
                <a:lnTo>
                  <a:pt x="879" y="154"/>
                </a:lnTo>
                <a:lnTo>
                  <a:pt x="879" y="167"/>
                </a:lnTo>
                <a:lnTo>
                  <a:pt x="877" y="194"/>
                </a:lnTo>
                <a:lnTo>
                  <a:pt x="876" y="208"/>
                </a:lnTo>
                <a:lnTo>
                  <a:pt x="875" y="221"/>
                </a:lnTo>
                <a:lnTo>
                  <a:pt x="875" y="235"/>
                </a:lnTo>
                <a:lnTo>
                  <a:pt x="872" y="272"/>
                </a:lnTo>
                <a:lnTo>
                  <a:pt x="872" y="275"/>
                </a:lnTo>
                <a:lnTo>
                  <a:pt x="872" y="279"/>
                </a:lnTo>
                <a:lnTo>
                  <a:pt x="870" y="301"/>
                </a:lnTo>
                <a:lnTo>
                  <a:pt x="868" y="341"/>
                </a:lnTo>
                <a:lnTo>
                  <a:pt x="868" y="352"/>
                </a:lnTo>
                <a:lnTo>
                  <a:pt x="866" y="363"/>
                </a:lnTo>
                <a:lnTo>
                  <a:pt x="866" y="367"/>
                </a:lnTo>
                <a:lnTo>
                  <a:pt x="865" y="391"/>
                </a:lnTo>
                <a:lnTo>
                  <a:pt x="865" y="395"/>
                </a:lnTo>
                <a:lnTo>
                  <a:pt x="863" y="411"/>
                </a:lnTo>
                <a:lnTo>
                  <a:pt x="862" y="427"/>
                </a:lnTo>
                <a:lnTo>
                  <a:pt x="862" y="434"/>
                </a:lnTo>
                <a:lnTo>
                  <a:pt x="862" y="447"/>
                </a:lnTo>
                <a:lnTo>
                  <a:pt x="858" y="501"/>
                </a:lnTo>
                <a:lnTo>
                  <a:pt x="858" y="505"/>
                </a:lnTo>
                <a:lnTo>
                  <a:pt x="857" y="528"/>
                </a:lnTo>
                <a:lnTo>
                  <a:pt x="858" y="529"/>
                </a:lnTo>
                <a:lnTo>
                  <a:pt x="855" y="529"/>
                </a:lnTo>
                <a:lnTo>
                  <a:pt x="804" y="525"/>
                </a:lnTo>
                <a:lnTo>
                  <a:pt x="796" y="525"/>
                </a:lnTo>
                <a:lnTo>
                  <a:pt x="780" y="523"/>
                </a:lnTo>
                <a:lnTo>
                  <a:pt x="777" y="523"/>
                </a:lnTo>
                <a:lnTo>
                  <a:pt x="714" y="518"/>
                </a:lnTo>
                <a:lnTo>
                  <a:pt x="707" y="518"/>
                </a:lnTo>
                <a:lnTo>
                  <a:pt x="705" y="518"/>
                </a:lnTo>
                <a:lnTo>
                  <a:pt x="697" y="518"/>
                </a:lnTo>
                <a:lnTo>
                  <a:pt x="687" y="518"/>
                </a:lnTo>
                <a:lnTo>
                  <a:pt x="686" y="518"/>
                </a:lnTo>
                <a:lnTo>
                  <a:pt x="630" y="512"/>
                </a:lnTo>
                <a:lnTo>
                  <a:pt x="621" y="511"/>
                </a:lnTo>
                <a:lnTo>
                  <a:pt x="561" y="505"/>
                </a:lnTo>
                <a:lnTo>
                  <a:pt x="535" y="503"/>
                </a:lnTo>
                <a:lnTo>
                  <a:pt x="525" y="501"/>
                </a:lnTo>
                <a:lnTo>
                  <a:pt x="515" y="501"/>
                </a:lnTo>
                <a:lnTo>
                  <a:pt x="507" y="500"/>
                </a:lnTo>
                <a:lnTo>
                  <a:pt x="478" y="497"/>
                </a:lnTo>
                <a:lnTo>
                  <a:pt x="468" y="494"/>
                </a:lnTo>
                <a:lnTo>
                  <a:pt x="417" y="489"/>
                </a:lnTo>
                <a:lnTo>
                  <a:pt x="411" y="489"/>
                </a:lnTo>
                <a:lnTo>
                  <a:pt x="402" y="487"/>
                </a:lnTo>
                <a:lnTo>
                  <a:pt x="371" y="485"/>
                </a:lnTo>
                <a:lnTo>
                  <a:pt x="321" y="478"/>
                </a:lnTo>
                <a:lnTo>
                  <a:pt x="317" y="514"/>
                </a:lnTo>
                <a:lnTo>
                  <a:pt x="314" y="532"/>
                </a:lnTo>
                <a:lnTo>
                  <a:pt x="314" y="535"/>
                </a:lnTo>
                <a:lnTo>
                  <a:pt x="312" y="532"/>
                </a:lnTo>
                <a:lnTo>
                  <a:pt x="310" y="532"/>
                </a:lnTo>
                <a:lnTo>
                  <a:pt x="309" y="530"/>
                </a:lnTo>
                <a:lnTo>
                  <a:pt x="300" y="514"/>
                </a:lnTo>
                <a:lnTo>
                  <a:pt x="292" y="501"/>
                </a:lnTo>
                <a:lnTo>
                  <a:pt x="285" y="505"/>
                </a:lnTo>
                <a:lnTo>
                  <a:pt x="281" y="511"/>
                </a:lnTo>
                <a:lnTo>
                  <a:pt x="281" y="522"/>
                </a:lnTo>
                <a:lnTo>
                  <a:pt x="271" y="521"/>
                </a:lnTo>
                <a:lnTo>
                  <a:pt x="232" y="518"/>
                </a:lnTo>
                <a:lnTo>
                  <a:pt x="224" y="512"/>
                </a:lnTo>
                <a:lnTo>
                  <a:pt x="214" y="518"/>
                </a:lnTo>
                <a:lnTo>
                  <a:pt x="202" y="521"/>
                </a:lnTo>
                <a:lnTo>
                  <a:pt x="185" y="514"/>
                </a:lnTo>
                <a:lnTo>
                  <a:pt x="176" y="521"/>
                </a:lnTo>
                <a:lnTo>
                  <a:pt x="177" y="526"/>
                </a:lnTo>
                <a:lnTo>
                  <a:pt x="174" y="528"/>
                </a:lnTo>
                <a:lnTo>
                  <a:pt x="165" y="517"/>
                </a:lnTo>
                <a:lnTo>
                  <a:pt x="159" y="482"/>
                </a:lnTo>
                <a:lnTo>
                  <a:pt x="137" y="465"/>
                </a:lnTo>
                <a:lnTo>
                  <a:pt x="140" y="452"/>
                </a:lnTo>
                <a:lnTo>
                  <a:pt x="113" y="373"/>
                </a:lnTo>
              </a:path>
            </a:pathLst>
          </a:custGeom>
          <a:solidFill>
            <a:schemeClr val="tx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141" name="Nevada" descr="Nevada, 25 percent by 2025."/>
          <p:cNvSpPr>
            <a:spLocks/>
          </p:cNvSpPr>
          <p:nvPr/>
        </p:nvSpPr>
        <p:spPr bwMode="auto">
          <a:xfrm>
            <a:off x="1086716" y="2529424"/>
            <a:ext cx="822505" cy="1185510"/>
          </a:xfrm>
          <a:custGeom>
            <a:avLst/>
            <a:gdLst>
              <a:gd name="T0" fmla="*/ 2147483647 w 540"/>
              <a:gd name="T1" fmla="*/ 2147483647 h 834"/>
              <a:gd name="T2" fmla="*/ 2147483647 w 540"/>
              <a:gd name="T3" fmla="*/ 2147483647 h 834"/>
              <a:gd name="T4" fmla="*/ 2147483647 w 540"/>
              <a:gd name="T5" fmla="*/ 2147483647 h 834"/>
              <a:gd name="T6" fmla="*/ 2147483647 w 540"/>
              <a:gd name="T7" fmla="*/ 2147483647 h 834"/>
              <a:gd name="T8" fmla="*/ 2147483647 w 540"/>
              <a:gd name="T9" fmla="*/ 2147483647 h 834"/>
              <a:gd name="T10" fmla="*/ 2147483647 w 540"/>
              <a:gd name="T11" fmla="*/ 2147483647 h 834"/>
              <a:gd name="T12" fmla="*/ 2147483647 w 540"/>
              <a:gd name="T13" fmla="*/ 2147483647 h 834"/>
              <a:gd name="T14" fmla="*/ 2147483647 w 540"/>
              <a:gd name="T15" fmla="*/ 2147483647 h 834"/>
              <a:gd name="T16" fmla="*/ 2147483647 w 540"/>
              <a:gd name="T17" fmla="*/ 2147483647 h 834"/>
              <a:gd name="T18" fmla="*/ 2147483647 w 540"/>
              <a:gd name="T19" fmla="*/ 2147483647 h 834"/>
              <a:gd name="T20" fmla="*/ 2147483647 w 540"/>
              <a:gd name="T21" fmla="*/ 2147483647 h 834"/>
              <a:gd name="T22" fmla="*/ 2147483647 w 540"/>
              <a:gd name="T23" fmla="*/ 2147483647 h 834"/>
              <a:gd name="T24" fmla="*/ 2147483647 w 540"/>
              <a:gd name="T25" fmla="*/ 2147483647 h 834"/>
              <a:gd name="T26" fmla="*/ 2147483647 w 540"/>
              <a:gd name="T27" fmla="*/ 2147483647 h 834"/>
              <a:gd name="T28" fmla="*/ 2147483647 w 540"/>
              <a:gd name="T29" fmla="*/ 2147483647 h 834"/>
              <a:gd name="T30" fmla="*/ 2147483647 w 540"/>
              <a:gd name="T31" fmla="*/ 2147483647 h 834"/>
              <a:gd name="T32" fmla="*/ 2147483647 w 540"/>
              <a:gd name="T33" fmla="*/ 2147483647 h 834"/>
              <a:gd name="T34" fmla="*/ 2147483647 w 540"/>
              <a:gd name="T35" fmla="*/ 2147483647 h 834"/>
              <a:gd name="T36" fmla="*/ 2147483647 w 540"/>
              <a:gd name="T37" fmla="*/ 2147483647 h 834"/>
              <a:gd name="T38" fmla="*/ 2147483647 w 540"/>
              <a:gd name="T39" fmla="*/ 2147483647 h 834"/>
              <a:gd name="T40" fmla="*/ 2147483647 w 540"/>
              <a:gd name="T41" fmla="*/ 2147483647 h 834"/>
              <a:gd name="T42" fmla="*/ 2147483647 w 540"/>
              <a:gd name="T43" fmla="*/ 2147483647 h 834"/>
              <a:gd name="T44" fmla="*/ 2147483647 w 540"/>
              <a:gd name="T45" fmla="*/ 2147483647 h 834"/>
              <a:gd name="T46" fmla="*/ 2147483647 w 540"/>
              <a:gd name="T47" fmla="*/ 2147483647 h 834"/>
              <a:gd name="T48" fmla="*/ 2147483647 w 540"/>
              <a:gd name="T49" fmla="*/ 2147483647 h 834"/>
              <a:gd name="T50" fmla="*/ 2147483647 w 540"/>
              <a:gd name="T51" fmla="*/ 2147483647 h 834"/>
              <a:gd name="T52" fmla="*/ 2147483647 w 540"/>
              <a:gd name="T53" fmla="*/ 2147483647 h 834"/>
              <a:gd name="T54" fmla="*/ 2147483647 w 540"/>
              <a:gd name="T55" fmla="*/ 2147483647 h 834"/>
              <a:gd name="T56" fmla="*/ 2147483647 w 540"/>
              <a:gd name="T57" fmla="*/ 2147483647 h 834"/>
              <a:gd name="T58" fmla="*/ 2147483647 w 540"/>
              <a:gd name="T59" fmla="*/ 2147483647 h 834"/>
              <a:gd name="T60" fmla="*/ 2147483647 w 540"/>
              <a:gd name="T61" fmla="*/ 2147483647 h 834"/>
              <a:gd name="T62" fmla="*/ 2147483647 w 540"/>
              <a:gd name="T63" fmla="*/ 2147483647 h 834"/>
              <a:gd name="T64" fmla="*/ 2147483647 w 540"/>
              <a:gd name="T65" fmla="*/ 2147483647 h 834"/>
              <a:gd name="T66" fmla="*/ 2147483647 w 540"/>
              <a:gd name="T67" fmla="*/ 2147483647 h 834"/>
              <a:gd name="T68" fmla="*/ 2147483647 w 540"/>
              <a:gd name="T69" fmla="*/ 2147483647 h 834"/>
              <a:gd name="T70" fmla="*/ 2147483647 w 540"/>
              <a:gd name="T71" fmla="*/ 2147483647 h 834"/>
              <a:gd name="T72" fmla="*/ 2147483647 w 540"/>
              <a:gd name="T73" fmla="*/ 2147483647 h 834"/>
              <a:gd name="T74" fmla="*/ 2147483647 w 540"/>
              <a:gd name="T75" fmla="*/ 2147483647 h 834"/>
              <a:gd name="T76" fmla="*/ 2147483647 w 540"/>
              <a:gd name="T77" fmla="*/ 2147483647 h 834"/>
              <a:gd name="T78" fmla="*/ 2147483647 w 540"/>
              <a:gd name="T79" fmla="*/ 2147483647 h 834"/>
              <a:gd name="T80" fmla="*/ 2147483647 w 540"/>
              <a:gd name="T81" fmla="*/ 2147483647 h 834"/>
              <a:gd name="T82" fmla="*/ 2147483647 w 540"/>
              <a:gd name="T83" fmla="*/ 2147483647 h 834"/>
              <a:gd name="T84" fmla="*/ 2147483647 w 540"/>
              <a:gd name="T85" fmla="*/ 2147483647 h 834"/>
              <a:gd name="T86" fmla="*/ 2147483647 w 540"/>
              <a:gd name="T87" fmla="*/ 2147483647 h 834"/>
              <a:gd name="T88" fmla="*/ 2147483647 w 540"/>
              <a:gd name="T89" fmla="*/ 2147483647 h 834"/>
              <a:gd name="T90" fmla="*/ 2147483647 w 540"/>
              <a:gd name="T91" fmla="*/ 2147483647 h 834"/>
              <a:gd name="T92" fmla="*/ 2147483647 w 540"/>
              <a:gd name="T93" fmla="*/ 2147483647 h 834"/>
              <a:gd name="T94" fmla="*/ 2147483647 w 540"/>
              <a:gd name="T95" fmla="*/ 2147483647 h 834"/>
              <a:gd name="T96" fmla="*/ 2147483647 w 540"/>
              <a:gd name="T97" fmla="*/ 2147483647 h 8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0"/>
              <a:gd name="T148" fmla="*/ 0 h 834"/>
              <a:gd name="T149" fmla="*/ 540 w 540"/>
              <a:gd name="T150" fmla="*/ 834 h 8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0" h="834">
                <a:moveTo>
                  <a:pt x="2" y="306"/>
                </a:moveTo>
                <a:lnTo>
                  <a:pt x="2" y="310"/>
                </a:lnTo>
                <a:lnTo>
                  <a:pt x="0" y="318"/>
                </a:lnTo>
                <a:lnTo>
                  <a:pt x="5" y="324"/>
                </a:lnTo>
                <a:lnTo>
                  <a:pt x="6" y="327"/>
                </a:lnTo>
                <a:lnTo>
                  <a:pt x="11" y="332"/>
                </a:lnTo>
                <a:lnTo>
                  <a:pt x="23" y="350"/>
                </a:lnTo>
                <a:lnTo>
                  <a:pt x="27" y="356"/>
                </a:lnTo>
                <a:lnTo>
                  <a:pt x="33" y="364"/>
                </a:lnTo>
                <a:lnTo>
                  <a:pt x="44" y="379"/>
                </a:lnTo>
                <a:lnTo>
                  <a:pt x="48" y="383"/>
                </a:lnTo>
                <a:lnTo>
                  <a:pt x="49" y="386"/>
                </a:lnTo>
                <a:lnTo>
                  <a:pt x="55" y="395"/>
                </a:lnTo>
                <a:lnTo>
                  <a:pt x="72" y="417"/>
                </a:lnTo>
                <a:lnTo>
                  <a:pt x="83" y="432"/>
                </a:lnTo>
                <a:lnTo>
                  <a:pt x="105" y="464"/>
                </a:lnTo>
                <a:lnTo>
                  <a:pt x="130" y="498"/>
                </a:lnTo>
                <a:lnTo>
                  <a:pt x="141" y="515"/>
                </a:lnTo>
                <a:lnTo>
                  <a:pt x="144" y="519"/>
                </a:lnTo>
                <a:lnTo>
                  <a:pt x="159" y="540"/>
                </a:lnTo>
                <a:lnTo>
                  <a:pt x="164" y="547"/>
                </a:lnTo>
                <a:lnTo>
                  <a:pt x="189" y="583"/>
                </a:lnTo>
                <a:lnTo>
                  <a:pt x="232" y="643"/>
                </a:lnTo>
                <a:lnTo>
                  <a:pt x="252" y="672"/>
                </a:lnTo>
                <a:lnTo>
                  <a:pt x="277" y="706"/>
                </a:lnTo>
                <a:lnTo>
                  <a:pt x="278" y="706"/>
                </a:lnTo>
                <a:lnTo>
                  <a:pt x="288" y="722"/>
                </a:lnTo>
                <a:lnTo>
                  <a:pt x="296" y="733"/>
                </a:lnTo>
                <a:lnTo>
                  <a:pt x="322" y="772"/>
                </a:lnTo>
                <a:lnTo>
                  <a:pt x="346" y="803"/>
                </a:lnTo>
                <a:lnTo>
                  <a:pt x="367" y="833"/>
                </a:lnTo>
                <a:lnTo>
                  <a:pt x="375" y="808"/>
                </a:lnTo>
                <a:lnTo>
                  <a:pt x="375" y="752"/>
                </a:lnTo>
                <a:lnTo>
                  <a:pt x="379" y="738"/>
                </a:lnTo>
                <a:lnTo>
                  <a:pt x="376" y="715"/>
                </a:lnTo>
                <a:lnTo>
                  <a:pt x="399" y="712"/>
                </a:lnTo>
                <a:lnTo>
                  <a:pt x="418" y="729"/>
                </a:lnTo>
                <a:lnTo>
                  <a:pt x="437" y="713"/>
                </a:lnTo>
                <a:lnTo>
                  <a:pt x="448" y="643"/>
                </a:lnTo>
                <a:lnTo>
                  <a:pt x="453" y="626"/>
                </a:lnTo>
                <a:lnTo>
                  <a:pt x="453" y="615"/>
                </a:lnTo>
                <a:lnTo>
                  <a:pt x="460" y="579"/>
                </a:lnTo>
                <a:lnTo>
                  <a:pt x="462" y="561"/>
                </a:lnTo>
                <a:lnTo>
                  <a:pt x="465" y="544"/>
                </a:lnTo>
                <a:lnTo>
                  <a:pt x="465" y="543"/>
                </a:lnTo>
                <a:lnTo>
                  <a:pt x="472" y="501"/>
                </a:lnTo>
                <a:lnTo>
                  <a:pt x="473" y="486"/>
                </a:lnTo>
                <a:lnTo>
                  <a:pt x="478" y="464"/>
                </a:lnTo>
                <a:lnTo>
                  <a:pt x="479" y="456"/>
                </a:lnTo>
                <a:lnTo>
                  <a:pt x="480" y="450"/>
                </a:lnTo>
                <a:lnTo>
                  <a:pt x="482" y="444"/>
                </a:lnTo>
                <a:lnTo>
                  <a:pt x="483" y="425"/>
                </a:lnTo>
                <a:lnTo>
                  <a:pt x="496" y="356"/>
                </a:lnTo>
                <a:lnTo>
                  <a:pt x="496" y="352"/>
                </a:lnTo>
                <a:lnTo>
                  <a:pt x="500" y="328"/>
                </a:lnTo>
                <a:lnTo>
                  <a:pt x="502" y="311"/>
                </a:lnTo>
                <a:lnTo>
                  <a:pt x="504" y="302"/>
                </a:lnTo>
                <a:lnTo>
                  <a:pt x="505" y="289"/>
                </a:lnTo>
                <a:lnTo>
                  <a:pt x="509" y="264"/>
                </a:lnTo>
                <a:lnTo>
                  <a:pt x="515" y="235"/>
                </a:lnTo>
                <a:lnTo>
                  <a:pt x="522" y="195"/>
                </a:lnTo>
                <a:lnTo>
                  <a:pt x="527" y="159"/>
                </a:lnTo>
                <a:lnTo>
                  <a:pt x="537" y="99"/>
                </a:lnTo>
                <a:lnTo>
                  <a:pt x="539" y="87"/>
                </a:lnTo>
                <a:lnTo>
                  <a:pt x="523" y="85"/>
                </a:lnTo>
                <a:lnTo>
                  <a:pt x="522" y="84"/>
                </a:lnTo>
                <a:lnTo>
                  <a:pt x="519" y="84"/>
                </a:lnTo>
                <a:lnTo>
                  <a:pt x="496" y="80"/>
                </a:lnTo>
                <a:lnTo>
                  <a:pt x="483" y="77"/>
                </a:lnTo>
                <a:lnTo>
                  <a:pt x="461" y="74"/>
                </a:lnTo>
                <a:lnTo>
                  <a:pt x="381" y="60"/>
                </a:lnTo>
                <a:lnTo>
                  <a:pt x="308" y="47"/>
                </a:lnTo>
                <a:lnTo>
                  <a:pt x="304" y="45"/>
                </a:lnTo>
                <a:lnTo>
                  <a:pt x="286" y="42"/>
                </a:lnTo>
                <a:lnTo>
                  <a:pt x="282" y="42"/>
                </a:lnTo>
                <a:lnTo>
                  <a:pt x="211" y="29"/>
                </a:lnTo>
                <a:lnTo>
                  <a:pt x="188" y="23"/>
                </a:lnTo>
                <a:lnTo>
                  <a:pt x="173" y="20"/>
                </a:lnTo>
                <a:lnTo>
                  <a:pt x="124" y="11"/>
                </a:lnTo>
                <a:lnTo>
                  <a:pt x="121" y="9"/>
                </a:lnTo>
                <a:lnTo>
                  <a:pt x="109" y="6"/>
                </a:lnTo>
                <a:lnTo>
                  <a:pt x="81" y="1"/>
                </a:lnTo>
                <a:lnTo>
                  <a:pt x="72" y="0"/>
                </a:lnTo>
                <a:lnTo>
                  <a:pt x="66" y="23"/>
                </a:lnTo>
                <a:lnTo>
                  <a:pt x="55" y="67"/>
                </a:lnTo>
                <a:lnTo>
                  <a:pt x="52" y="84"/>
                </a:lnTo>
                <a:lnTo>
                  <a:pt x="36" y="158"/>
                </a:lnTo>
                <a:lnTo>
                  <a:pt x="23" y="216"/>
                </a:lnTo>
                <a:lnTo>
                  <a:pt x="18" y="241"/>
                </a:lnTo>
                <a:lnTo>
                  <a:pt x="15" y="250"/>
                </a:lnTo>
                <a:lnTo>
                  <a:pt x="12" y="264"/>
                </a:lnTo>
                <a:lnTo>
                  <a:pt x="11" y="270"/>
                </a:lnTo>
                <a:lnTo>
                  <a:pt x="9" y="278"/>
                </a:lnTo>
                <a:lnTo>
                  <a:pt x="6" y="284"/>
                </a:lnTo>
                <a:lnTo>
                  <a:pt x="6" y="291"/>
                </a:lnTo>
                <a:lnTo>
                  <a:pt x="4" y="300"/>
                </a:lnTo>
                <a:lnTo>
                  <a:pt x="2" y="304"/>
                </a:lnTo>
                <a:lnTo>
                  <a:pt x="2" y="306"/>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61" name="New Hampshire" descr="New Hampshire, 24.8 percent by 2025."/>
          <p:cNvSpPr>
            <a:spLocks/>
          </p:cNvSpPr>
          <p:nvPr/>
        </p:nvSpPr>
        <p:spPr bwMode="auto">
          <a:xfrm>
            <a:off x="6877948" y="1902971"/>
            <a:ext cx="215966" cy="424272"/>
          </a:xfrm>
          <a:custGeom>
            <a:avLst/>
            <a:gdLst>
              <a:gd name="T0" fmla="*/ 2147483647 w 142"/>
              <a:gd name="T1" fmla="*/ 2147483647 h 299"/>
              <a:gd name="T2" fmla="*/ 2147483647 w 142"/>
              <a:gd name="T3" fmla="*/ 2147483647 h 299"/>
              <a:gd name="T4" fmla="*/ 2147483647 w 142"/>
              <a:gd name="T5" fmla="*/ 2147483647 h 299"/>
              <a:gd name="T6" fmla="*/ 2147483647 w 142"/>
              <a:gd name="T7" fmla="*/ 2147483647 h 299"/>
              <a:gd name="T8" fmla="*/ 2147483647 w 142"/>
              <a:gd name="T9" fmla="*/ 2147483647 h 299"/>
              <a:gd name="T10" fmla="*/ 2147483647 w 142"/>
              <a:gd name="T11" fmla="*/ 2147483647 h 299"/>
              <a:gd name="T12" fmla="*/ 2147483647 w 142"/>
              <a:gd name="T13" fmla="*/ 2147483647 h 299"/>
              <a:gd name="T14" fmla="*/ 2147483647 w 142"/>
              <a:gd name="T15" fmla="*/ 2147483647 h 299"/>
              <a:gd name="T16" fmla="*/ 2147483647 w 142"/>
              <a:gd name="T17" fmla="*/ 2147483647 h 299"/>
              <a:gd name="T18" fmla="*/ 2147483647 w 142"/>
              <a:gd name="T19" fmla="*/ 2147483647 h 299"/>
              <a:gd name="T20" fmla="*/ 2147483647 w 142"/>
              <a:gd name="T21" fmla="*/ 2147483647 h 299"/>
              <a:gd name="T22" fmla="*/ 2147483647 w 142"/>
              <a:gd name="T23" fmla="*/ 2147483647 h 299"/>
              <a:gd name="T24" fmla="*/ 2147483647 w 142"/>
              <a:gd name="T25" fmla="*/ 2147483647 h 299"/>
              <a:gd name="T26" fmla="*/ 2147483647 w 142"/>
              <a:gd name="T27" fmla="*/ 2147483647 h 299"/>
              <a:gd name="T28" fmla="*/ 2147483647 w 142"/>
              <a:gd name="T29" fmla="*/ 2147483647 h 299"/>
              <a:gd name="T30" fmla="*/ 2147483647 w 142"/>
              <a:gd name="T31" fmla="*/ 2147483647 h 299"/>
              <a:gd name="T32" fmla="*/ 2147483647 w 142"/>
              <a:gd name="T33" fmla="*/ 2147483647 h 299"/>
              <a:gd name="T34" fmla="*/ 2147483647 w 142"/>
              <a:gd name="T35" fmla="*/ 2147483647 h 299"/>
              <a:gd name="T36" fmla="*/ 2147483647 w 142"/>
              <a:gd name="T37" fmla="*/ 2147483647 h 299"/>
              <a:gd name="T38" fmla="*/ 2147483647 w 142"/>
              <a:gd name="T39" fmla="*/ 2147483647 h 299"/>
              <a:gd name="T40" fmla="*/ 2147483647 w 142"/>
              <a:gd name="T41" fmla="*/ 0 h 299"/>
              <a:gd name="T42" fmla="*/ 2147483647 w 142"/>
              <a:gd name="T43" fmla="*/ 2147483647 h 299"/>
              <a:gd name="T44" fmla="*/ 2147483647 w 142"/>
              <a:gd name="T45" fmla="*/ 2147483647 h 299"/>
              <a:gd name="T46" fmla="*/ 2147483647 w 142"/>
              <a:gd name="T47" fmla="*/ 2147483647 h 299"/>
              <a:gd name="T48" fmla="*/ 2147483647 w 142"/>
              <a:gd name="T49" fmla="*/ 2147483647 h 299"/>
              <a:gd name="T50" fmla="*/ 2147483647 w 142"/>
              <a:gd name="T51" fmla="*/ 2147483647 h 299"/>
              <a:gd name="T52" fmla="*/ 2147483647 w 142"/>
              <a:gd name="T53" fmla="*/ 2147483647 h 299"/>
              <a:gd name="T54" fmla="*/ 2147483647 w 142"/>
              <a:gd name="T55" fmla="*/ 2147483647 h 299"/>
              <a:gd name="T56" fmla="*/ 2147483647 w 142"/>
              <a:gd name="T57" fmla="*/ 2147483647 h 299"/>
              <a:gd name="T58" fmla="*/ 2147483647 w 142"/>
              <a:gd name="T59" fmla="*/ 2147483647 h 299"/>
              <a:gd name="T60" fmla="*/ 2147483647 w 142"/>
              <a:gd name="T61" fmla="*/ 2147483647 h 299"/>
              <a:gd name="T62" fmla="*/ 2147483647 w 142"/>
              <a:gd name="T63" fmla="*/ 2147483647 h 299"/>
              <a:gd name="T64" fmla="*/ 2147483647 w 142"/>
              <a:gd name="T65" fmla="*/ 2147483647 h 299"/>
              <a:gd name="T66" fmla="*/ 2147483647 w 142"/>
              <a:gd name="T67" fmla="*/ 2147483647 h 299"/>
              <a:gd name="T68" fmla="*/ 2147483647 w 142"/>
              <a:gd name="T69" fmla="*/ 2147483647 h 299"/>
              <a:gd name="T70" fmla="*/ 2147483647 w 142"/>
              <a:gd name="T71" fmla="*/ 2147483647 h 299"/>
              <a:gd name="T72" fmla="*/ 2147483647 w 142"/>
              <a:gd name="T73" fmla="*/ 2147483647 h 299"/>
              <a:gd name="T74" fmla="*/ 2147483647 w 142"/>
              <a:gd name="T75" fmla="*/ 2147483647 h 299"/>
              <a:gd name="T76" fmla="*/ 2147483647 w 142"/>
              <a:gd name="T77" fmla="*/ 2147483647 h 299"/>
              <a:gd name="T78" fmla="*/ 2147483647 w 142"/>
              <a:gd name="T79" fmla="*/ 2147483647 h 299"/>
              <a:gd name="T80" fmla="*/ 2147483647 w 142"/>
              <a:gd name="T81" fmla="*/ 2147483647 h 299"/>
              <a:gd name="T82" fmla="*/ 2147483647 w 142"/>
              <a:gd name="T83" fmla="*/ 2147483647 h 299"/>
              <a:gd name="T84" fmla="*/ 2147483647 w 142"/>
              <a:gd name="T85" fmla="*/ 2147483647 h 299"/>
              <a:gd name="T86" fmla="*/ 2147483647 w 142"/>
              <a:gd name="T87" fmla="*/ 2147483647 h 299"/>
              <a:gd name="T88" fmla="*/ 2147483647 w 142"/>
              <a:gd name="T89" fmla="*/ 2147483647 h 299"/>
              <a:gd name="T90" fmla="*/ 2147483647 w 142"/>
              <a:gd name="T91" fmla="*/ 2147483647 h 299"/>
              <a:gd name="T92" fmla="*/ 2147483647 w 142"/>
              <a:gd name="T93" fmla="*/ 2147483647 h 299"/>
              <a:gd name="T94" fmla="*/ 2147483647 w 142"/>
              <a:gd name="T95" fmla="*/ 2147483647 h 299"/>
              <a:gd name="T96" fmla="*/ 2147483647 w 142"/>
              <a:gd name="T97" fmla="*/ 2147483647 h 299"/>
              <a:gd name="T98" fmla="*/ 2147483647 w 142"/>
              <a:gd name="T99" fmla="*/ 2147483647 h 299"/>
              <a:gd name="T100" fmla="*/ 2147483647 w 142"/>
              <a:gd name="T101" fmla="*/ 2147483647 h 299"/>
              <a:gd name="T102" fmla="*/ 2147483647 w 142"/>
              <a:gd name="T103" fmla="*/ 2147483647 h 299"/>
              <a:gd name="T104" fmla="*/ 2147483647 w 142"/>
              <a:gd name="T105" fmla="*/ 2147483647 h 299"/>
              <a:gd name="T106" fmla="*/ 2147483647 w 142"/>
              <a:gd name="T107" fmla="*/ 2147483647 h 299"/>
              <a:gd name="T108" fmla="*/ 2147483647 w 142"/>
              <a:gd name="T109" fmla="*/ 2147483647 h 299"/>
              <a:gd name="T110" fmla="*/ 2147483647 w 142"/>
              <a:gd name="T111" fmla="*/ 2147483647 h 299"/>
              <a:gd name="T112" fmla="*/ 2147483647 w 142"/>
              <a:gd name="T113" fmla="*/ 2147483647 h 299"/>
              <a:gd name="T114" fmla="*/ 0 w 142"/>
              <a:gd name="T115" fmla="*/ 2147483647 h 299"/>
              <a:gd name="T116" fmla="*/ 2147483647 w 142"/>
              <a:gd name="T117" fmla="*/ 2147483647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
              <a:gd name="T178" fmla="*/ 0 h 299"/>
              <a:gd name="T179" fmla="*/ 142 w 142"/>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 h="299">
                <a:moveTo>
                  <a:pt x="2" y="203"/>
                </a:moveTo>
                <a:lnTo>
                  <a:pt x="1" y="200"/>
                </a:lnTo>
                <a:lnTo>
                  <a:pt x="4" y="186"/>
                </a:lnTo>
                <a:lnTo>
                  <a:pt x="8" y="182"/>
                </a:lnTo>
                <a:lnTo>
                  <a:pt x="8" y="157"/>
                </a:lnTo>
                <a:lnTo>
                  <a:pt x="11" y="142"/>
                </a:lnTo>
                <a:lnTo>
                  <a:pt x="8" y="139"/>
                </a:lnTo>
                <a:lnTo>
                  <a:pt x="5" y="129"/>
                </a:lnTo>
                <a:lnTo>
                  <a:pt x="8" y="119"/>
                </a:lnTo>
                <a:lnTo>
                  <a:pt x="19" y="114"/>
                </a:lnTo>
                <a:lnTo>
                  <a:pt x="20" y="111"/>
                </a:lnTo>
                <a:lnTo>
                  <a:pt x="23" y="107"/>
                </a:lnTo>
                <a:lnTo>
                  <a:pt x="34" y="93"/>
                </a:lnTo>
                <a:lnTo>
                  <a:pt x="23" y="68"/>
                </a:lnTo>
                <a:lnTo>
                  <a:pt x="29" y="48"/>
                </a:lnTo>
                <a:lnTo>
                  <a:pt x="24" y="37"/>
                </a:lnTo>
                <a:lnTo>
                  <a:pt x="23" y="13"/>
                </a:lnTo>
                <a:lnTo>
                  <a:pt x="37" y="6"/>
                </a:lnTo>
                <a:lnTo>
                  <a:pt x="40" y="8"/>
                </a:lnTo>
                <a:lnTo>
                  <a:pt x="47" y="6"/>
                </a:lnTo>
                <a:lnTo>
                  <a:pt x="47" y="0"/>
                </a:lnTo>
                <a:lnTo>
                  <a:pt x="51" y="4"/>
                </a:lnTo>
                <a:lnTo>
                  <a:pt x="51" y="9"/>
                </a:lnTo>
                <a:lnTo>
                  <a:pt x="67" y="55"/>
                </a:lnTo>
                <a:lnTo>
                  <a:pt x="82" y="104"/>
                </a:lnTo>
                <a:lnTo>
                  <a:pt x="84" y="108"/>
                </a:lnTo>
                <a:lnTo>
                  <a:pt x="92" y="135"/>
                </a:lnTo>
                <a:lnTo>
                  <a:pt x="99" y="155"/>
                </a:lnTo>
                <a:lnTo>
                  <a:pt x="99" y="160"/>
                </a:lnTo>
                <a:lnTo>
                  <a:pt x="107" y="182"/>
                </a:lnTo>
                <a:lnTo>
                  <a:pt x="113" y="201"/>
                </a:lnTo>
                <a:lnTo>
                  <a:pt x="125" y="210"/>
                </a:lnTo>
                <a:lnTo>
                  <a:pt x="129" y="222"/>
                </a:lnTo>
                <a:lnTo>
                  <a:pt x="136" y="225"/>
                </a:lnTo>
                <a:lnTo>
                  <a:pt x="141" y="226"/>
                </a:lnTo>
                <a:lnTo>
                  <a:pt x="138" y="243"/>
                </a:lnTo>
                <a:lnTo>
                  <a:pt x="138" y="249"/>
                </a:lnTo>
                <a:lnTo>
                  <a:pt x="121" y="254"/>
                </a:lnTo>
                <a:lnTo>
                  <a:pt x="120" y="260"/>
                </a:lnTo>
                <a:lnTo>
                  <a:pt x="109" y="271"/>
                </a:lnTo>
                <a:lnTo>
                  <a:pt x="109" y="272"/>
                </a:lnTo>
                <a:lnTo>
                  <a:pt x="107" y="272"/>
                </a:lnTo>
                <a:lnTo>
                  <a:pt x="106" y="277"/>
                </a:lnTo>
                <a:lnTo>
                  <a:pt x="59" y="288"/>
                </a:lnTo>
                <a:lnTo>
                  <a:pt x="58" y="288"/>
                </a:lnTo>
                <a:lnTo>
                  <a:pt x="55" y="289"/>
                </a:lnTo>
                <a:lnTo>
                  <a:pt x="47" y="291"/>
                </a:lnTo>
                <a:lnTo>
                  <a:pt x="30" y="293"/>
                </a:lnTo>
                <a:lnTo>
                  <a:pt x="24" y="296"/>
                </a:lnTo>
                <a:lnTo>
                  <a:pt x="23" y="296"/>
                </a:lnTo>
                <a:lnTo>
                  <a:pt x="16" y="298"/>
                </a:lnTo>
                <a:lnTo>
                  <a:pt x="5" y="275"/>
                </a:lnTo>
                <a:lnTo>
                  <a:pt x="8" y="268"/>
                </a:lnTo>
                <a:lnTo>
                  <a:pt x="5" y="250"/>
                </a:lnTo>
                <a:lnTo>
                  <a:pt x="5" y="243"/>
                </a:lnTo>
                <a:lnTo>
                  <a:pt x="1" y="215"/>
                </a:lnTo>
                <a:lnTo>
                  <a:pt x="0" y="206"/>
                </a:lnTo>
                <a:lnTo>
                  <a:pt x="2" y="203"/>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4111" name="New Jersey" descr="New Jersey, 20.38 percent by 2021, plus 5,316 giga watt hours from solar by 2026."/>
          <p:cNvSpPr>
            <a:spLocks/>
          </p:cNvSpPr>
          <p:nvPr/>
        </p:nvSpPr>
        <p:spPr bwMode="auto">
          <a:xfrm>
            <a:off x="6652793" y="2593754"/>
            <a:ext cx="176141" cy="375258"/>
          </a:xfrm>
          <a:custGeom>
            <a:avLst/>
            <a:gdLst>
              <a:gd name="T0" fmla="*/ 2147483647 w 115"/>
              <a:gd name="T1" fmla="*/ 2147483647 h 265"/>
              <a:gd name="T2" fmla="*/ 2147483647 w 115"/>
              <a:gd name="T3" fmla="*/ 2147483647 h 265"/>
              <a:gd name="T4" fmla="*/ 2147483647 w 115"/>
              <a:gd name="T5" fmla="*/ 2147483647 h 265"/>
              <a:gd name="T6" fmla="*/ 2147483647 w 115"/>
              <a:gd name="T7" fmla="*/ 2147483647 h 265"/>
              <a:gd name="T8" fmla="*/ 2147483647 w 115"/>
              <a:gd name="T9" fmla="*/ 2147483647 h 265"/>
              <a:gd name="T10" fmla="*/ 2147483647 w 115"/>
              <a:gd name="T11" fmla="*/ 2147483647 h 265"/>
              <a:gd name="T12" fmla="*/ 2147483647 w 115"/>
              <a:gd name="T13" fmla="*/ 2147483647 h 265"/>
              <a:gd name="T14" fmla="*/ 2147483647 w 115"/>
              <a:gd name="T15" fmla="*/ 2147483647 h 265"/>
              <a:gd name="T16" fmla="*/ 2147483647 w 115"/>
              <a:gd name="T17" fmla="*/ 2147483647 h 265"/>
              <a:gd name="T18" fmla="*/ 2147483647 w 115"/>
              <a:gd name="T19" fmla="*/ 2147483647 h 265"/>
              <a:gd name="T20" fmla="*/ 2147483647 w 115"/>
              <a:gd name="T21" fmla="*/ 2147483647 h 265"/>
              <a:gd name="T22" fmla="*/ 2147483647 w 115"/>
              <a:gd name="T23" fmla="*/ 2147483647 h 265"/>
              <a:gd name="T24" fmla="*/ 2147483647 w 115"/>
              <a:gd name="T25" fmla="*/ 2147483647 h 265"/>
              <a:gd name="T26" fmla="*/ 2147483647 w 115"/>
              <a:gd name="T27" fmla="*/ 2147483647 h 265"/>
              <a:gd name="T28" fmla="*/ 2147483647 w 115"/>
              <a:gd name="T29" fmla="*/ 2147483647 h 265"/>
              <a:gd name="T30" fmla="*/ 2147483647 w 115"/>
              <a:gd name="T31" fmla="*/ 2147483647 h 265"/>
              <a:gd name="T32" fmla="*/ 2147483647 w 115"/>
              <a:gd name="T33" fmla="*/ 2147483647 h 265"/>
              <a:gd name="T34" fmla="*/ 2147483647 w 115"/>
              <a:gd name="T35" fmla="*/ 2147483647 h 265"/>
              <a:gd name="T36" fmla="*/ 2147483647 w 115"/>
              <a:gd name="T37" fmla="*/ 2147483647 h 265"/>
              <a:gd name="T38" fmla="*/ 2147483647 w 115"/>
              <a:gd name="T39" fmla="*/ 2147483647 h 265"/>
              <a:gd name="T40" fmla="*/ 2147483647 w 115"/>
              <a:gd name="T41" fmla="*/ 0 h 265"/>
              <a:gd name="T42" fmla="*/ 2147483647 w 115"/>
              <a:gd name="T43" fmla="*/ 2147483647 h 265"/>
              <a:gd name="T44" fmla="*/ 2147483647 w 115"/>
              <a:gd name="T45" fmla="*/ 2147483647 h 265"/>
              <a:gd name="T46" fmla="*/ 2147483647 w 115"/>
              <a:gd name="T47" fmla="*/ 2147483647 h 265"/>
              <a:gd name="T48" fmla="*/ 2147483647 w 115"/>
              <a:gd name="T49" fmla="*/ 2147483647 h 265"/>
              <a:gd name="T50" fmla="*/ 2147483647 w 115"/>
              <a:gd name="T51" fmla="*/ 2147483647 h 265"/>
              <a:gd name="T52" fmla="*/ 2147483647 w 115"/>
              <a:gd name="T53" fmla="*/ 2147483647 h 265"/>
              <a:gd name="T54" fmla="*/ 2147483647 w 115"/>
              <a:gd name="T55" fmla="*/ 2147483647 h 265"/>
              <a:gd name="T56" fmla="*/ 2147483647 w 115"/>
              <a:gd name="T57" fmla="*/ 2147483647 h 265"/>
              <a:gd name="T58" fmla="*/ 2147483647 w 115"/>
              <a:gd name="T59" fmla="*/ 2147483647 h 265"/>
              <a:gd name="T60" fmla="*/ 2147483647 w 115"/>
              <a:gd name="T61" fmla="*/ 2147483647 h 265"/>
              <a:gd name="T62" fmla="*/ 2147483647 w 115"/>
              <a:gd name="T63" fmla="*/ 2147483647 h 265"/>
              <a:gd name="T64" fmla="*/ 2147483647 w 115"/>
              <a:gd name="T65" fmla="*/ 2147483647 h 265"/>
              <a:gd name="T66" fmla="*/ 2147483647 w 115"/>
              <a:gd name="T67" fmla="*/ 2147483647 h 265"/>
              <a:gd name="T68" fmla="*/ 2147483647 w 115"/>
              <a:gd name="T69" fmla="*/ 2147483647 h 265"/>
              <a:gd name="T70" fmla="*/ 2147483647 w 115"/>
              <a:gd name="T71" fmla="*/ 2147483647 h 265"/>
              <a:gd name="T72" fmla="*/ 2147483647 w 115"/>
              <a:gd name="T73" fmla="*/ 2147483647 h 265"/>
              <a:gd name="T74" fmla="*/ 2147483647 w 115"/>
              <a:gd name="T75" fmla="*/ 2147483647 h 265"/>
              <a:gd name="T76" fmla="*/ 2147483647 w 115"/>
              <a:gd name="T77" fmla="*/ 2147483647 h 265"/>
              <a:gd name="T78" fmla="*/ 2147483647 w 115"/>
              <a:gd name="T79" fmla="*/ 2147483647 h 265"/>
              <a:gd name="T80" fmla="*/ 2147483647 w 115"/>
              <a:gd name="T81" fmla="*/ 2147483647 h 265"/>
              <a:gd name="T82" fmla="*/ 2147483647 w 115"/>
              <a:gd name="T83" fmla="*/ 2147483647 h 265"/>
              <a:gd name="T84" fmla="*/ 2147483647 w 115"/>
              <a:gd name="T85" fmla="*/ 2147483647 h 265"/>
              <a:gd name="T86" fmla="*/ 2147483647 w 115"/>
              <a:gd name="T87" fmla="*/ 2147483647 h 265"/>
              <a:gd name="T88" fmla="*/ 2147483647 w 115"/>
              <a:gd name="T89" fmla="*/ 2147483647 h 265"/>
              <a:gd name="T90" fmla="*/ 2147483647 w 115"/>
              <a:gd name="T91" fmla="*/ 2147483647 h 265"/>
              <a:gd name="T92" fmla="*/ 2147483647 w 115"/>
              <a:gd name="T93" fmla="*/ 2147483647 h 265"/>
              <a:gd name="T94" fmla="*/ 2147483647 w 115"/>
              <a:gd name="T95" fmla="*/ 2147483647 h 2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5"/>
              <a:gd name="T145" fmla="*/ 0 h 265"/>
              <a:gd name="T146" fmla="*/ 115 w 115"/>
              <a:gd name="T147" fmla="*/ 265 h 2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5" h="265">
                <a:moveTo>
                  <a:pt x="101" y="191"/>
                </a:moveTo>
                <a:lnTo>
                  <a:pt x="104" y="189"/>
                </a:lnTo>
                <a:lnTo>
                  <a:pt x="114" y="157"/>
                </a:lnTo>
                <a:lnTo>
                  <a:pt x="111" y="121"/>
                </a:lnTo>
                <a:lnTo>
                  <a:pt x="108" y="90"/>
                </a:lnTo>
                <a:lnTo>
                  <a:pt x="104" y="81"/>
                </a:lnTo>
                <a:lnTo>
                  <a:pt x="104" y="85"/>
                </a:lnTo>
                <a:lnTo>
                  <a:pt x="88" y="86"/>
                </a:lnTo>
                <a:lnTo>
                  <a:pt x="87" y="88"/>
                </a:lnTo>
                <a:lnTo>
                  <a:pt x="83" y="86"/>
                </a:lnTo>
                <a:lnTo>
                  <a:pt x="82" y="83"/>
                </a:lnTo>
                <a:lnTo>
                  <a:pt x="82" y="81"/>
                </a:lnTo>
                <a:lnTo>
                  <a:pt x="82" y="78"/>
                </a:lnTo>
                <a:lnTo>
                  <a:pt x="84" y="72"/>
                </a:lnTo>
                <a:lnTo>
                  <a:pt x="83" y="69"/>
                </a:lnTo>
                <a:lnTo>
                  <a:pt x="83" y="67"/>
                </a:lnTo>
                <a:lnTo>
                  <a:pt x="86" y="65"/>
                </a:lnTo>
                <a:lnTo>
                  <a:pt x="87" y="65"/>
                </a:lnTo>
                <a:lnTo>
                  <a:pt x="91" y="62"/>
                </a:lnTo>
                <a:lnTo>
                  <a:pt x="94" y="62"/>
                </a:lnTo>
                <a:lnTo>
                  <a:pt x="94" y="58"/>
                </a:lnTo>
                <a:lnTo>
                  <a:pt x="94" y="55"/>
                </a:lnTo>
                <a:lnTo>
                  <a:pt x="94" y="50"/>
                </a:lnTo>
                <a:lnTo>
                  <a:pt x="95" y="46"/>
                </a:lnTo>
                <a:lnTo>
                  <a:pt x="97" y="36"/>
                </a:lnTo>
                <a:lnTo>
                  <a:pt x="98" y="36"/>
                </a:lnTo>
                <a:lnTo>
                  <a:pt x="98" y="34"/>
                </a:lnTo>
                <a:lnTo>
                  <a:pt x="98" y="32"/>
                </a:lnTo>
                <a:lnTo>
                  <a:pt x="98" y="25"/>
                </a:lnTo>
                <a:lnTo>
                  <a:pt x="98" y="23"/>
                </a:lnTo>
                <a:lnTo>
                  <a:pt x="98" y="22"/>
                </a:lnTo>
                <a:lnTo>
                  <a:pt x="97" y="22"/>
                </a:lnTo>
                <a:lnTo>
                  <a:pt x="76" y="16"/>
                </a:lnTo>
                <a:lnTo>
                  <a:pt x="69" y="15"/>
                </a:lnTo>
                <a:lnTo>
                  <a:pt x="68" y="13"/>
                </a:lnTo>
                <a:lnTo>
                  <a:pt x="65" y="12"/>
                </a:lnTo>
                <a:lnTo>
                  <a:pt x="58" y="11"/>
                </a:lnTo>
                <a:lnTo>
                  <a:pt x="55" y="9"/>
                </a:lnTo>
                <a:lnTo>
                  <a:pt x="47" y="6"/>
                </a:lnTo>
                <a:lnTo>
                  <a:pt x="38" y="4"/>
                </a:lnTo>
                <a:lnTo>
                  <a:pt x="26" y="0"/>
                </a:lnTo>
                <a:lnTo>
                  <a:pt x="22" y="1"/>
                </a:lnTo>
                <a:lnTo>
                  <a:pt x="15" y="13"/>
                </a:lnTo>
                <a:lnTo>
                  <a:pt x="15" y="22"/>
                </a:lnTo>
                <a:lnTo>
                  <a:pt x="8" y="33"/>
                </a:lnTo>
                <a:lnTo>
                  <a:pt x="11" y="32"/>
                </a:lnTo>
                <a:lnTo>
                  <a:pt x="8" y="36"/>
                </a:lnTo>
                <a:lnTo>
                  <a:pt x="1" y="47"/>
                </a:lnTo>
                <a:lnTo>
                  <a:pt x="1" y="48"/>
                </a:lnTo>
                <a:lnTo>
                  <a:pt x="9" y="57"/>
                </a:lnTo>
                <a:lnTo>
                  <a:pt x="1" y="74"/>
                </a:lnTo>
                <a:lnTo>
                  <a:pt x="4" y="89"/>
                </a:lnTo>
                <a:lnTo>
                  <a:pt x="5" y="89"/>
                </a:lnTo>
                <a:lnTo>
                  <a:pt x="5" y="90"/>
                </a:lnTo>
                <a:lnTo>
                  <a:pt x="11" y="90"/>
                </a:lnTo>
                <a:lnTo>
                  <a:pt x="29" y="108"/>
                </a:lnTo>
                <a:lnTo>
                  <a:pt x="31" y="113"/>
                </a:lnTo>
                <a:lnTo>
                  <a:pt x="37" y="115"/>
                </a:lnTo>
                <a:lnTo>
                  <a:pt x="41" y="120"/>
                </a:lnTo>
                <a:lnTo>
                  <a:pt x="52" y="129"/>
                </a:lnTo>
                <a:lnTo>
                  <a:pt x="47" y="134"/>
                </a:lnTo>
                <a:lnTo>
                  <a:pt x="44" y="139"/>
                </a:lnTo>
                <a:lnTo>
                  <a:pt x="36" y="145"/>
                </a:lnTo>
                <a:lnTo>
                  <a:pt x="34" y="146"/>
                </a:lnTo>
                <a:lnTo>
                  <a:pt x="30" y="150"/>
                </a:lnTo>
                <a:lnTo>
                  <a:pt x="30" y="152"/>
                </a:lnTo>
                <a:lnTo>
                  <a:pt x="26" y="156"/>
                </a:lnTo>
                <a:lnTo>
                  <a:pt x="27" y="163"/>
                </a:lnTo>
                <a:lnTo>
                  <a:pt x="27" y="164"/>
                </a:lnTo>
                <a:lnTo>
                  <a:pt x="22" y="167"/>
                </a:lnTo>
                <a:lnTo>
                  <a:pt x="22" y="169"/>
                </a:lnTo>
                <a:lnTo>
                  <a:pt x="19" y="170"/>
                </a:lnTo>
                <a:lnTo>
                  <a:pt x="9" y="176"/>
                </a:lnTo>
                <a:lnTo>
                  <a:pt x="6" y="178"/>
                </a:lnTo>
                <a:lnTo>
                  <a:pt x="5" y="181"/>
                </a:lnTo>
                <a:lnTo>
                  <a:pt x="2" y="191"/>
                </a:lnTo>
                <a:lnTo>
                  <a:pt x="0" y="201"/>
                </a:lnTo>
                <a:lnTo>
                  <a:pt x="1" y="203"/>
                </a:lnTo>
                <a:lnTo>
                  <a:pt x="4" y="215"/>
                </a:lnTo>
                <a:lnTo>
                  <a:pt x="18" y="224"/>
                </a:lnTo>
                <a:lnTo>
                  <a:pt x="29" y="231"/>
                </a:lnTo>
                <a:lnTo>
                  <a:pt x="31" y="230"/>
                </a:lnTo>
                <a:lnTo>
                  <a:pt x="45" y="238"/>
                </a:lnTo>
                <a:lnTo>
                  <a:pt x="45" y="237"/>
                </a:lnTo>
                <a:lnTo>
                  <a:pt x="62" y="236"/>
                </a:lnTo>
                <a:lnTo>
                  <a:pt x="65" y="264"/>
                </a:lnTo>
                <a:lnTo>
                  <a:pt x="72" y="261"/>
                </a:lnTo>
                <a:lnTo>
                  <a:pt x="77" y="252"/>
                </a:lnTo>
                <a:lnTo>
                  <a:pt x="88" y="216"/>
                </a:lnTo>
                <a:lnTo>
                  <a:pt x="90" y="216"/>
                </a:lnTo>
                <a:lnTo>
                  <a:pt x="104" y="192"/>
                </a:lnTo>
                <a:lnTo>
                  <a:pt x="101" y="191"/>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40" name="New Mexico" descr="New Mexico, 20 percent by 2020 for investor owned utilities. 10 percent by 2020 for cooperative utilities."/>
          <p:cNvSpPr>
            <a:spLocks/>
          </p:cNvSpPr>
          <p:nvPr/>
        </p:nvSpPr>
        <p:spPr bwMode="auto">
          <a:xfrm>
            <a:off x="2318176" y="3503564"/>
            <a:ext cx="885303" cy="883771"/>
          </a:xfrm>
          <a:custGeom>
            <a:avLst/>
            <a:gdLst>
              <a:gd name="T0" fmla="*/ 2147483647 w 582"/>
              <a:gd name="T1" fmla="*/ 2147483647 h 622"/>
              <a:gd name="T2" fmla="*/ 2147483647 w 582"/>
              <a:gd name="T3" fmla="*/ 2147483647 h 622"/>
              <a:gd name="T4" fmla="*/ 2147483647 w 582"/>
              <a:gd name="T5" fmla="*/ 2147483647 h 622"/>
              <a:gd name="T6" fmla="*/ 2147483647 w 582"/>
              <a:gd name="T7" fmla="*/ 2147483647 h 622"/>
              <a:gd name="T8" fmla="*/ 2147483647 w 582"/>
              <a:gd name="T9" fmla="*/ 2147483647 h 622"/>
              <a:gd name="T10" fmla="*/ 2147483647 w 582"/>
              <a:gd name="T11" fmla="*/ 2147483647 h 622"/>
              <a:gd name="T12" fmla="*/ 2147483647 w 582"/>
              <a:gd name="T13" fmla="*/ 2147483647 h 622"/>
              <a:gd name="T14" fmla="*/ 2147483647 w 582"/>
              <a:gd name="T15" fmla="*/ 2147483647 h 622"/>
              <a:gd name="T16" fmla="*/ 2147483647 w 582"/>
              <a:gd name="T17" fmla="*/ 2147483647 h 622"/>
              <a:gd name="T18" fmla="*/ 2147483647 w 582"/>
              <a:gd name="T19" fmla="*/ 2147483647 h 622"/>
              <a:gd name="T20" fmla="*/ 2147483647 w 582"/>
              <a:gd name="T21" fmla="*/ 2147483647 h 622"/>
              <a:gd name="T22" fmla="*/ 2147483647 w 582"/>
              <a:gd name="T23" fmla="*/ 2147483647 h 622"/>
              <a:gd name="T24" fmla="*/ 2147483647 w 582"/>
              <a:gd name="T25" fmla="*/ 2147483647 h 622"/>
              <a:gd name="T26" fmla="*/ 2147483647 w 582"/>
              <a:gd name="T27" fmla="*/ 2147483647 h 622"/>
              <a:gd name="T28" fmla="*/ 2147483647 w 582"/>
              <a:gd name="T29" fmla="*/ 2147483647 h 622"/>
              <a:gd name="T30" fmla="*/ 2147483647 w 582"/>
              <a:gd name="T31" fmla="*/ 2147483647 h 622"/>
              <a:gd name="T32" fmla="*/ 2147483647 w 582"/>
              <a:gd name="T33" fmla="*/ 2147483647 h 622"/>
              <a:gd name="T34" fmla="*/ 2147483647 w 582"/>
              <a:gd name="T35" fmla="*/ 2147483647 h 622"/>
              <a:gd name="T36" fmla="*/ 2147483647 w 582"/>
              <a:gd name="T37" fmla="*/ 2147483647 h 622"/>
              <a:gd name="T38" fmla="*/ 2147483647 w 582"/>
              <a:gd name="T39" fmla="*/ 2147483647 h 622"/>
              <a:gd name="T40" fmla="*/ 2147483647 w 582"/>
              <a:gd name="T41" fmla="*/ 2147483647 h 622"/>
              <a:gd name="T42" fmla="*/ 2147483647 w 582"/>
              <a:gd name="T43" fmla="*/ 2147483647 h 622"/>
              <a:gd name="T44" fmla="*/ 2147483647 w 582"/>
              <a:gd name="T45" fmla="*/ 2147483647 h 622"/>
              <a:gd name="T46" fmla="*/ 2147483647 w 582"/>
              <a:gd name="T47" fmla="*/ 2147483647 h 622"/>
              <a:gd name="T48" fmla="*/ 2147483647 w 582"/>
              <a:gd name="T49" fmla="*/ 2147483647 h 622"/>
              <a:gd name="T50" fmla="*/ 2147483647 w 582"/>
              <a:gd name="T51" fmla="*/ 2147483647 h 622"/>
              <a:gd name="T52" fmla="*/ 2147483647 w 582"/>
              <a:gd name="T53" fmla="*/ 2147483647 h 622"/>
              <a:gd name="T54" fmla="*/ 2147483647 w 582"/>
              <a:gd name="T55" fmla="*/ 2147483647 h 622"/>
              <a:gd name="T56" fmla="*/ 2147483647 w 582"/>
              <a:gd name="T57" fmla="*/ 2147483647 h 622"/>
              <a:gd name="T58" fmla="*/ 2147483647 w 582"/>
              <a:gd name="T59" fmla="*/ 2147483647 h 622"/>
              <a:gd name="T60" fmla="*/ 2147483647 w 582"/>
              <a:gd name="T61" fmla="*/ 2147483647 h 622"/>
              <a:gd name="T62" fmla="*/ 2147483647 w 582"/>
              <a:gd name="T63" fmla="*/ 2147483647 h 622"/>
              <a:gd name="T64" fmla="*/ 2147483647 w 582"/>
              <a:gd name="T65" fmla="*/ 2147483647 h 622"/>
              <a:gd name="T66" fmla="*/ 2147483647 w 582"/>
              <a:gd name="T67" fmla="*/ 2147483647 h 622"/>
              <a:gd name="T68" fmla="*/ 2147483647 w 582"/>
              <a:gd name="T69" fmla="*/ 2147483647 h 622"/>
              <a:gd name="T70" fmla="*/ 2147483647 w 582"/>
              <a:gd name="T71" fmla="*/ 2147483647 h 622"/>
              <a:gd name="T72" fmla="*/ 2147483647 w 582"/>
              <a:gd name="T73" fmla="*/ 2147483647 h 622"/>
              <a:gd name="T74" fmla="*/ 2147483647 w 582"/>
              <a:gd name="T75" fmla="*/ 2147483647 h 622"/>
              <a:gd name="T76" fmla="*/ 2147483647 w 582"/>
              <a:gd name="T77" fmla="*/ 2147483647 h 622"/>
              <a:gd name="T78" fmla="*/ 2147483647 w 582"/>
              <a:gd name="T79" fmla="*/ 2147483647 h 622"/>
              <a:gd name="T80" fmla="*/ 2147483647 w 582"/>
              <a:gd name="T81" fmla="*/ 2147483647 h 622"/>
              <a:gd name="T82" fmla="*/ 2147483647 w 582"/>
              <a:gd name="T83" fmla="*/ 2147483647 h 622"/>
              <a:gd name="T84" fmla="*/ 2147483647 w 582"/>
              <a:gd name="T85" fmla="*/ 2147483647 h 622"/>
              <a:gd name="T86" fmla="*/ 2147483647 w 582"/>
              <a:gd name="T87" fmla="*/ 2147483647 h 622"/>
              <a:gd name="T88" fmla="*/ 2147483647 w 582"/>
              <a:gd name="T89" fmla="*/ 2147483647 h 622"/>
              <a:gd name="T90" fmla="*/ 2147483647 w 582"/>
              <a:gd name="T91" fmla="*/ 0 h 622"/>
              <a:gd name="T92" fmla="*/ 2147483647 w 582"/>
              <a:gd name="T93" fmla="*/ 2147483647 h 622"/>
              <a:gd name="T94" fmla="*/ 2147483647 w 582"/>
              <a:gd name="T95" fmla="*/ 2147483647 h 622"/>
              <a:gd name="T96" fmla="*/ 2147483647 w 582"/>
              <a:gd name="T97" fmla="*/ 2147483647 h 622"/>
              <a:gd name="T98" fmla="*/ 2147483647 w 582"/>
              <a:gd name="T99" fmla="*/ 2147483647 h 622"/>
              <a:gd name="T100" fmla="*/ 2147483647 w 582"/>
              <a:gd name="T101" fmla="*/ 2147483647 h 622"/>
              <a:gd name="T102" fmla="*/ 2147483647 w 582"/>
              <a:gd name="T103" fmla="*/ 2147483647 h 622"/>
              <a:gd name="T104" fmla="*/ 2147483647 w 582"/>
              <a:gd name="T105" fmla="*/ 2147483647 h 622"/>
              <a:gd name="T106" fmla="*/ 2147483647 w 582"/>
              <a:gd name="T107" fmla="*/ 2147483647 h 622"/>
              <a:gd name="T108" fmla="*/ 2147483647 w 582"/>
              <a:gd name="T109" fmla="*/ 2147483647 h 622"/>
              <a:gd name="T110" fmla="*/ 2147483647 w 582"/>
              <a:gd name="T111" fmla="*/ 2147483647 h 622"/>
              <a:gd name="T112" fmla="*/ 2147483647 w 582"/>
              <a:gd name="T113" fmla="*/ 2147483647 h 622"/>
              <a:gd name="T114" fmla="*/ 0 w 582"/>
              <a:gd name="T115" fmla="*/ 2147483647 h 6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2"/>
              <a:gd name="T175" fmla="*/ 0 h 622"/>
              <a:gd name="T176" fmla="*/ 582 w 582"/>
              <a:gd name="T177" fmla="*/ 622 h 6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2" h="622">
                <a:moveTo>
                  <a:pt x="16" y="615"/>
                </a:moveTo>
                <a:lnTo>
                  <a:pt x="76" y="621"/>
                </a:lnTo>
                <a:lnTo>
                  <a:pt x="81" y="572"/>
                </a:lnTo>
                <a:lnTo>
                  <a:pt x="163" y="580"/>
                </a:lnTo>
                <a:lnTo>
                  <a:pt x="233" y="586"/>
                </a:lnTo>
                <a:lnTo>
                  <a:pt x="224" y="573"/>
                </a:lnTo>
                <a:lnTo>
                  <a:pt x="226" y="571"/>
                </a:lnTo>
                <a:lnTo>
                  <a:pt x="224" y="564"/>
                </a:lnTo>
                <a:lnTo>
                  <a:pt x="226" y="562"/>
                </a:lnTo>
                <a:lnTo>
                  <a:pt x="249" y="564"/>
                </a:lnTo>
                <a:lnTo>
                  <a:pt x="260" y="564"/>
                </a:lnTo>
                <a:lnTo>
                  <a:pt x="271" y="565"/>
                </a:lnTo>
                <a:lnTo>
                  <a:pt x="283" y="567"/>
                </a:lnTo>
                <a:lnTo>
                  <a:pt x="338" y="572"/>
                </a:lnTo>
                <a:lnTo>
                  <a:pt x="363" y="573"/>
                </a:lnTo>
                <a:lnTo>
                  <a:pt x="380" y="573"/>
                </a:lnTo>
                <a:lnTo>
                  <a:pt x="387" y="573"/>
                </a:lnTo>
                <a:lnTo>
                  <a:pt x="430" y="578"/>
                </a:lnTo>
                <a:lnTo>
                  <a:pt x="439" y="578"/>
                </a:lnTo>
                <a:lnTo>
                  <a:pt x="462" y="579"/>
                </a:lnTo>
                <a:lnTo>
                  <a:pt x="464" y="579"/>
                </a:lnTo>
                <a:lnTo>
                  <a:pt x="485" y="580"/>
                </a:lnTo>
                <a:lnTo>
                  <a:pt x="486" y="580"/>
                </a:lnTo>
                <a:lnTo>
                  <a:pt x="488" y="580"/>
                </a:lnTo>
                <a:lnTo>
                  <a:pt x="498" y="580"/>
                </a:lnTo>
                <a:lnTo>
                  <a:pt x="521" y="583"/>
                </a:lnTo>
                <a:lnTo>
                  <a:pt x="524" y="583"/>
                </a:lnTo>
                <a:lnTo>
                  <a:pt x="542" y="583"/>
                </a:lnTo>
                <a:lnTo>
                  <a:pt x="547" y="583"/>
                </a:lnTo>
                <a:lnTo>
                  <a:pt x="547" y="573"/>
                </a:lnTo>
                <a:lnTo>
                  <a:pt x="549" y="557"/>
                </a:lnTo>
                <a:lnTo>
                  <a:pt x="550" y="532"/>
                </a:lnTo>
                <a:lnTo>
                  <a:pt x="550" y="526"/>
                </a:lnTo>
                <a:lnTo>
                  <a:pt x="551" y="515"/>
                </a:lnTo>
                <a:lnTo>
                  <a:pt x="551" y="495"/>
                </a:lnTo>
                <a:lnTo>
                  <a:pt x="553" y="479"/>
                </a:lnTo>
                <a:lnTo>
                  <a:pt x="554" y="461"/>
                </a:lnTo>
                <a:lnTo>
                  <a:pt x="556" y="434"/>
                </a:lnTo>
                <a:lnTo>
                  <a:pt x="556" y="432"/>
                </a:lnTo>
                <a:lnTo>
                  <a:pt x="557" y="420"/>
                </a:lnTo>
                <a:lnTo>
                  <a:pt x="557" y="417"/>
                </a:lnTo>
                <a:lnTo>
                  <a:pt x="557" y="413"/>
                </a:lnTo>
                <a:lnTo>
                  <a:pt x="558" y="402"/>
                </a:lnTo>
                <a:lnTo>
                  <a:pt x="558" y="398"/>
                </a:lnTo>
                <a:lnTo>
                  <a:pt x="558" y="385"/>
                </a:lnTo>
                <a:lnTo>
                  <a:pt x="560" y="366"/>
                </a:lnTo>
                <a:lnTo>
                  <a:pt x="561" y="340"/>
                </a:lnTo>
                <a:lnTo>
                  <a:pt x="561" y="333"/>
                </a:lnTo>
                <a:lnTo>
                  <a:pt x="563" y="320"/>
                </a:lnTo>
                <a:lnTo>
                  <a:pt x="564" y="312"/>
                </a:lnTo>
                <a:lnTo>
                  <a:pt x="564" y="286"/>
                </a:lnTo>
                <a:lnTo>
                  <a:pt x="565" y="272"/>
                </a:lnTo>
                <a:lnTo>
                  <a:pt x="565" y="262"/>
                </a:lnTo>
                <a:lnTo>
                  <a:pt x="567" y="257"/>
                </a:lnTo>
                <a:lnTo>
                  <a:pt x="567" y="243"/>
                </a:lnTo>
                <a:lnTo>
                  <a:pt x="567" y="237"/>
                </a:lnTo>
                <a:lnTo>
                  <a:pt x="568" y="228"/>
                </a:lnTo>
                <a:lnTo>
                  <a:pt x="568" y="222"/>
                </a:lnTo>
                <a:lnTo>
                  <a:pt x="569" y="189"/>
                </a:lnTo>
                <a:lnTo>
                  <a:pt x="569" y="177"/>
                </a:lnTo>
                <a:lnTo>
                  <a:pt x="571" y="175"/>
                </a:lnTo>
                <a:lnTo>
                  <a:pt x="571" y="172"/>
                </a:lnTo>
                <a:lnTo>
                  <a:pt x="572" y="142"/>
                </a:lnTo>
                <a:lnTo>
                  <a:pt x="574" y="95"/>
                </a:lnTo>
                <a:lnTo>
                  <a:pt x="578" y="95"/>
                </a:lnTo>
                <a:lnTo>
                  <a:pt x="578" y="70"/>
                </a:lnTo>
                <a:lnTo>
                  <a:pt x="579" y="53"/>
                </a:lnTo>
                <a:lnTo>
                  <a:pt x="581" y="40"/>
                </a:lnTo>
                <a:lnTo>
                  <a:pt x="574" y="40"/>
                </a:lnTo>
                <a:lnTo>
                  <a:pt x="554" y="38"/>
                </a:lnTo>
                <a:lnTo>
                  <a:pt x="549" y="38"/>
                </a:lnTo>
                <a:lnTo>
                  <a:pt x="495" y="35"/>
                </a:lnTo>
                <a:lnTo>
                  <a:pt x="464" y="34"/>
                </a:lnTo>
                <a:lnTo>
                  <a:pt x="416" y="31"/>
                </a:lnTo>
                <a:lnTo>
                  <a:pt x="397" y="29"/>
                </a:lnTo>
                <a:lnTo>
                  <a:pt x="391" y="29"/>
                </a:lnTo>
                <a:lnTo>
                  <a:pt x="349" y="26"/>
                </a:lnTo>
                <a:lnTo>
                  <a:pt x="347" y="26"/>
                </a:lnTo>
                <a:lnTo>
                  <a:pt x="336" y="24"/>
                </a:lnTo>
                <a:lnTo>
                  <a:pt x="325" y="23"/>
                </a:lnTo>
                <a:lnTo>
                  <a:pt x="286" y="22"/>
                </a:lnTo>
                <a:lnTo>
                  <a:pt x="204" y="13"/>
                </a:lnTo>
                <a:lnTo>
                  <a:pt x="201" y="12"/>
                </a:lnTo>
                <a:lnTo>
                  <a:pt x="200" y="12"/>
                </a:lnTo>
                <a:lnTo>
                  <a:pt x="199" y="12"/>
                </a:lnTo>
                <a:lnTo>
                  <a:pt x="145" y="6"/>
                </a:lnTo>
                <a:lnTo>
                  <a:pt x="124" y="5"/>
                </a:lnTo>
                <a:lnTo>
                  <a:pt x="99" y="2"/>
                </a:lnTo>
                <a:lnTo>
                  <a:pt x="92" y="2"/>
                </a:lnTo>
                <a:lnTo>
                  <a:pt x="67" y="0"/>
                </a:lnTo>
                <a:lnTo>
                  <a:pt x="65" y="26"/>
                </a:lnTo>
                <a:lnTo>
                  <a:pt x="62" y="53"/>
                </a:lnTo>
                <a:lnTo>
                  <a:pt x="55" y="107"/>
                </a:lnTo>
                <a:lnTo>
                  <a:pt x="49" y="159"/>
                </a:lnTo>
                <a:lnTo>
                  <a:pt x="49" y="161"/>
                </a:lnTo>
                <a:lnTo>
                  <a:pt x="42" y="219"/>
                </a:lnTo>
                <a:lnTo>
                  <a:pt x="40" y="239"/>
                </a:lnTo>
                <a:lnTo>
                  <a:pt x="40" y="240"/>
                </a:lnTo>
                <a:lnTo>
                  <a:pt x="38" y="262"/>
                </a:lnTo>
                <a:lnTo>
                  <a:pt x="35" y="283"/>
                </a:lnTo>
                <a:lnTo>
                  <a:pt x="31" y="325"/>
                </a:lnTo>
                <a:lnTo>
                  <a:pt x="29" y="348"/>
                </a:lnTo>
                <a:lnTo>
                  <a:pt x="29" y="351"/>
                </a:lnTo>
                <a:lnTo>
                  <a:pt x="29" y="352"/>
                </a:lnTo>
                <a:lnTo>
                  <a:pt x="22" y="410"/>
                </a:lnTo>
                <a:lnTo>
                  <a:pt x="22" y="416"/>
                </a:lnTo>
                <a:lnTo>
                  <a:pt x="19" y="432"/>
                </a:lnTo>
                <a:lnTo>
                  <a:pt x="16" y="457"/>
                </a:lnTo>
                <a:lnTo>
                  <a:pt x="16" y="460"/>
                </a:lnTo>
                <a:lnTo>
                  <a:pt x="13" y="486"/>
                </a:lnTo>
                <a:lnTo>
                  <a:pt x="12" y="495"/>
                </a:lnTo>
                <a:lnTo>
                  <a:pt x="2" y="590"/>
                </a:lnTo>
                <a:lnTo>
                  <a:pt x="2" y="593"/>
                </a:lnTo>
                <a:lnTo>
                  <a:pt x="0" y="614"/>
                </a:lnTo>
                <a:lnTo>
                  <a:pt x="16" y="615"/>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12" name="New York" descr="New York, 29 percent by 2015."/>
          <p:cNvSpPr>
            <a:spLocks/>
          </p:cNvSpPr>
          <p:nvPr/>
        </p:nvSpPr>
        <p:spPr bwMode="auto">
          <a:xfrm>
            <a:off x="6058506" y="2008657"/>
            <a:ext cx="978735" cy="701503"/>
          </a:xfrm>
          <a:custGeom>
            <a:avLst/>
            <a:gdLst>
              <a:gd name="T0" fmla="*/ 2147483647 w 643"/>
              <a:gd name="T1" fmla="*/ 2147483647 h 494"/>
              <a:gd name="T2" fmla="*/ 2147483647 w 643"/>
              <a:gd name="T3" fmla="*/ 2147483647 h 494"/>
              <a:gd name="T4" fmla="*/ 2147483647 w 643"/>
              <a:gd name="T5" fmla="*/ 2147483647 h 494"/>
              <a:gd name="T6" fmla="*/ 2147483647 w 643"/>
              <a:gd name="T7" fmla="*/ 2147483647 h 494"/>
              <a:gd name="T8" fmla="*/ 2147483647 w 643"/>
              <a:gd name="T9" fmla="*/ 2147483647 h 494"/>
              <a:gd name="T10" fmla="*/ 2147483647 w 643"/>
              <a:gd name="T11" fmla="*/ 2147483647 h 494"/>
              <a:gd name="T12" fmla="*/ 2147483647 w 643"/>
              <a:gd name="T13" fmla="*/ 2147483647 h 494"/>
              <a:gd name="T14" fmla="*/ 2147483647 w 643"/>
              <a:gd name="T15" fmla="*/ 2147483647 h 494"/>
              <a:gd name="T16" fmla="*/ 2147483647 w 643"/>
              <a:gd name="T17" fmla="*/ 2147483647 h 494"/>
              <a:gd name="T18" fmla="*/ 2147483647 w 643"/>
              <a:gd name="T19" fmla="*/ 2147483647 h 494"/>
              <a:gd name="T20" fmla="*/ 2147483647 w 643"/>
              <a:gd name="T21" fmla="*/ 2147483647 h 494"/>
              <a:gd name="T22" fmla="*/ 2147483647 w 643"/>
              <a:gd name="T23" fmla="*/ 2147483647 h 494"/>
              <a:gd name="T24" fmla="*/ 2147483647 w 643"/>
              <a:gd name="T25" fmla="*/ 2147483647 h 494"/>
              <a:gd name="T26" fmla="*/ 2147483647 w 643"/>
              <a:gd name="T27" fmla="*/ 2147483647 h 494"/>
              <a:gd name="T28" fmla="*/ 2147483647 w 643"/>
              <a:gd name="T29" fmla="*/ 2147483647 h 494"/>
              <a:gd name="T30" fmla="*/ 2147483647 w 643"/>
              <a:gd name="T31" fmla="*/ 2147483647 h 494"/>
              <a:gd name="T32" fmla="*/ 2147483647 w 643"/>
              <a:gd name="T33" fmla="*/ 2147483647 h 494"/>
              <a:gd name="T34" fmla="*/ 2147483647 w 643"/>
              <a:gd name="T35" fmla="*/ 2147483647 h 494"/>
              <a:gd name="T36" fmla="*/ 2147483647 w 643"/>
              <a:gd name="T37" fmla="*/ 2147483647 h 494"/>
              <a:gd name="T38" fmla="*/ 2147483647 w 643"/>
              <a:gd name="T39" fmla="*/ 2147483647 h 494"/>
              <a:gd name="T40" fmla="*/ 2147483647 w 643"/>
              <a:gd name="T41" fmla="*/ 2147483647 h 494"/>
              <a:gd name="T42" fmla="*/ 2147483647 w 643"/>
              <a:gd name="T43" fmla="*/ 2147483647 h 494"/>
              <a:gd name="T44" fmla="*/ 2147483647 w 643"/>
              <a:gd name="T45" fmla="*/ 2147483647 h 494"/>
              <a:gd name="T46" fmla="*/ 2147483647 w 643"/>
              <a:gd name="T47" fmla="*/ 2147483647 h 494"/>
              <a:gd name="T48" fmla="*/ 2147483647 w 643"/>
              <a:gd name="T49" fmla="*/ 2147483647 h 494"/>
              <a:gd name="T50" fmla="*/ 2147483647 w 643"/>
              <a:gd name="T51" fmla="*/ 2147483647 h 494"/>
              <a:gd name="T52" fmla="*/ 2147483647 w 643"/>
              <a:gd name="T53" fmla="*/ 2147483647 h 494"/>
              <a:gd name="T54" fmla="*/ 2147483647 w 643"/>
              <a:gd name="T55" fmla="*/ 2147483647 h 494"/>
              <a:gd name="T56" fmla="*/ 2147483647 w 643"/>
              <a:gd name="T57" fmla="*/ 2147483647 h 494"/>
              <a:gd name="T58" fmla="*/ 2147483647 w 643"/>
              <a:gd name="T59" fmla="*/ 2147483647 h 494"/>
              <a:gd name="T60" fmla="*/ 2147483647 w 643"/>
              <a:gd name="T61" fmla="*/ 2147483647 h 494"/>
              <a:gd name="T62" fmla="*/ 2147483647 w 643"/>
              <a:gd name="T63" fmla="*/ 2147483647 h 494"/>
              <a:gd name="T64" fmla="*/ 2147483647 w 643"/>
              <a:gd name="T65" fmla="*/ 2147483647 h 494"/>
              <a:gd name="T66" fmla="*/ 2147483647 w 643"/>
              <a:gd name="T67" fmla="*/ 2147483647 h 494"/>
              <a:gd name="T68" fmla="*/ 2147483647 w 643"/>
              <a:gd name="T69" fmla="*/ 2147483647 h 494"/>
              <a:gd name="T70" fmla="*/ 2147483647 w 643"/>
              <a:gd name="T71" fmla="*/ 2147483647 h 494"/>
              <a:gd name="T72" fmla="*/ 2147483647 w 643"/>
              <a:gd name="T73" fmla="*/ 2147483647 h 494"/>
              <a:gd name="T74" fmla="*/ 2147483647 w 643"/>
              <a:gd name="T75" fmla="*/ 2147483647 h 494"/>
              <a:gd name="T76" fmla="*/ 2147483647 w 643"/>
              <a:gd name="T77" fmla="*/ 2147483647 h 494"/>
              <a:gd name="T78" fmla="*/ 2147483647 w 643"/>
              <a:gd name="T79" fmla="*/ 2147483647 h 494"/>
              <a:gd name="T80" fmla="*/ 2147483647 w 643"/>
              <a:gd name="T81" fmla="*/ 2147483647 h 494"/>
              <a:gd name="T82" fmla="*/ 2147483647 w 643"/>
              <a:gd name="T83" fmla="*/ 2147483647 h 494"/>
              <a:gd name="T84" fmla="*/ 2147483647 w 643"/>
              <a:gd name="T85" fmla="*/ 2147483647 h 494"/>
              <a:gd name="T86" fmla="*/ 2147483647 w 643"/>
              <a:gd name="T87" fmla="*/ 2147483647 h 494"/>
              <a:gd name="T88" fmla="*/ 2147483647 w 643"/>
              <a:gd name="T89" fmla="*/ 2147483647 h 494"/>
              <a:gd name="T90" fmla="*/ 2147483647 w 643"/>
              <a:gd name="T91" fmla="*/ 2147483647 h 494"/>
              <a:gd name="T92" fmla="*/ 2147483647 w 643"/>
              <a:gd name="T93" fmla="*/ 2147483647 h 494"/>
              <a:gd name="T94" fmla="*/ 2147483647 w 643"/>
              <a:gd name="T95" fmla="*/ 2147483647 h 494"/>
              <a:gd name="T96" fmla="*/ 2147483647 w 643"/>
              <a:gd name="T97" fmla="*/ 2147483647 h 494"/>
              <a:gd name="T98" fmla="*/ 2147483647 w 643"/>
              <a:gd name="T99" fmla="*/ 2147483647 h 4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3"/>
              <a:gd name="T151" fmla="*/ 0 h 494"/>
              <a:gd name="T152" fmla="*/ 643 w 643"/>
              <a:gd name="T153" fmla="*/ 494 h 4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3" h="494">
                <a:moveTo>
                  <a:pt x="490" y="432"/>
                </a:moveTo>
                <a:lnTo>
                  <a:pt x="489" y="432"/>
                </a:lnTo>
                <a:lnTo>
                  <a:pt x="468" y="426"/>
                </a:lnTo>
                <a:lnTo>
                  <a:pt x="461" y="425"/>
                </a:lnTo>
                <a:lnTo>
                  <a:pt x="460" y="423"/>
                </a:lnTo>
                <a:lnTo>
                  <a:pt x="457" y="422"/>
                </a:lnTo>
                <a:lnTo>
                  <a:pt x="450" y="420"/>
                </a:lnTo>
                <a:lnTo>
                  <a:pt x="447" y="419"/>
                </a:lnTo>
                <a:lnTo>
                  <a:pt x="439" y="416"/>
                </a:lnTo>
                <a:lnTo>
                  <a:pt x="431" y="414"/>
                </a:lnTo>
                <a:lnTo>
                  <a:pt x="418" y="409"/>
                </a:lnTo>
                <a:lnTo>
                  <a:pt x="417" y="408"/>
                </a:lnTo>
                <a:lnTo>
                  <a:pt x="411" y="402"/>
                </a:lnTo>
                <a:lnTo>
                  <a:pt x="402" y="402"/>
                </a:lnTo>
                <a:lnTo>
                  <a:pt x="391" y="398"/>
                </a:lnTo>
                <a:lnTo>
                  <a:pt x="382" y="390"/>
                </a:lnTo>
                <a:lnTo>
                  <a:pt x="384" y="387"/>
                </a:lnTo>
                <a:lnTo>
                  <a:pt x="381" y="375"/>
                </a:lnTo>
                <a:lnTo>
                  <a:pt x="370" y="365"/>
                </a:lnTo>
                <a:lnTo>
                  <a:pt x="368" y="364"/>
                </a:lnTo>
                <a:lnTo>
                  <a:pt x="361" y="365"/>
                </a:lnTo>
                <a:lnTo>
                  <a:pt x="350" y="353"/>
                </a:lnTo>
                <a:lnTo>
                  <a:pt x="349" y="353"/>
                </a:lnTo>
                <a:lnTo>
                  <a:pt x="341" y="355"/>
                </a:lnTo>
                <a:lnTo>
                  <a:pt x="316" y="361"/>
                </a:lnTo>
                <a:lnTo>
                  <a:pt x="300" y="364"/>
                </a:lnTo>
                <a:lnTo>
                  <a:pt x="292" y="365"/>
                </a:lnTo>
                <a:lnTo>
                  <a:pt x="291" y="366"/>
                </a:lnTo>
                <a:lnTo>
                  <a:pt x="288" y="366"/>
                </a:lnTo>
                <a:lnTo>
                  <a:pt x="281" y="368"/>
                </a:lnTo>
                <a:lnTo>
                  <a:pt x="271" y="371"/>
                </a:lnTo>
                <a:lnTo>
                  <a:pt x="257" y="373"/>
                </a:lnTo>
                <a:lnTo>
                  <a:pt x="238" y="378"/>
                </a:lnTo>
                <a:lnTo>
                  <a:pt x="231" y="379"/>
                </a:lnTo>
                <a:lnTo>
                  <a:pt x="228" y="379"/>
                </a:lnTo>
                <a:lnTo>
                  <a:pt x="224" y="380"/>
                </a:lnTo>
                <a:lnTo>
                  <a:pt x="216" y="382"/>
                </a:lnTo>
                <a:lnTo>
                  <a:pt x="183" y="389"/>
                </a:lnTo>
                <a:lnTo>
                  <a:pt x="174" y="391"/>
                </a:lnTo>
                <a:lnTo>
                  <a:pt x="173" y="391"/>
                </a:lnTo>
                <a:lnTo>
                  <a:pt x="166" y="393"/>
                </a:lnTo>
                <a:lnTo>
                  <a:pt x="163" y="393"/>
                </a:lnTo>
                <a:lnTo>
                  <a:pt x="151" y="396"/>
                </a:lnTo>
                <a:lnTo>
                  <a:pt x="134" y="398"/>
                </a:lnTo>
                <a:lnTo>
                  <a:pt x="127" y="400"/>
                </a:lnTo>
                <a:lnTo>
                  <a:pt x="123" y="401"/>
                </a:lnTo>
                <a:lnTo>
                  <a:pt x="119" y="401"/>
                </a:lnTo>
                <a:lnTo>
                  <a:pt x="95" y="407"/>
                </a:lnTo>
                <a:lnTo>
                  <a:pt x="76" y="409"/>
                </a:lnTo>
                <a:lnTo>
                  <a:pt x="72" y="411"/>
                </a:lnTo>
                <a:lnTo>
                  <a:pt x="66" y="412"/>
                </a:lnTo>
                <a:lnTo>
                  <a:pt x="65" y="412"/>
                </a:lnTo>
                <a:lnTo>
                  <a:pt x="61" y="412"/>
                </a:lnTo>
                <a:lnTo>
                  <a:pt x="51" y="415"/>
                </a:lnTo>
                <a:lnTo>
                  <a:pt x="29" y="419"/>
                </a:lnTo>
                <a:lnTo>
                  <a:pt x="18" y="422"/>
                </a:lnTo>
                <a:lnTo>
                  <a:pt x="13" y="422"/>
                </a:lnTo>
                <a:lnTo>
                  <a:pt x="5" y="423"/>
                </a:lnTo>
                <a:lnTo>
                  <a:pt x="0" y="394"/>
                </a:lnTo>
                <a:lnTo>
                  <a:pt x="9" y="386"/>
                </a:lnTo>
                <a:lnTo>
                  <a:pt x="30" y="362"/>
                </a:lnTo>
                <a:lnTo>
                  <a:pt x="42" y="353"/>
                </a:lnTo>
                <a:lnTo>
                  <a:pt x="51" y="336"/>
                </a:lnTo>
                <a:lnTo>
                  <a:pt x="58" y="330"/>
                </a:lnTo>
                <a:lnTo>
                  <a:pt x="52" y="310"/>
                </a:lnTo>
                <a:lnTo>
                  <a:pt x="44" y="307"/>
                </a:lnTo>
                <a:lnTo>
                  <a:pt x="42" y="299"/>
                </a:lnTo>
                <a:lnTo>
                  <a:pt x="37" y="294"/>
                </a:lnTo>
                <a:lnTo>
                  <a:pt x="34" y="278"/>
                </a:lnTo>
                <a:lnTo>
                  <a:pt x="79" y="258"/>
                </a:lnTo>
                <a:lnTo>
                  <a:pt x="103" y="253"/>
                </a:lnTo>
                <a:lnTo>
                  <a:pt x="115" y="252"/>
                </a:lnTo>
                <a:lnTo>
                  <a:pt x="134" y="252"/>
                </a:lnTo>
                <a:lnTo>
                  <a:pt x="152" y="258"/>
                </a:lnTo>
                <a:lnTo>
                  <a:pt x="165" y="252"/>
                </a:lnTo>
                <a:lnTo>
                  <a:pt x="183" y="247"/>
                </a:lnTo>
                <a:lnTo>
                  <a:pt x="192" y="246"/>
                </a:lnTo>
                <a:lnTo>
                  <a:pt x="213" y="234"/>
                </a:lnTo>
                <a:lnTo>
                  <a:pt x="217" y="229"/>
                </a:lnTo>
                <a:lnTo>
                  <a:pt x="219" y="224"/>
                </a:lnTo>
                <a:lnTo>
                  <a:pt x="230" y="213"/>
                </a:lnTo>
                <a:lnTo>
                  <a:pt x="245" y="207"/>
                </a:lnTo>
                <a:lnTo>
                  <a:pt x="248" y="195"/>
                </a:lnTo>
                <a:lnTo>
                  <a:pt x="245" y="189"/>
                </a:lnTo>
                <a:lnTo>
                  <a:pt x="241" y="177"/>
                </a:lnTo>
                <a:lnTo>
                  <a:pt x="237" y="175"/>
                </a:lnTo>
                <a:lnTo>
                  <a:pt x="235" y="170"/>
                </a:lnTo>
                <a:lnTo>
                  <a:pt x="241" y="171"/>
                </a:lnTo>
                <a:lnTo>
                  <a:pt x="245" y="164"/>
                </a:lnTo>
                <a:lnTo>
                  <a:pt x="235" y="159"/>
                </a:lnTo>
                <a:lnTo>
                  <a:pt x="232" y="162"/>
                </a:lnTo>
                <a:lnTo>
                  <a:pt x="232" y="157"/>
                </a:lnTo>
                <a:lnTo>
                  <a:pt x="224" y="155"/>
                </a:lnTo>
                <a:lnTo>
                  <a:pt x="226" y="137"/>
                </a:lnTo>
                <a:lnTo>
                  <a:pt x="235" y="130"/>
                </a:lnTo>
                <a:lnTo>
                  <a:pt x="234" y="126"/>
                </a:lnTo>
                <a:lnTo>
                  <a:pt x="250" y="110"/>
                </a:lnTo>
                <a:lnTo>
                  <a:pt x="255" y="108"/>
                </a:lnTo>
                <a:lnTo>
                  <a:pt x="257" y="99"/>
                </a:lnTo>
                <a:lnTo>
                  <a:pt x="285" y="54"/>
                </a:lnTo>
                <a:lnTo>
                  <a:pt x="298" y="44"/>
                </a:lnTo>
                <a:lnTo>
                  <a:pt x="298" y="41"/>
                </a:lnTo>
                <a:lnTo>
                  <a:pt x="314" y="27"/>
                </a:lnTo>
                <a:lnTo>
                  <a:pt x="325" y="26"/>
                </a:lnTo>
                <a:lnTo>
                  <a:pt x="327" y="24"/>
                </a:lnTo>
                <a:lnTo>
                  <a:pt x="378" y="13"/>
                </a:lnTo>
                <a:lnTo>
                  <a:pt x="379" y="13"/>
                </a:lnTo>
                <a:lnTo>
                  <a:pt x="407" y="5"/>
                </a:lnTo>
                <a:lnTo>
                  <a:pt x="428" y="0"/>
                </a:lnTo>
                <a:lnTo>
                  <a:pt x="429" y="15"/>
                </a:lnTo>
                <a:lnTo>
                  <a:pt x="438" y="45"/>
                </a:lnTo>
                <a:lnTo>
                  <a:pt x="438" y="47"/>
                </a:lnTo>
                <a:lnTo>
                  <a:pt x="440" y="48"/>
                </a:lnTo>
                <a:lnTo>
                  <a:pt x="445" y="52"/>
                </a:lnTo>
                <a:lnTo>
                  <a:pt x="450" y="77"/>
                </a:lnTo>
                <a:lnTo>
                  <a:pt x="446" y="87"/>
                </a:lnTo>
                <a:lnTo>
                  <a:pt x="446" y="99"/>
                </a:lnTo>
                <a:lnTo>
                  <a:pt x="457" y="127"/>
                </a:lnTo>
                <a:lnTo>
                  <a:pt x="460" y="131"/>
                </a:lnTo>
                <a:lnTo>
                  <a:pt x="458" y="146"/>
                </a:lnTo>
                <a:lnTo>
                  <a:pt x="467" y="144"/>
                </a:lnTo>
                <a:lnTo>
                  <a:pt x="479" y="175"/>
                </a:lnTo>
                <a:lnTo>
                  <a:pt x="481" y="182"/>
                </a:lnTo>
                <a:lnTo>
                  <a:pt x="483" y="196"/>
                </a:lnTo>
                <a:lnTo>
                  <a:pt x="488" y="216"/>
                </a:lnTo>
                <a:lnTo>
                  <a:pt x="490" y="227"/>
                </a:lnTo>
                <a:lnTo>
                  <a:pt x="493" y="236"/>
                </a:lnTo>
                <a:lnTo>
                  <a:pt x="493" y="235"/>
                </a:lnTo>
                <a:lnTo>
                  <a:pt x="493" y="243"/>
                </a:lnTo>
                <a:lnTo>
                  <a:pt x="493" y="249"/>
                </a:lnTo>
                <a:lnTo>
                  <a:pt x="493" y="263"/>
                </a:lnTo>
                <a:lnTo>
                  <a:pt x="492" y="306"/>
                </a:lnTo>
                <a:lnTo>
                  <a:pt x="492" y="310"/>
                </a:lnTo>
                <a:lnTo>
                  <a:pt x="493" y="312"/>
                </a:lnTo>
                <a:lnTo>
                  <a:pt x="495" y="312"/>
                </a:lnTo>
                <a:lnTo>
                  <a:pt x="496" y="318"/>
                </a:lnTo>
                <a:lnTo>
                  <a:pt x="500" y="346"/>
                </a:lnTo>
                <a:lnTo>
                  <a:pt x="503" y="354"/>
                </a:lnTo>
                <a:lnTo>
                  <a:pt x="503" y="358"/>
                </a:lnTo>
                <a:lnTo>
                  <a:pt x="503" y="361"/>
                </a:lnTo>
                <a:lnTo>
                  <a:pt x="504" y="369"/>
                </a:lnTo>
                <a:lnTo>
                  <a:pt x="507" y="379"/>
                </a:lnTo>
                <a:lnTo>
                  <a:pt x="507" y="382"/>
                </a:lnTo>
                <a:lnTo>
                  <a:pt x="507" y="386"/>
                </a:lnTo>
                <a:lnTo>
                  <a:pt x="517" y="401"/>
                </a:lnTo>
                <a:lnTo>
                  <a:pt x="500" y="418"/>
                </a:lnTo>
                <a:lnTo>
                  <a:pt x="510" y="429"/>
                </a:lnTo>
                <a:lnTo>
                  <a:pt x="503" y="438"/>
                </a:lnTo>
                <a:lnTo>
                  <a:pt x="503" y="443"/>
                </a:lnTo>
                <a:lnTo>
                  <a:pt x="501" y="443"/>
                </a:lnTo>
                <a:lnTo>
                  <a:pt x="503" y="444"/>
                </a:lnTo>
                <a:lnTo>
                  <a:pt x="504" y="445"/>
                </a:lnTo>
                <a:lnTo>
                  <a:pt x="513" y="441"/>
                </a:lnTo>
                <a:lnTo>
                  <a:pt x="514" y="437"/>
                </a:lnTo>
                <a:lnTo>
                  <a:pt x="524" y="433"/>
                </a:lnTo>
                <a:lnTo>
                  <a:pt x="531" y="427"/>
                </a:lnTo>
                <a:lnTo>
                  <a:pt x="543" y="429"/>
                </a:lnTo>
                <a:lnTo>
                  <a:pt x="551" y="419"/>
                </a:lnTo>
                <a:lnTo>
                  <a:pt x="589" y="409"/>
                </a:lnTo>
                <a:lnTo>
                  <a:pt x="607" y="389"/>
                </a:lnTo>
                <a:lnTo>
                  <a:pt x="617" y="382"/>
                </a:lnTo>
                <a:lnTo>
                  <a:pt x="612" y="387"/>
                </a:lnTo>
                <a:lnTo>
                  <a:pt x="618" y="396"/>
                </a:lnTo>
                <a:lnTo>
                  <a:pt x="629" y="397"/>
                </a:lnTo>
                <a:lnTo>
                  <a:pt x="640" y="386"/>
                </a:lnTo>
                <a:lnTo>
                  <a:pt x="642" y="390"/>
                </a:lnTo>
                <a:lnTo>
                  <a:pt x="622" y="408"/>
                </a:lnTo>
                <a:lnTo>
                  <a:pt x="550" y="459"/>
                </a:lnTo>
                <a:lnTo>
                  <a:pt x="538" y="465"/>
                </a:lnTo>
                <a:lnTo>
                  <a:pt x="522" y="470"/>
                </a:lnTo>
                <a:lnTo>
                  <a:pt x="513" y="473"/>
                </a:lnTo>
                <a:lnTo>
                  <a:pt x="511" y="473"/>
                </a:lnTo>
                <a:lnTo>
                  <a:pt x="503" y="479"/>
                </a:lnTo>
                <a:lnTo>
                  <a:pt x="497" y="481"/>
                </a:lnTo>
                <a:lnTo>
                  <a:pt x="497" y="479"/>
                </a:lnTo>
                <a:lnTo>
                  <a:pt x="493" y="479"/>
                </a:lnTo>
                <a:lnTo>
                  <a:pt x="488" y="476"/>
                </a:lnTo>
                <a:lnTo>
                  <a:pt x="483" y="486"/>
                </a:lnTo>
                <a:lnTo>
                  <a:pt x="474" y="493"/>
                </a:lnTo>
                <a:lnTo>
                  <a:pt x="474" y="490"/>
                </a:lnTo>
                <a:lnTo>
                  <a:pt x="474" y="487"/>
                </a:lnTo>
                <a:lnTo>
                  <a:pt x="476" y="481"/>
                </a:lnTo>
                <a:lnTo>
                  <a:pt x="475" y="479"/>
                </a:lnTo>
                <a:lnTo>
                  <a:pt x="475" y="476"/>
                </a:lnTo>
                <a:lnTo>
                  <a:pt x="478" y="474"/>
                </a:lnTo>
                <a:lnTo>
                  <a:pt x="479" y="474"/>
                </a:lnTo>
                <a:lnTo>
                  <a:pt x="483" y="472"/>
                </a:lnTo>
                <a:lnTo>
                  <a:pt x="486" y="472"/>
                </a:lnTo>
                <a:lnTo>
                  <a:pt x="486" y="468"/>
                </a:lnTo>
                <a:lnTo>
                  <a:pt x="486" y="465"/>
                </a:lnTo>
                <a:lnTo>
                  <a:pt x="486" y="459"/>
                </a:lnTo>
                <a:lnTo>
                  <a:pt x="488" y="455"/>
                </a:lnTo>
                <a:lnTo>
                  <a:pt x="489" y="445"/>
                </a:lnTo>
                <a:lnTo>
                  <a:pt x="490" y="445"/>
                </a:lnTo>
                <a:lnTo>
                  <a:pt x="490" y="444"/>
                </a:lnTo>
                <a:lnTo>
                  <a:pt x="490" y="441"/>
                </a:lnTo>
                <a:lnTo>
                  <a:pt x="490" y="434"/>
                </a:lnTo>
                <a:lnTo>
                  <a:pt x="490" y="433"/>
                </a:lnTo>
                <a:lnTo>
                  <a:pt x="490" y="432"/>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61" name="North Carolina" descr="North Carolina, 12.5 percent by 2021 for investor owned utilites. 10 percent by 2018 for cooperative and municipal utilities."/>
          <p:cNvSpPr>
            <a:spLocks/>
          </p:cNvSpPr>
          <p:nvPr/>
        </p:nvSpPr>
        <p:spPr bwMode="auto">
          <a:xfrm>
            <a:off x="5675590" y="3350397"/>
            <a:ext cx="1148750" cy="477880"/>
          </a:xfrm>
          <a:custGeom>
            <a:avLst/>
            <a:gdLst>
              <a:gd name="T0" fmla="*/ 2147483647 w 753"/>
              <a:gd name="T1" fmla="*/ 2147483647 h 338"/>
              <a:gd name="T2" fmla="*/ 2147483647 w 753"/>
              <a:gd name="T3" fmla="*/ 2147483647 h 338"/>
              <a:gd name="T4" fmla="*/ 2147483647 w 753"/>
              <a:gd name="T5" fmla="*/ 2147483647 h 338"/>
              <a:gd name="T6" fmla="*/ 2147483647 w 753"/>
              <a:gd name="T7" fmla="*/ 2147483647 h 338"/>
              <a:gd name="T8" fmla="*/ 2147483647 w 753"/>
              <a:gd name="T9" fmla="*/ 2147483647 h 338"/>
              <a:gd name="T10" fmla="*/ 2147483647 w 753"/>
              <a:gd name="T11" fmla="*/ 2147483647 h 338"/>
              <a:gd name="T12" fmla="*/ 2147483647 w 753"/>
              <a:gd name="T13" fmla="*/ 2147483647 h 338"/>
              <a:gd name="T14" fmla="*/ 2147483647 w 753"/>
              <a:gd name="T15" fmla="*/ 2147483647 h 338"/>
              <a:gd name="T16" fmla="*/ 2147483647 w 753"/>
              <a:gd name="T17" fmla="*/ 2147483647 h 338"/>
              <a:gd name="T18" fmla="*/ 2147483647 w 753"/>
              <a:gd name="T19" fmla="*/ 2147483647 h 338"/>
              <a:gd name="T20" fmla="*/ 2147483647 w 753"/>
              <a:gd name="T21" fmla="*/ 2147483647 h 338"/>
              <a:gd name="T22" fmla="*/ 2147483647 w 753"/>
              <a:gd name="T23" fmla="*/ 2147483647 h 338"/>
              <a:gd name="T24" fmla="*/ 2147483647 w 753"/>
              <a:gd name="T25" fmla="*/ 2147483647 h 338"/>
              <a:gd name="T26" fmla="*/ 2147483647 w 753"/>
              <a:gd name="T27" fmla="*/ 2147483647 h 338"/>
              <a:gd name="T28" fmla="*/ 2147483647 w 753"/>
              <a:gd name="T29" fmla="*/ 2147483647 h 338"/>
              <a:gd name="T30" fmla="*/ 2147483647 w 753"/>
              <a:gd name="T31" fmla="*/ 2147483647 h 338"/>
              <a:gd name="T32" fmla="*/ 2147483647 w 753"/>
              <a:gd name="T33" fmla="*/ 2147483647 h 338"/>
              <a:gd name="T34" fmla="*/ 2147483647 w 753"/>
              <a:gd name="T35" fmla="*/ 2147483647 h 338"/>
              <a:gd name="T36" fmla="*/ 2147483647 w 753"/>
              <a:gd name="T37" fmla="*/ 2147483647 h 338"/>
              <a:gd name="T38" fmla="*/ 2147483647 w 753"/>
              <a:gd name="T39" fmla="*/ 2147483647 h 338"/>
              <a:gd name="T40" fmla="*/ 2147483647 w 753"/>
              <a:gd name="T41" fmla="*/ 2147483647 h 338"/>
              <a:gd name="T42" fmla="*/ 2147483647 w 753"/>
              <a:gd name="T43" fmla="*/ 2147483647 h 338"/>
              <a:gd name="T44" fmla="*/ 2147483647 w 753"/>
              <a:gd name="T45" fmla="*/ 2147483647 h 338"/>
              <a:gd name="T46" fmla="*/ 2147483647 w 753"/>
              <a:gd name="T47" fmla="*/ 2147483647 h 338"/>
              <a:gd name="T48" fmla="*/ 2147483647 w 753"/>
              <a:gd name="T49" fmla="*/ 2147483647 h 338"/>
              <a:gd name="T50" fmla="*/ 2147483647 w 753"/>
              <a:gd name="T51" fmla="*/ 2147483647 h 338"/>
              <a:gd name="T52" fmla="*/ 2147483647 w 753"/>
              <a:gd name="T53" fmla="*/ 2147483647 h 338"/>
              <a:gd name="T54" fmla="*/ 2147483647 w 753"/>
              <a:gd name="T55" fmla="*/ 2147483647 h 338"/>
              <a:gd name="T56" fmla="*/ 2147483647 w 753"/>
              <a:gd name="T57" fmla="*/ 2147483647 h 338"/>
              <a:gd name="T58" fmla="*/ 2147483647 w 753"/>
              <a:gd name="T59" fmla="*/ 2147483647 h 338"/>
              <a:gd name="T60" fmla="*/ 2147483647 w 753"/>
              <a:gd name="T61" fmla="*/ 2147483647 h 338"/>
              <a:gd name="T62" fmla="*/ 2147483647 w 753"/>
              <a:gd name="T63" fmla="*/ 2147483647 h 338"/>
              <a:gd name="T64" fmla="*/ 2147483647 w 753"/>
              <a:gd name="T65" fmla="*/ 2147483647 h 338"/>
              <a:gd name="T66" fmla="*/ 2147483647 w 753"/>
              <a:gd name="T67" fmla="*/ 2147483647 h 338"/>
              <a:gd name="T68" fmla="*/ 2147483647 w 753"/>
              <a:gd name="T69" fmla="*/ 2147483647 h 338"/>
              <a:gd name="T70" fmla="*/ 2147483647 w 753"/>
              <a:gd name="T71" fmla="*/ 2147483647 h 338"/>
              <a:gd name="T72" fmla="*/ 2147483647 w 753"/>
              <a:gd name="T73" fmla="*/ 2147483647 h 338"/>
              <a:gd name="T74" fmla="*/ 2147483647 w 753"/>
              <a:gd name="T75" fmla="*/ 2147483647 h 338"/>
              <a:gd name="T76" fmla="*/ 2147483647 w 753"/>
              <a:gd name="T77" fmla="*/ 2147483647 h 338"/>
              <a:gd name="T78" fmla="*/ 2147483647 w 753"/>
              <a:gd name="T79" fmla="*/ 2147483647 h 338"/>
              <a:gd name="T80" fmla="*/ 2147483647 w 753"/>
              <a:gd name="T81" fmla="*/ 2147483647 h 338"/>
              <a:gd name="T82" fmla="*/ 2147483647 w 753"/>
              <a:gd name="T83" fmla="*/ 2147483647 h 338"/>
              <a:gd name="T84" fmla="*/ 2147483647 w 753"/>
              <a:gd name="T85" fmla="*/ 2147483647 h 338"/>
              <a:gd name="T86" fmla="*/ 2147483647 w 753"/>
              <a:gd name="T87" fmla="*/ 2147483647 h 338"/>
              <a:gd name="T88" fmla="*/ 2147483647 w 753"/>
              <a:gd name="T89" fmla="*/ 2147483647 h 338"/>
              <a:gd name="T90" fmla="*/ 0 w 753"/>
              <a:gd name="T91" fmla="*/ 2147483647 h 338"/>
              <a:gd name="T92" fmla="*/ 2147483647 w 753"/>
              <a:gd name="T93" fmla="*/ 2147483647 h 338"/>
              <a:gd name="T94" fmla="*/ 2147483647 w 753"/>
              <a:gd name="T95" fmla="*/ 2147483647 h 338"/>
              <a:gd name="T96" fmla="*/ 2147483647 w 753"/>
              <a:gd name="T97" fmla="*/ 2147483647 h 338"/>
              <a:gd name="T98" fmla="*/ 2147483647 w 753"/>
              <a:gd name="T99" fmla="*/ 2147483647 h 338"/>
              <a:gd name="T100" fmla="*/ 2147483647 w 753"/>
              <a:gd name="T101" fmla="*/ 2147483647 h 338"/>
              <a:gd name="T102" fmla="*/ 2147483647 w 753"/>
              <a:gd name="T103" fmla="*/ 2147483647 h 338"/>
              <a:gd name="T104" fmla="*/ 2147483647 w 753"/>
              <a:gd name="T105" fmla="*/ 2147483647 h 3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3"/>
              <a:gd name="T160" fmla="*/ 0 h 338"/>
              <a:gd name="T161" fmla="*/ 753 w 753"/>
              <a:gd name="T162" fmla="*/ 338 h 3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3" h="338">
                <a:moveTo>
                  <a:pt x="146" y="155"/>
                </a:moveTo>
                <a:lnTo>
                  <a:pt x="150" y="151"/>
                </a:lnTo>
                <a:lnTo>
                  <a:pt x="160" y="146"/>
                </a:lnTo>
                <a:lnTo>
                  <a:pt x="163" y="143"/>
                </a:lnTo>
                <a:lnTo>
                  <a:pt x="170" y="146"/>
                </a:lnTo>
                <a:lnTo>
                  <a:pt x="171" y="147"/>
                </a:lnTo>
                <a:lnTo>
                  <a:pt x="175" y="147"/>
                </a:lnTo>
                <a:lnTo>
                  <a:pt x="178" y="144"/>
                </a:lnTo>
                <a:lnTo>
                  <a:pt x="180" y="144"/>
                </a:lnTo>
                <a:lnTo>
                  <a:pt x="185" y="128"/>
                </a:lnTo>
                <a:lnTo>
                  <a:pt x="186" y="125"/>
                </a:lnTo>
                <a:lnTo>
                  <a:pt x="189" y="121"/>
                </a:lnTo>
                <a:lnTo>
                  <a:pt x="199" y="118"/>
                </a:lnTo>
                <a:lnTo>
                  <a:pt x="200" y="111"/>
                </a:lnTo>
                <a:lnTo>
                  <a:pt x="202" y="98"/>
                </a:lnTo>
                <a:lnTo>
                  <a:pt x="202" y="89"/>
                </a:lnTo>
                <a:lnTo>
                  <a:pt x="206" y="89"/>
                </a:lnTo>
                <a:lnTo>
                  <a:pt x="218" y="87"/>
                </a:lnTo>
                <a:lnTo>
                  <a:pt x="221" y="87"/>
                </a:lnTo>
                <a:lnTo>
                  <a:pt x="229" y="86"/>
                </a:lnTo>
                <a:lnTo>
                  <a:pt x="232" y="84"/>
                </a:lnTo>
                <a:lnTo>
                  <a:pt x="254" y="82"/>
                </a:lnTo>
                <a:lnTo>
                  <a:pt x="267" y="80"/>
                </a:lnTo>
                <a:lnTo>
                  <a:pt x="270" y="80"/>
                </a:lnTo>
                <a:lnTo>
                  <a:pt x="271" y="80"/>
                </a:lnTo>
                <a:lnTo>
                  <a:pt x="272" y="80"/>
                </a:lnTo>
                <a:lnTo>
                  <a:pt x="274" y="80"/>
                </a:lnTo>
                <a:lnTo>
                  <a:pt x="278" y="79"/>
                </a:lnTo>
                <a:lnTo>
                  <a:pt x="283" y="77"/>
                </a:lnTo>
                <a:lnTo>
                  <a:pt x="292" y="77"/>
                </a:lnTo>
                <a:lnTo>
                  <a:pt x="296" y="76"/>
                </a:lnTo>
                <a:lnTo>
                  <a:pt x="301" y="76"/>
                </a:lnTo>
                <a:lnTo>
                  <a:pt x="306" y="75"/>
                </a:lnTo>
                <a:lnTo>
                  <a:pt x="318" y="73"/>
                </a:lnTo>
                <a:lnTo>
                  <a:pt x="333" y="72"/>
                </a:lnTo>
                <a:lnTo>
                  <a:pt x="340" y="71"/>
                </a:lnTo>
                <a:lnTo>
                  <a:pt x="342" y="71"/>
                </a:lnTo>
                <a:lnTo>
                  <a:pt x="344" y="69"/>
                </a:lnTo>
                <a:lnTo>
                  <a:pt x="354" y="68"/>
                </a:lnTo>
                <a:lnTo>
                  <a:pt x="368" y="65"/>
                </a:lnTo>
                <a:lnTo>
                  <a:pt x="375" y="64"/>
                </a:lnTo>
                <a:lnTo>
                  <a:pt x="380" y="64"/>
                </a:lnTo>
                <a:lnTo>
                  <a:pt x="385" y="62"/>
                </a:lnTo>
                <a:lnTo>
                  <a:pt x="397" y="61"/>
                </a:lnTo>
                <a:lnTo>
                  <a:pt x="407" y="58"/>
                </a:lnTo>
                <a:lnTo>
                  <a:pt x="409" y="58"/>
                </a:lnTo>
                <a:lnTo>
                  <a:pt x="416" y="57"/>
                </a:lnTo>
                <a:lnTo>
                  <a:pt x="443" y="51"/>
                </a:lnTo>
                <a:lnTo>
                  <a:pt x="444" y="51"/>
                </a:lnTo>
                <a:lnTo>
                  <a:pt x="445" y="51"/>
                </a:lnTo>
                <a:lnTo>
                  <a:pt x="447" y="51"/>
                </a:lnTo>
                <a:lnTo>
                  <a:pt x="450" y="50"/>
                </a:lnTo>
                <a:lnTo>
                  <a:pt x="451" y="50"/>
                </a:lnTo>
                <a:lnTo>
                  <a:pt x="459" y="48"/>
                </a:lnTo>
                <a:lnTo>
                  <a:pt x="470" y="47"/>
                </a:lnTo>
                <a:lnTo>
                  <a:pt x="473" y="45"/>
                </a:lnTo>
                <a:lnTo>
                  <a:pt x="477" y="44"/>
                </a:lnTo>
                <a:lnTo>
                  <a:pt x="480" y="44"/>
                </a:lnTo>
                <a:lnTo>
                  <a:pt x="484" y="43"/>
                </a:lnTo>
                <a:lnTo>
                  <a:pt x="491" y="41"/>
                </a:lnTo>
                <a:lnTo>
                  <a:pt x="494" y="41"/>
                </a:lnTo>
                <a:lnTo>
                  <a:pt x="509" y="38"/>
                </a:lnTo>
                <a:lnTo>
                  <a:pt x="512" y="37"/>
                </a:lnTo>
                <a:lnTo>
                  <a:pt x="516" y="37"/>
                </a:lnTo>
                <a:lnTo>
                  <a:pt x="520" y="36"/>
                </a:lnTo>
                <a:lnTo>
                  <a:pt x="526" y="34"/>
                </a:lnTo>
                <a:lnTo>
                  <a:pt x="529" y="34"/>
                </a:lnTo>
                <a:lnTo>
                  <a:pt x="533" y="33"/>
                </a:lnTo>
                <a:lnTo>
                  <a:pt x="548" y="30"/>
                </a:lnTo>
                <a:lnTo>
                  <a:pt x="551" y="30"/>
                </a:lnTo>
                <a:lnTo>
                  <a:pt x="571" y="25"/>
                </a:lnTo>
                <a:lnTo>
                  <a:pt x="576" y="25"/>
                </a:lnTo>
                <a:lnTo>
                  <a:pt x="583" y="23"/>
                </a:lnTo>
                <a:lnTo>
                  <a:pt x="585" y="23"/>
                </a:lnTo>
                <a:lnTo>
                  <a:pt x="588" y="22"/>
                </a:lnTo>
                <a:lnTo>
                  <a:pt x="603" y="18"/>
                </a:lnTo>
                <a:lnTo>
                  <a:pt x="606" y="18"/>
                </a:lnTo>
                <a:lnTo>
                  <a:pt x="617" y="15"/>
                </a:lnTo>
                <a:lnTo>
                  <a:pt x="635" y="11"/>
                </a:lnTo>
                <a:lnTo>
                  <a:pt x="638" y="11"/>
                </a:lnTo>
                <a:lnTo>
                  <a:pt x="639" y="11"/>
                </a:lnTo>
                <a:lnTo>
                  <a:pt x="649" y="8"/>
                </a:lnTo>
                <a:lnTo>
                  <a:pt x="652" y="8"/>
                </a:lnTo>
                <a:lnTo>
                  <a:pt x="655" y="6"/>
                </a:lnTo>
                <a:lnTo>
                  <a:pt x="657" y="6"/>
                </a:lnTo>
                <a:lnTo>
                  <a:pt x="659" y="6"/>
                </a:lnTo>
                <a:lnTo>
                  <a:pt x="670" y="4"/>
                </a:lnTo>
                <a:lnTo>
                  <a:pt x="679" y="1"/>
                </a:lnTo>
                <a:lnTo>
                  <a:pt x="691" y="0"/>
                </a:lnTo>
                <a:lnTo>
                  <a:pt x="693" y="4"/>
                </a:lnTo>
                <a:lnTo>
                  <a:pt x="706" y="32"/>
                </a:lnTo>
                <a:lnTo>
                  <a:pt x="747" y="90"/>
                </a:lnTo>
                <a:lnTo>
                  <a:pt x="752" y="132"/>
                </a:lnTo>
                <a:lnTo>
                  <a:pt x="732" y="142"/>
                </a:lnTo>
                <a:lnTo>
                  <a:pt x="714" y="161"/>
                </a:lnTo>
                <a:lnTo>
                  <a:pt x="695" y="186"/>
                </a:lnTo>
                <a:lnTo>
                  <a:pt x="679" y="218"/>
                </a:lnTo>
                <a:lnTo>
                  <a:pt x="671" y="214"/>
                </a:lnTo>
                <a:lnTo>
                  <a:pt x="659" y="214"/>
                </a:lnTo>
                <a:lnTo>
                  <a:pt x="630" y="226"/>
                </a:lnTo>
                <a:lnTo>
                  <a:pt x="620" y="235"/>
                </a:lnTo>
                <a:lnTo>
                  <a:pt x="599" y="256"/>
                </a:lnTo>
                <a:lnTo>
                  <a:pt x="585" y="275"/>
                </a:lnTo>
                <a:lnTo>
                  <a:pt x="583" y="279"/>
                </a:lnTo>
                <a:lnTo>
                  <a:pt x="574" y="317"/>
                </a:lnTo>
                <a:lnTo>
                  <a:pt x="573" y="324"/>
                </a:lnTo>
                <a:lnTo>
                  <a:pt x="558" y="323"/>
                </a:lnTo>
                <a:lnTo>
                  <a:pt x="537" y="328"/>
                </a:lnTo>
                <a:lnTo>
                  <a:pt x="523" y="337"/>
                </a:lnTo>
                <a:lnTo>
                  <a:pt x="520" y="334"/>
                </a:lnTo>
                <a:lnTo>
                  <a:pt x="513" y="330"/>
                </a:lnTo>
                <a:lnTo>
                  <a:pt x="511" y="328"/>
                </a:lnTo>
                <a:lnTo>
                  <a:pt x="488" y="311"/>
                </a:lnTo>
                <a:lnTo>
                  <a:pt x="473" y="302"/>
                </a:lnTo>
                <a:lnTo>
                  <a:pt x="468" y="298"/>
                </a:lnTo>
                <a:lnTo>
                  <a:pt x="447" y="282"/>
                </a:lnTo>
                <a:lnTo>
                  <a:pt x="440" y="277"/>
                </a:lnTo>
                <a:lnTo>
                  <a:pt x="429" y="268"/>
                </a:lnTo>
                <a:lnTo>
                  <a:pt x="427" y="268"/>
                </a:lnTo>
                <a:lnTo>
                  <a:pt x="427" y="267"/>
                </a:lnTo>
                <a:lnTo>
                  <a:pt x="412" y="257"/>
                </a:lnTo>
                <a:lnTo>
                  <a:pt x="405" y="253"/>
                </a:lnTo>
                <a:lnTo>
                  <a:pt x="404" y="253"/>
                </a:lnTo>
                <a:lnTo>
                  <a:pt x="400" y="253"/>
                </a:lnTo>
                <a:lnTo>
                  <a:pt x="389" y="256"/>
                </a:lnTo>
                <a:lnTo>
                  <a:pt x="383" y="256"/>
                </a:lnTo>
                <a:lnTo>
                  <a:pt x="378" y="257"/>
                </a:lnTo>
                <a:lnTo>
                  <a:pt x="354" y="260"/>
                </a:lnTo>
                <a:lnTo>
                  <a:pt x="348" y="261"/>
                </a:lnTo>
                <a:lnTo>
                  <a:pt x="337" y="263"/>
                </a:lnTo>
                <a:lnTo>
                  <a:pt x="329" y="265"/>
                </a:lnTo>
                <a:lnTo>
                  <a:pt x="308" y="267"/>
                </a:lnTo>
                <a:lnTo>
                  <a:pt x="307" y="256"/>
                </a:lnTo>
                <a:lnTo>
                  <a:pt x="301" y="249"/>
                </a:lnTo>
                <a:lnTo>
                  <a:pt x="300" y="247"/>
                </a:lnTo>
                <a:lnTo>
                  <a:pt x="297" y="245"/>
                </a:lnTo>
                <a:lnTo>
                  <a:pt x="294" y="242"/>
                </a:lnTo>
                <a:lnTo>
                  <a:pt x="286" y="243"/>
                </a:lnTo>
                <a:lnTo>
                  <a:pt x="281" y="236"/>
                </a:lnTo>
                <a:lnTo>
                  <a:pt x="282" y="236"/>
                </a:lnTo>
                <a:lnTo>
                  <a:pt x="272" y="236"/>
                </a:lnTo>
                <a:lnTo>
                  <a:pt x="263" y="238"/>
                </a:lnTo>
                <a:lnTo>
                  <a:pt x="256" y="239"/>
                </a:lnTo>
                <a:lnTo>
                  <a:pt x="253" y="239"/>
                </a:lnTo>
                <a:lnTo>
                  <a:pt x="242" y="240"/>
                </a:lnTo>
                <a:lnTo>
                  <a:pt x="220" y="243"/>
                </a:lnTo>
                <a:lnTo>
                  <a:pt x="218" y="243"/>
                </a:lnTo>
                <a:lnTo>
                  <a:pt x="209" y="243"/>
                </a:lnTo>
                <a:lnTo>
                  <a:pt x="200" y="245"/>
                </a:lnTo>
                <a:lnTo>
                  <a:pt x="192" y="246"/>
                </a:lnTo>
                <a:lnTo>
                  <a:pt x="186" y="246"/>
                </a:lnTo>
                <a:lnTo>
                  <a:pt x="180" y="247"/>
                </a:lnTo>
                <a:lnTo>
                  <a:pt x="178" y="247"/>
                </a:lnTo>
                <a:lnTo>
                  <a:pt x="177" y="247"/>
                </a:lnTo>
                <a:lnTo>
                  <a:pt x="167" y="250"/>
                </a:lnTo>
                <a:lnTo>
                  <a:pt x="156" y="254"/>
                </a:lnTo>
                <a:lnTo>
                  <a:pt x="149" y="259"/>
                </a:lnTo>
                <a:lnTo>
                  <a:pt x="142" y="260"/>
                </a:lnTo>
                <a:lnTo>
                  <a:pt x="139" y="261"/>
                </a:lnTo>
                <a:lnTo>
                  <a:pt x="134" y="268"/>
                </a:lnTo>
                <a:lnTo>
                  <a:pt x="126" y="270"/>
                </a:lnTo>
                <a:lnTo>
                  <a:pt x="123" y="271"/>
                </a:lnTo>
                <a:lnTo>
                  <a:pt x="114" y="275"/>
                </a:lnTo>
                <a:lnTo>
                  <a:pt x="113" y="277"/>
                </a:lnTo>
                <a:lnTo>
                  <a:pt x="106" y="279"/>
                </a:lnTo>
                <a:lnTo>
                  <a:pt x="99" y="281"/>
                </a:lnTo>
                <a:lnTo>
                  <a:pt x="87" y="284"/>
                </a:lnTo>
                <a:lnTo>
                  <a:pt x="73" y="286"/>
                </a:lnTo>
                <a:lnTo>
                  <a:pt x="72" y="286"/>
                </a:lnTo>
                <a:lnTo>
                  <a:pt x="67" y="286"/>
                </a:lnTo>
                <a:lnTo>
                  <a:pt x="60" y="288"/>
                </a:lnTo>
                <a:lnTo>
                  <a:pt x="60" y="289"/>
                </a:lnTo>
                <a:lnTo>
                  <a:pt x="34" y="292"/>
                </a:lnTo>
                <a:lnTo>
                  <a:pt x="33" y="292"/>
                </a:lnTo>
                <a:lnTo>
                  <a:pt x="27" y="293"/>
                </a:lnTo>
                <a:lnTo>
                  <a:pt x="18" y="293"/>
                </a:lnTo>
                <a:lnTo>
                  <a:pt x="6" y="296"/>
                </a:lnTo>
                <a:lnTo>
                  <a:pt x="1" y="296"/>
                </a:lnTo>
                <a:lnTo>
                  <a:pt x="1" y="295"/>
                </a:lnTo>
                <a:lnTo>
                  <a:pt x="0" y="282"/>
                </a:lnTo>
                <a:lnTo>
                  <a:pt x="0" y="272"/>
                </a:lnTo>
                <a:lnTo>
                  <a:pt x="4" y="267"/>
                </a:lnTo>
                <a:lnTo>
                  <a:pt x="16" y="265"/>
                </a:lnTo>
                <a:lnTo>
                  <a:pt x="22" y="260"/>
                </a:lnTo>
                <a:lnTo>
                  <a:pt x="22" y="250"/>
                </a:lnTo>
                <a:lnTo>
                  <a:pt x="22" y="245"/>
                </a:lnTo>
                <a:lnTo>
                  <a:pt x="24" y="240"/>
                </a:lnTo>
                <a:lnTo>
                  <a:pt x="31" y="233"/>
                </a:lnTo>
                <a:lnTo>
                  <a:pt x="41" y="226"/>
                </a:lnTo>
                <a:lnTo>
                  <a:pt x="49" y="225"/>
                </a:lnTo>
                <a:lnTo>
                  <a:pt x="51" y="225"/>
                </a:lnTo>
                <a:lnTo>
                  <a:pt x="63" y="224"/>
                </a:lnTo>
                <a:lnTo>
                  <a:pt x="83" y="207"/>
                </a:lnTo>
                <a:lnTo>
                  <a:pt x="81" y="204"/>
                </a:lnTo>
                <a:lnTo>
                  <a:pt x="92" y="197"/>
                </a:lnTo>
                <a:lnTo>
                  <a:pt x="102" y="194"/>
                </a:lnTo>
                <a:lnTo>
                  <a:pt x="105" y="192"/>
                </a:lnTo>
                <a:lnTo>
                  <a:pt x="109" y="182"/>
                </a:lnTo>
                <a:lnTo>
                  <a:pt x="109" y="181"/>
                </a:lnTo>
                <a:lnTo>
                  <a:pt x="109" y="175"/>
                </a:lnTo>
                <a:lnTo>
                  <a:pt x="119" y="168"/>
                </a:lnTo>
                <a:lnTo>
                  <a:pt x="130" y="158"/>
                </a:lnTo>
                <a:lnTo>
                  <a:pt x="132" y="161"/>
                </a:lnTo>
                <a:lnTo>
                  <a:pt x="131" y="165"/>
                </a:lnTo>
                <a:lnTo>
                  <a:pt x="142" y="167"/>
                </a:lnTo>
                <a:lnTo>
                  <a:pt x="142" y="165"/>
                </a:lnTo>
                <a:lnTo>
                  <a:pt x="144" y="162"/>
                </a:lnTo>
                <a:lnTo>
                  <a:pt x="146" y="155"/>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49" name="Ohio" descr="Ohio, 12.5 percent by 2024."/>
          <p:cNvSpPr>
            <a:spLocks/>
          </p:cNvSpPr>
          <p:nvPr/>
        </p:nvSpPr>
        <p:spPr bwMode="auto">
          <a:xfrm>
            <a:off x="5465751" y="2627450"/>
            <a:ext cx="549869" cy="588160"/>
          </a:xfrm>
          <a:custGeom>
            <a:avLst/>
            <a:gdLst>
              <a:gd name="T0" fmla="*/ 2147483647 w 361"/>
              <a:gd name="T1" fmla="*/ 2147483647 h 413"/>
              <a:gd name="T2" fmla="*/ 2147483647 w 361"/>
              <a:gd name="T3" fmla="*/ 2147483647 h 413"/>
              <a:gd name="T4" fmla="*/ 2147483647 w 361"/>
              <a:gd name="T5" fmla="*/ 2147483647 h 413"/>
              <a:gd name="T6" fmla="*/ 2147483647 w 361"/>
              <a:gd name="T7" fmla="*/ 2147483647 h 413"/>
              <a:gd name="T8" fmla="*/ 2147483647 w 361"/>
              <a:gd name="T9" fmla="*/ 2147483647 h 413"/>
              <a:gd name="T10" fmla="*/ 2147483647 w 361"/>
              <a:gd name="T11" fmla="*/ 2147483647 h 413"/>
              <a:gd name="T12" fmla="*/ 2147483647 w 361"/>
              <a:gd name="T13" fmla="*/ 2147483647 h 413"/>
              <a:gd name="T14" fmla="*/ 2147483647 w 361"/>
              <a:gd name="T15" fmla="*/ 2147483647 h 413"/>
              <a:gd name="T16" fmla="*/ 2147483647 w 361"/>
              <a:gd name="T17" fmla="*/ 2147483647 h 413"/>
              <a:gd name="T18" fmla="*/ 2147483647 w 361"/>
              <a:gd name="T19" fmla="*/ 2147483647 h 413"/>
              <a:gd name="T20" fmla="*/ 2147483647 w 361"/>
              <a:gd name="T21" fmla="*/ 2147483647 h 413"/>
              <a:gd name="T22" fmla="*/ 2147483647 w 361"/>
              <a:gd name="T23" fmla="*/ 2147483647 h 413"/>
              <a:gd name="T24" fmla="*/ 2147483647 w 361"/>
              <a:gd name="T25" fmla="*/ 2147483647 h 413"/>
              <a:gd name="T26" fmla="*/ 2147483647 w 361"/>
              <a:gd name="T27" fmla="*/ 2147483647 h 413"/>
              <a:gd name="T28" fmla="*/ 2147483647 w 361"/>
              <a:gd name="T29" fmla="*/ 2147483647 h 413"/>
              <a:gd name="T30" fmla="*/ 2147483647 w 361"/>
              <a:gd name="T31" fmla="*/ 2147483647 h 413"/>
              <a:gd name="T32" fmla="*/ 2147483647 w 361"/>
              <a:gd name="T33" fmla="*/ 2147483647 h 413"/>
              <a:gd name="T34" fmla="*/ 2147483647 w 361"/>
              <a:gd name="T35" fmla="*/ 2147483647 h 413"/>
              <a:gd name="T36" fmla="*/ 0 w 361"/>
              <a:gd name="T37" fmla="*/ 2147483647 h 413"/>
              <a:gd name="T38" fmla="*/ 2147483647 w 361"/>
              <a:gd name="T39" fmla="*/ 2147483647 h 413"/>
              <a:gd name="T40" fmla="*/ 2147483647 w 361"/>
              <a:gd name="T41" fmla="*/ 2147483647 h 413"/>
              <a:gd name="T42" fmla="*/ 2147483647 w 361"/>
              <a:gd name="T43" fmla="*/ 2147483647 h 413"/>
              <a:gd name="T44" fmla="*/ 2147483647 w 361"/>
              <a:gd name="T45" fmla="*/ 2147483647 h 413"/>
              <a:gd name="T46" fmla="*/ 2147483647 w 361"/>
              <a:gd name="T47" fmla="*/ 2147483647 h 413"/>
              <a:gd name="T48" fmla="*/ 2147483647 w 361"/>
              <a:gd name="T49" fmla="*/ 2147483647 h 413"/>
              <a:gd name="T50" fmla="*/ 2147483647 w 361"/>
              <a:gd name="T51" fmla="*/ 2147483647 h 413"/>
              <a:gd name="T52" fmla="*/ 2147483647 w 361"/>
              <a:gd name="T53" fmla="*/ 2147483647 h 413"/>
              <a:gd name="T54" fmla="*/ 2147483647 w 361"/>
              <a:gd name="T55" fmla="*/ 2147483647 h 413"/>
              <a:gd name="T56" fmla="*/ 2147483647 w 361"/>
              <a:gd name="T57" fmla="*/ 0 h 413"/>
              <a:gd name="T58" fmla="*/ 2147483647 w 361"/>
              <a:gd name="T59" fmla="*/ 2147483647 h 413"/>
              <a:gd name="T60" fmla="*/ 2147483647 w 361"/>
              <a:gd name="T61" fmla="*/ 2147483647 h 413"/>
              <a:gd name="T62" fmla="*/ 2147483647 w 361"/>
              <a:gd name="T63" fmla="*/ 2147483647 h 413"/>
              <a:gd name="T64" fmla="*/ 2147483647 w 361"/>
              <a:gd name="T65" fmla="*/ 2147483647 h 413"/>
              <a:gd name="T66" fmla="*/ 2147483647 w 361"/>
              <a:gd name="T67" fmla="*/ 2147483647 h 413"/>
              <a:gd name="T68" fmla="*/ 2147483647 w 361"/>
              <a:gd name="T69" fmla="*/ 2147483647 h 413"/>
              <a:gd name="T70" fmla="*/ 2147483647 w 361"/>
              <a:gd name="T71" fmla="*/ 2147483647 h 413"/>
              <a:gd name="T72" fmla="*/ 2147483647 w 361"/>
              <a:gd name="T73" fmla="*/ 2147483647 h 413"/>
              <a:gd name="T74" fmla="*/ 2147483647 w 361"/>
              <a:gd name="T75" fmla="*/ 2147483647 h 413"/>
              <a:gd name="T76" fmla="*/ 2147483647 w 361"/>
              <a:gd name="T77" fmla="*/ 2147483647 h 413"/>
              <a:gd name="T78" fmla="*/ 2147483647 w 361"/>
              <a:gd name="T79" fmla="*/ 2147483647 h 413"/>
              <a:gd name="T80" fmla="*/ 2147483647 w 361"/>
              <a:gd name="T81" fmla="*/ 2147483647 h 413"/>
              <a:gd name="T82" fmla="*/ 2147483647 w 361"/>
              <a:gd name="T83" fmla="*/ 2147483647 h 413"/>
              <a:gd name="T84" fmla="*/ 2147483647 w 361"/>
              <a:gd name="T85" fmla="*/ 2147483647 h 413"/>
              <a:gd name="T86" fmla="*/ 2147483647 w 361"/>
              <a:gd name="T87" fmla="*/ 2147483647 h 413"/>
              <a:gd name="T88" fmla="*/ 2147483647 w 361"/>
              <a:gd name="T89" fmla="*/ 2147483647 h 413"/>
              <a:gd name="T90" fmla="*/ 2147483647 w 361"/>
              <a:gd name="T91" fmla="*/ 2147483647 h 413"/>
              <a:gd name="T92" fmla="*/ 2147483647 w 361"/>
              <a:gd name="T93" fmla="*/ 2147483647 h 413"/>
              <a:gd name="T94" fmla="*/ 2147483647 w 361"/>
              <a:gd name="T95" fmla="*/ 2147483647 h 413"/>
              <a:gd name="T96" fmla="*/ 2147483647 w 361"/>
              <a:gd name="T97" fmla="*/ 2147483647 h 413"/>
              <a:gd name="T98" fmla="*/ 2147483647 w 361"/>
              <a:gd name="T99" fmla="*/ 2147483647 h 413"/>
              <a:gd name="T100" fmla="*/ 2147483647 w 361"/>
              <a:gd name="T101" fmla="*/ 2147483647 h 413"/>
              <a:gd name="T102" fmla="*/ 2147483647 w 361"/>
              <a:gd name="T103" fmla="*/ 2147483647 h 413"/>
              <a:gd name="T104" fmla="*/ 2147483647 w 361"/>
              <a:gd name="T105" fmla="*/ 2147483647 h 413"/>
              <a:gd name="T106" fmla="*/ 2147483647 w 361"/>
              <a:gd name="T107" fmla="*/ 2147483647 h 413"/>
              <a:gd name="T108" fmla="*/ 2147483647 w 361"/>
              <a:gd name="T109" fmla="*/ 2147483647 h 413"/>
              <a:gd name="T110" fmla="*/ 2147483647 w 361"/>
              <a:gd name="T111" fmla="*/ 2147483647 h 413"/>
              <a:gd name="T112" fmla="*/ 2147483647 w 361"/>
              <a:gd name="T113" fmla="*/ 2147483647 h 413"/>
              <a:gd name="T114" fmla="*/ 2147483647 w 361"/>
              <a:gd name="T115" fmla="*/ 2147483647 h 4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1"/>
              <a:gd name="T175" fmla="*/ 0 h 413"/>
              <a:gd name="T176" fmla="*/ 361 w 361"/>
              <a:gd name="T177" fmla="*/ 413 h 4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1" h="413">
                <a:moveTo>
                  <a:pt x="134" y="402"/>
                </a:moveTo>
                <a:lnTo>
                  <a:pt x="130" y="402"/>
                </a:lnTo>
                <a:lnTo>
                  <a:pt x="120" y="392"/>
                </a:lnTo>
                <a:lnTo>
                  <a:pt x="116" y="389"/>
                </a:lnTo>
                <a:lnTo>
                  <a:pt x="108" y="389"/>
                </a:lnTo>
                <a:lnTo>
                  <a:pt x="107" y="389"/>
                </a:lnTo>
                <a:lnTo>
                  <a:pt x="104" y="392"/>
                </a:lnTo>
                <a:lnTo>
                  <a:pt x="97" y="391"/>
                </a:lnTo>
                <a:lnTo>
                  <a:pt x="87" y="386"/>
                </a:lnTo>
                <a:lnTo>
                  <a:pt x="87" y="382"/>
                </a:lnTo>
                <a:lnTo>
                  <a:pt x="84" y="378"/>
                </a:lnTo>
                <a:lnTo>
                  <a:pt x="82" y="375"/>
                </a:lnTo>
                <a:lnTo>
                  <a:pt x="77" y="367"/>
                </a:lnTo>
                <a:lnTo>
                  <a:pt x="73" y="366"/>
                </a:lnTo>
                <a:lnTo>
                  <a:pt x="62" y="359"/>
                </a:lnTo>
                <a:lnTo>
                  <a:pt x="61" y="361"/>
                </a:lnTo>
                <a:lnTo>
                  <a:pt x="51" y="364"/>
                </a:lnTo>
                <a:lnTo>
                  <a:pt x="40" y="359"/>
                </a:lnTo>
                <a:lnTo>
                  <a:pt x="37" y="361"/>
                </a:lnTo>
                <a:lnTo>
                  <a:pt x="34" y="363"/>
                </a:lnTo>
                <a:lnTo>
                  <a:pt x="34" y="361"/>
                </a:lnTo>
                <a:lnTo>
                  <a:pt x="34" y="356"/>
                </a:lnTo>
                <a:lnTo>
                  <a:pt x="33" y="342"/>
                </a:lnTo>
                <a:lnTo>
                  <a:pt x="30" y="325"/>
                </a:lnTo>
                <a:lnTo>
                  <a:pt x="30" y="321"/>
                </a:lnTo>
                <a:lnTo>
                  <a:pt x="29" y="318"/>
                </a:lnTo>
                <a:lnTo>
                  <a:pt x="29" y="314"/>
                </a:lnTo>
                <a:lnTo>
                  <a:pt x="27" y="310"/>
                </a:lnTo>
                <a:lnTo>
                  <a:pt x="27" y="309"/>
                </a:lnTo>
                <a:lnTo>
                  <a:pt x="26" y="296"/>
                </a:lnTo>
                <a:lnTo>
                  <a:pt x="25" y="285"/>
                </a:lnTo>
                <a:lnTo>
                  <a:pt x="25" y="281"/>
                </a:lnTo>
                <a:lnTo>
                  <a:pt x="23" y="275"/>
                </a:lnTo>
                <a:lnTo>
                  <a:pt x="23" y="265"/>
                </a:lnTo>
                <a:lnTo>
                  <a:pt x="20" y="253"/>
                </a:lnTo>
                <a:lnTo>
                  <a:pt x="20" y="239"/>
                </a:lnTo>
                <a:lnTo>
                  <a:pt x="19" y="232"/>
                </a:lnTo>
                <a:lnTo>
                  <a:pt x="18" y="228"/>
                </a:lnTo>
                <a:lnTo>
                  <a:pt x="18" y="221"/>
                </a:lnTo>
                <a:lnTo>
                  <a:pt x="16" y="211"/>
                </a:lnTo>
                <a:lnTo>
                  <a:pt x="16" y="204"/>
                </a:lnTo>
                <a:lnTo>
                  <a:pt x="15" y="199"/>
                </a:lnTo>
                <a:lnTo>
                  <a:pt x="13" y="187"/>
                </a:lnTo>
                <a:lnTo>
                  <a:pt x="13" y="185"/>
                </a:lnTo>
                <a:lnTo>
                  <a:pt x="11" y="171"/>
                </a:lnTo>
                <a:lnTo>
                  <a:pt x="11" y="167"/>
                </a:lnTo>
                <a:lnTo>
                  <a:pt x="9" y="160"/>
                </a:lnTo>
                <a:lnTo>
                  <a:pt x="9" y="157"/>
                </a:lnTo>
                <a:lnTo>
                  <a:pt x="8" y="144"/>
                </a:lnTo>
                <a:lnTo>
                  <a:pt x="6" y="130"/>
                </a:lnTo>
                <a:lnTo>
                  <a:pt x="5" y="128"/>
                </a:lnTo>
                <a:lnTo>
                  <a:pt x="4" y="119"/>
                </a:lnTo>
                <a:lnTo>
                  <a:pt x="4" y="116"/>
                </a:lnTo>
                <a:lnTo>
                  <a:pt x="4" y="111"/>
                </a:lnTo>
                <a:lnTo>
                  <a:pt x="1" y="100"/>
                </a:lnTo>
                <a:lnTo>
                  <a:pt x="0" y="82"/>
                </a:lnTo>
                <a:lnTo>
                  <a:pt x="4" y="80"/>
                </a:lnTo>
                <a:lnTo>
                  <a:pt x="25" y="77"/>
                </a:lnTo>
                <a:lnTo>
                  <a:pt x="31" y="76"/>
                </a:lnTo>
                <a:lnTo>
                  <a:pt x="34" y="76"/>
                </a:lnTo>
                <a:lnTo>
                  <a:pt x="48" y="73"/>
                </a:lnTo>
                <a:lnTo>
                  <a:pt x="73" y="69"/>
                </a:lnTo>
                <a:lnTo>
                  <a:pt x="82" y="68"/>
                </a:lnTo>
                <a:lnTo>
                  <a:pt x="94" y="65"/>
                </a:lnTo>
                <a:lnTo>
                  <a:pt x="98" y="65"/>
                </a:lnTo>
                <a:lnTo>
                  <a:pt x="107" y="64"/>
                </a:lnTo>
                <a:lnTo>
                  <a:pt x="113" y="68"/>
                </a:lnTo>
                <a:lnTo>
                  <a:pt x="123" y="69"/>
                </a:lnTo>
                <a:lnTo>
                  <a:pt x="130" y="72"/>
                </a:lnTo>
                <a:lnTo>
                  <a:pt x="145" y="79"/>
                </a:lnTo>
                <a:lnTo>
                  <a:pt x="165" y="76"/>
                </a:lnTo>
                <a:lnTo>
                  <a:pt x="170" y="80"/>
                </a:lnTo>
                <a:lnTo>
                  <a:pt x="177" y="86"/>
                </a:lnTo>
                <a:lnTo>
                  <a:pt x="187" y="90"/>
                </a:lnTo>
                <a:lnTo>
                  <a:pt x="200" y="83"/>
                </a:lnTo>
                <a:lnTo>
                  <a:pt x="207" y="80"/>
                </a:lnTo>
                <a:lnTo>
                  <a:pt x="215" y="75"/>
                </a:lnTo>
                <a:lnTo>
                  <a:pt x="229" y="70"/>
                </a:lnTo>
                <a:lnTo>
                  <a:pt x="236" y="70"/>
                </a:lnTo>
                <a:lnTo>
                  <a:pt x="246" y="69"/>
                </a:lnTo>
                <a:lnTo>
                  <a:pt x="264" y="50"/>
                </a:lnTo>
                <a:lnTo>
                  <a:pt x="271" y="41"/>
                </a:lnTo>
                <a:lnTo>
                  <a:pt x="272" y="40"/>
                </a:lnTo>
                <a:lnTo>
                  <a:pt x="298" y="19"/>
                </a:lnTo>
                <a:lnTo>
                  <a:pt x="300" y="19"/>
                </a:lnTo>
                <a:lnTo>
                  <a:pt x="334" y="0"/>
                </a:lnTo>
                <a:lnTo>
                  <a:pt x="337" y="11"/>
                </a:lnTo>
                <a:lnTo>
                  <a:pt x="337" y="13"/>
                </a:lnTo>
                <a:lnTo>
                  <a:pt x="340" y="29"/>
                </a:lnTo>
                <a:lnTo>
                  <a:pt x="341" y="37"/>
                </a:lnTo>
                <a:lnTo>
                  <a:pt x="344" y="51"/>
                </a:lnTo>
                <a:lnTo>
                  <a:pt x="344" y="52"/>
                </a:lnTo>
                <a:lnTo>
                  <a:pt x="346" y="65"/>
                </a:lnTo>
                <a:lnTo>
                  <a:pt x="348" y="73"/>
                </a:lnTo>
                <a:lnTo>
                  <a:pt x="350" y="90"/>
                </a:lnTo>
                <a:lnTo>
                  <a:pt x="351" y="91"/>
                </a:lnTo>
                <a:lnTo>
                  <a:pt x="353" y="105"/>
                </a:lnTo>
                <a:lnTo>
                  <a:pt x="354" y="108"/>
                </a:lnTo>
                <a:lnTo>
                  <a:pt x="355" y="116"/>
                </a:lnTo>
                <a:lnTo>
                  <a:pt x="355" y="119"/>
                </a:lnTo>
                <a:lnTo>
                  <a:pt x="355" y="121"/>
                </a:lnTo>
                <a:lnTo>
                  <a:pt x="358" y="128"/>
                </a:lnTo>
                <a:lnTo>
                  <a:pt x="358" y="135"/>
                </a:lnTo>
                <a:lnTo>
                  <a:pt x="360" y="144"/>
                </a:lnTo>
                <a:lnTo>
                  <a:pt x="358" y="146"/>
                </a:lnTo>
                <a:lnTo>
                  <a:pt x="353" y="147"/>
                </a:lnTo>
                <a:lnTo>
                  <a:pt x="350" y="151"/>
                </a:lnTo>
                <a:lnTo>
                  <a:pt x="355" y="161"/>
                </a:lnTo>
                <a:lnTo>
                  <a:pt x="355" y="171"/>
                </a:lnTo>
                <a:lnTo>
                  <a:pt x="355" y="172"/>
                </a:lnTo>
                <a:lnTo>
                  <a:pt x="358" y="173"/>
                </a:lnTo>
                <a:lnTo>
                  <a:pt x="358" y="186"/>
                </a:lnTo>
                <a:lnTo>
                  <a:pt x="355" y="194"/>
                </a:lnTo>
                <a:lnTo>
                  <a:pt x="354" y="199"/>
                </a:lnTo>
                <a:lnTo>
                  <a:pt x="354" y="201"/>
                </a:lnTo>
                <a:lnTo>
                  <a:pt x="354" y="212"/>
                </a:lnTo>
                <a:lnTo>
                  <a:pt x="355" y="219"/>
                </a:lnTo>
                <a:lnTo>
                  <a:pt x="351" y="225"/>
                </a:lnTo>
                <a:lnTo>
                  <a:pt x="350" y="233"/>
                </a:lnTo>
                <a:lnTo>
                  <a:pt x="348" y="244"/>
                </a:lnTo>
                <a:lnTo>
                  <a:pt x="351" y="247"/>
                </a:lnTo>
                <a:lnTo>
                  <a:pt x="350" y="258"/>
                </a:lnTo>
                <a:lnTo>
                  <a:pt x="346" y="261"/>
                </a:lnTo>
                <a:lnTo>
                  <a:pt x="340" y="265"/>
                </a:lnTo>
                <a:lnTo>
                  <a:pt x="339" y="270"/>
                </a:lnTo>
                <a:lnTo>
                  <a:pt x="336" y="275"/>
                </a:lnTo>
                <a:lnTo>
                  <a:pt x="334" y="275"/>
                </a:lnTo>
                <a:lnTo>
                  <a:pt x="333" y="281"/>
                </a:lnTo>
                <a:lnTo>
                  <a:pt x="323" y="289"/>
                </a:lnTo>
                <a:lnTo>
                  <a:pt x="321" y="292"/>
                </a:lnTo>
                <a:lnTo>
                  <a:pt x="315" y="296"/>
                </a:lnTo>
                <a:lnTo>
                  <a:pt x="304" y="295"/>
                </a:lnTo>
                <a:lnTo>
                  <a:pt x="300" y="306"/>
                </a:lnTo>
                <a:lnTo>
                  <a:pt x="290" y="310"/>
                </a:lnTo>
                <a:lnTo>
                  <a:pt x="289" y="314"/>
                </a:lnTo>
                <a:lnTo>
                  <a:pt x="286" y="318"/>
                </a:lnTo>
                <a:lnTo>
                  <a:pt x="287" y="321"/>
                </a:lnTo>
                <a:lnTo>
                  <a:pt x="289" y="324"/>
                </a:lnTo>
                <a:lnTo>
                  <a:pt x="289" y="328"/>
                </a:lnTo>
                <a:lnTo>
                  <a:pt x="286" y="345"/>
                </a:lnTo>
                <a:lnTo>
                  <a:pt x="280" y="352"/>
                </a:lnTo>
                <a:lnTo>
                  <a:pt x="279" y="353"/>
                </a:lnTo>
                <a:lnTo>
                  <a:pt x="269" y="338"/>
                </a:lnTo>
                <a:lnTo>
                  <a:pt x="265" y="342"/>
                </a:lnTo>
                <a:lnTo>
                  <a:pt x="262" y="346"/>
                </a:lnTo>
                <a:lnTo>
                  <a:pt x="257" y="371"/>
                </a:lnTo>
                <a:lnTo>
                  <a:pt x="262" y="384"/>
                </a:lnTo>
                <a:lnTo>
                  <a:pt x="258" y="388"/>
                </a:lnTo>
                <a:lnTo>
                  <a:pt x="255" y="388"/>
                </a:lnTo>
                <a:lnTo>
                  <a:pt x="252" y="389"/>
                </a:lnTo>
                <a:lnTo>
                  <a:pt x="252" y="399"/>
                </a:lnTo>
                <a:lnTo>
                  <a:pt x="247" y="407"/>
                </a:lnTo>
                <a:lnTo>
                  <a:pt x="239" y="412"/>
                </a:lnTo>
                <a:lnTo>
                  <a:pt x="230" y="412"/>
                </a:lnTo>
                <a:lnTo>
                  <a:pt x="226" y="406"/>
                </a:lnTo>
                <a:lnTo>
                  <a:pt x="222" y="403"/>
                </a:lnTo>
                <a:lnTo>
                  <a:pt x="214" y="399"/>
                </a:lnTo>
                <a:lnTo>
                  <a:pt x="209" y="399"/>
                </a:lnTo>
                <a:lnTo>
                  <a:pt x="204" y="392"/>
                </a:lnTo>
                <a:lnTo>
                  <a:pt x="201" y="379"/>
                </a:lnTo>
                <a:lnTo>
                  <a:pt x="189" y="384"/>
                </a:lnTo>
                <a:lnTo>
                  <a:pt x="180" y="396"/>
                </a:lnTo>
                <a:lnTo>
                  <a:pt x="173" y="396"/>
                </a:lnTo>
                <a:lnTo>
                  <a:pt x="170" y="399"/>
                </a:lnTo>
                <a:lnTo>
                  <a:pt x="169" y="402"/>
                </a:lnTo>
                <a:lnTo>
                  <a:pt x="161" y="395"/>
                </a:lnTo>
                <a:lnTo>
                  <a:pt x="147" y="392"/>
                </a:lnTo>
                <a:lnTo>
                  <a:pt x="140" y="396"/>
                </a:lnTo>
                <a:lnTo>
                  <a:pt x="138" y="402"/>
                </a:lnTo>
                <a:lnTo>
                  <a:pt x="136" y="402"/>
                </a:lnTo>
                <a:lnTo>
                  <a:pt x="134" y="402"/>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43" name="Oregon" descr="Oregon, 25 percent by 2025 for large utilities. 5 to 10 percent by 2025 for smaller utilities."/>
          <p:cNvSpPr>
            <a:spLocks/>
          </p:cNvSpPr>
          <p:nvPr/>
        </p:nvSpPr>
        <p:spPr bwMode="auto">
          <a:xfrm>
            <a:off x="685419" y="1795755"/>
            <a:ext cx="1040001" cy="799530"/>
          </a:xfrm>
          <a:custGeom>
            <a:avLst/>
            <a:gdLst>
              <a:gd name="T0" fmla="*/ 2147483647 w 683"/>
              <a:gd name="T1" fmla="*/ 2147483647 h 564"/>
              <a:gd name="T2" fmla="*/ 2147483647 w 683"/>
              <a:gd name="T3" fmla="*/ 2147483647 h 564"/>
              <a:gd name="T4" fmla="*/ 2147483647 w 683"/>
              <a:gd name="T5" fmla="*/ 2147483647 h 564"/>
              <a:gd name="T6" fmla="*/ 2147483647 w 683"/>
              <a:gd name="T7" fmla="*/ 2147483647 h 564"/>
              <a:gd name="T8" fmla="*/ 2147483647 w 683"/>
              <a:gd name="T9" fmla="*/ 2147483647 h 564"/>
              <a:gd name="T10" fmla="*/ 2147483647 w 683"/>
              <a:gd name="T11" fmla="*/ 2147483647 h 564"/>
              <a:gd name="T12" fmla="*/ 2147483647 w 683"/>
              <a:gd name="T13" fmla="*/ 2147483647 h 564"/>
              <a:gd name="T14" fmla="*/ 2147483647 w 683"/>
              <a:gd name="T15" fmla="*/ 2147483647 h 564"/>
              <a:gd name="T16" fmla="*/ 2147483647 w 683"/>
              <a:gd name="T17" fmla="*/ 2147483647 h 564"/>
              <a:gd name="T18" fmla="*/ 2147483647 w 683"/>
              <a:gd name="T19" fmla="*/ 2147483647 h 564"/>
              <a:gd name="T20" fmla="*/ 2147483647 w 683"/>
              <a:gd name="T21" fmla="*/ 2147483647 h 564"/>
              <a:gd name="T22" fmla="*/ 2147483647 w 683"/>
              <a:gd name="T23" fmla="*/ 2147483647 h 564"/>
              <a:gd name="T24" fmla="*/ 2147483647 w 683"/>
              <a:gd name="T25" fmla="*/ 2147483647 h 564"/>
              <a:gd name="T26" fmla="*/ 2147483647 w 683"/>
              <a:gd name="T27" fmla="*/ 2147483647 h 564"/>
              <a:gd name="T28" fmla="*/ 0 w 683"/>
              <a:gd name="T29" fmla="*/ 2147483647 h 564"/>
              <a:gd name="T30" fmla="*/ 2147483647 w 683"/>
              <a:gd name="T31" fmla="*/ 2147483647 h 564"/>
              <a:gd name="T32" fmla="*/ 2147483647 w 683"/>
              <a:gd name="T33" fmla="*/ 2147483647 h 564"/>
              <a:gd name="T34" fmla="*/ 2147483647 w 683"/>
              <a:gd name="T35" fmla="*/ 2147483647 h 564"/>
              <a:gd name="T36" fmla="*/ 2147483647 w 683"/>
              <a:gd name="T37" fmla="*/ 2147483647 h 564"/>
              <a:gd name="T38" fmla="*/ 2147483647 w 683"/>
              <a:gd name="T39" fmla="*/ 2147483647 h 564"/>
              <a:gd name="T40" fmla="*/ 2147483647 w 683"/>
              <a:gd name="T41" fmla="*/ 0 h 564"/>
              <a:gd name="T42" fmla="*/ 2147483647 w 683"/>
              <a:gd name="T43" fmla="*/ 2147483647 h 564"/>
              <a:gd name="T44" fmla="*/ 2147483647 w 683"/>
              <a:gd name="T45" fmla="*/ 2147483647 h 564"/>
              <a:gd name="T46" fmla="*/ 2147483647 w 683"/>
              <a:gd name="T47" fmla="*/ 2147483647 h 564"/>
              <a:gd name="T48" fmla="*/ 2147483647 w 683"/>
              <a:gd name="T49" fmla="*/ 2147483647 h 564"/>
              <a:gd name="T50" fmla="*/ 2147483647 w 683"/>
              <a:gd name="T51" fmla="*/ 2147483647 h 564"/>
              <a:gd name="T52" fmla="*/ 2147483647 w 683"/>
              <a:gd name="T53" fmla="*/ 2147483647 h 564"/>
              <a:gd name="T54" fmla="*/ 2147483647 w 683"/>
              <a:gd name="T55" fmla="*/ 2147483647 h 564"/>
              <a:gd name="T56" fmla="*/ 2147483647 w 683"/>
              <a:gd name="T57" fmla="*/ 2147483647 h 564"/>
              <a:gd name="T58" fmla="*/ 2147483647 w 683"/>
              <a:gd name="T59" fmla="*/ 2147483647 h 564"/>
              <a:gd name="T60" fmla="*/ 2147483647 w 683"/>
              <a:gd name="T61" fmla="*/ 2147483647 h 564"/>
              <a:gd name="T62" fmla="*/ 2147483647 w 683"/>
              <a:gd name="T63" fmla="*/ 2147483647 h 564"/>
              <a:gd name="T64" fmla="*/ 2147483647 w 683"/>
              <a:gd name="T65" fmla="*/ 2147483647 h 564"/>
              <a:gd name="T66" fmla="*/ 2147483647 w 683"/>
              <a:gd name="T67" fmla="*/ 2147483647 h 564"/>
              <a:gd name="T68" fmla="*/ 2147483647 w 683"/>
              <a:gd name="T69" fmla="*/ 2147483647 h 564"/>
              <a:gd name="T70" fmla="*/ 2147483647 w 683"/>
              <a:gd name="T71" fmla="*/ 2147483647 h 564"/>
              <a:gd name="T72" fmla="*/ 2147483647 w 683"/>
              <a:gd name="T73" fmla="*/ 2147483647 h 564"/>
              <a:gd name="T74" fmla="*/ 2147483647 w 683"/>
              <a:gd name="T75" fmla="*/ 2147483647 h 564"/>
              <a:gd name="T76" fmla="*/ 2147483647 w 683"/>
              <a:gd name="T77" fmla="*/ 2147483647 h 564"/>
              <a:gd name="T78" fmla="*/ 2147483647 w 683"/>
              <a:gd name="T79" fmla="*/ 2147483647 h 564"/>
              <a:gd name="T80" fmla="*/ 2147483647 w 683"/>
              <a:gd name="T81" fmla="*/ 2147483647 h 564"/>
              <a:gd name="T82" fmla="*/ 2147483647 w 683"/>
              <a:gd name="T83" fmla="*/ 2147483647 h 564"/>
              <a:gd name="T84" fmla="*/ 2147483647 w 683"/>
              <a:gd name="T85" fmla="*/ 2147483647 h 564"/>
              <a:gd name="T86" fmla="*/ 2147483647 w 683"/>
              <a:gd name="T87" fmla="*/ 2147483647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3"/>
              <a:gd name="T133" fmla="*/ 0 h 564"/>
              <a:gd name="T134" fmla="*/ 683 w 683"/>
              <a:gd name="T135" fmla="*/ 564 h 5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3" h="564">
                <a:moveTo>
                  <a:pt x="600" y="316"/>
                </a:moveTo>
                <a:lnTo>
                  <a:pt x="610" y="323"/>
                </a:lnTo>
                <a:lnTo>
                  <a:pt x="615" y="325"/>
                </a:lnTo>
                <a:lnTo>
                  <a:pt x="621" y="336"/>
                </a:lnTo>
                <a:lnTo>
                  <a:pt x="618" y="340"/>
                </a:lnTo>
                <a:lnTo>
                  <a:pt x="610" y="363"/>
                </a:lnTo>
                <a:lnTo>
                  <a:pt x="607" y="366"/>
                </a:lnTo>
                <a:lnTo>
                  <a:pt x="604" y="370"/>
                </a:lnTo>
                <a:lnTo>
                  <a:pt x="601" y="384"/>
                </a:lnTo>
                <a:lnTo>
                  <a:pt x="600" y="395"/>
                </a:lnTo>
                <a:lnTo>
                  <a:pt x="590" y="439"/>
                </a:lnTo>
                <a:lnTo>
                  <a:pt x="568" y="563"/>
                </a:lnTo>
                <a:lnTo>
                  <a:pt x="550" y="560"/>
                </a:lnTo>
                <a:lnTo>
                  <a:pt x="546" y="560"/>
                </a:lnTo>
                <a:lnTo>
                  <a:pt x="475" y="546"/>
                </a:lnTo>
                <a:lnTo>
                  <a:pt x="452" y="540"/>
                </a:lnTo>
                <a:lnTo>
                  <a:pt x="437" y="538"/>
                </a:lnTo>
                <a:lnTo>
                  <a:pt x="388" y="528"/>
                </a:lnTo>
                <a:lnTo>
                  <a:pt x="385" y="527"/>
                </a:lnTo>
                <a:lnTo>
                  <a:pt x="373" y="524"/>
                </a:lnTo>
                <a:lnTo>
                  <a:pt x="345" y="518"/>
                </a:lnTo>
                <a:lnTo>
                  <a:pt x="336" y="517"/>
                </a:lnTo>
                <a:lnTo>
                  <a:pt x="319" y="513"/>
                </a:lnTo>
                <a:lnTo>
                  <a:pt x="315" y="513"/>
                </a:lnTo>
                <a:lnTo>
                  <a:pt x="266" y="500"/>
                </a:lnTo>
                <a:lnTo>
                  <a:pt x="251" y="497"/>
                </a:lnTo>
                <a:lnTo>
                  <a:pt x="233" y="493"/>
                </a:lnTo>
                <a:lnTo>
                  <a:pt x="222" y="491"/>
                </a:lnTo>
                <a:lnTo>
                  <a:pt x="179" y="480"/>
                </a:lnTo>
                <a:lnTo>
                  <a:pt x="167" y="477"/>
                </a:lnTo>
                <a:lnTo>
                  <a:pt x="157" y="474"/>
                </a:lnTo>
                <a:lnTo>
                  <a:pt x="99" y="460"/>
                </a:lnTo>
                <a:lnTo>
                  <a:pt x="91" y="457"/>
                </a:lnTo>
                <a:lnTo>
                  <a:pt x="84" y="456"/>
                </a:lnTo>
                <a:lnTo>
                  <a:pt x="76" y="455"/>
                </a:lnTo>
                <a:lnTo>
                  <a:pt x="69" y="452"/>
                </a:lnTo>
                <a:lnTo>
                  <a:pt x="62" y="450"/>
                </a:lnTo>
                <a:lnTo>
                  <a:pt x="53" y="448"/>
                </a:lnTo>
                <a:lnTo>
                  <a:pt x="51" y="448"/>
                </a:lnTo>
                <a:lnTo>
                  <a:pt x="38" y="445"/>
                </a:lnTo>
                <a:lnTo>
                  <a:pt x="24" y="441"/>
                </a:lnTo>
                <a:lnTo>
                  <a:pt x="15" y="439"/>
                </a:lnTo>
                <a:lnTo>
                  <a:pt x="8" y="437"/>
                </a:lnTo>
                <a:lnTo>
                  <a:pt x="0" y="423"/>
                </a:lnTo>
                <a:lnTo>
                  <a:pt x="11" y="366"/>
                </a:lnTo>
                <a:lnTo>
                  <a:pt x="2" y="343"/>
                </a:lnTo>
                <a:lnTo>
                  <a:pt x="15" y="331"/>
                </a:lnTo>
                <a:lnTo>
                  <a:pt x="33" y="293"/>
                </a:lnTo>
                <a:lnTo>
                  <a:pt x="38" y="290"/>
                </a:lnTo>
                <a:lnTo>
                  <a:pt x="52" y="268"/>
                </a:lnTo>
                <a:lnTo>
                  <a:pt x="65" y="243"/>
                </a:lnTo>
                <a:lnTo>
                  <a:pt x="78" y="200"/>
                </a:lnTo>
                <a:lnTo>
                  <a:pt x="107" y="125"/>
                </a:lnTo>
                <a:lnTo>
                  <a:pt x="107" y="124"/>
                </a:lnTo>
                <a:lnTo>
                  <a:pt x="107" y="123"/>
                </a:lnTo>
                <a:lnTo>
                  <a:pt x="117" y="102"/>
                </a:lnTo>
                <a:lnTo>
                  <a:pt x="131" y="51"/>
                </a:lnTo>
                <a:lnTo>
                  <a:pt x="131" y="47"/>
                </a:lnTo>
                <a:lnTo>
                  <a:pt x="142" y="12"/>
                </a:lnTo>
                <a:lnTo>
                  <a:pt x="139" y="0"/>
                </a:lnTo>
                <a:lnTo>
                  <a:pt x="141" y="0"/>
                </a:lnTo>
                <a:lnTo>
                  <a:pt x="148" y="8"/>
                </a:lnTo>
                <a:lnTo>
                  <a:pt x="159" y="6"/>
                </a:lnTo>
                <a:lnTo>
                  <a:pt x="167" y="2"/>
                </a:lnTo>
                <a:lnTo>
                  <a:pt x="179" y="5"/>
                </a:lnTo>
                <a:lnTo>
                  <a:pt x="181" y="8"/>
                </a:lnTo>
                <a:lnTo>
                  <a:pt x="185" y="20"/>
                </a:lnTo>
                <a:lnTo>
                  <a:pt x="193" y="22"/>
                </a:lnTo>
                <a:lnTo>
                  <a:pt x="197" y="20"/>
                </a:lnTo>
                <a:lnTo>
                  <a:pt x="211" y="29"/>
                </a:lnTo>
                <a:lnTo>
                  <a:pt x="221" y="49"/>
                </a:lnTo>
                <a:lnTo>
                  <a:pt x="219" y="62"/>
                </a:lnTo>
                <a:lnTo>
                  <a:pt x="219" y="73"/>
                </a:lnTo>
                <a:lnTo>
                  <a:pt x="218" y="74"/>
                </a:lnTo>
                <a:lnTo>
                  <a:pt x="218" y="76"/>
                </a:lnTo>
                <a:lnTo>
                  <a:pt x="217" y="82"/>
                </a:lnTo>
                <a:lnTo>
                  <a:pt x="237" y="98"/>
                </a:lnTo>
                <a:lnTo>
                  <a:pt x="251" y="103"/>
                </a:lnTo>
                <a:lnTo>
                  <a:pt x="257" y="100"/>
                </a:lnTo>
                <a:lnTo>
                  <a:pt x="262" y="102"/>
                </a:lnTo>
                <a:lnTo>
                  <a:pt x="279" y="99"/>
                </a:lnTo>
                <a:lnTo>
                  <a:pt x="287" y="94"/>
                </a:lnTo>
                <a:lnTo>
                  <a:pt x="293" y="96"/>
                </a:lnTo>
                <a:lnTo>
                  <a:pt x="309" y="96"/>
                </a:lnTo>
                <a:lnTo>
                  <a:pt x="311" y="98"/>
                </a:lnTo>
                <a:lnTo>
                  <a:pt x="314" y="100"/>
                </a:lnTo>
                <a:lnTo>
                  <a:pt x="330" y="109"/>
                </a:lnTo>
                <a:lnTo>
                  <a:pt x="332" y="116"/>
                </a:lnTo>
                <a:lnTo>
                  <a:pt x="352" y="116"/>
                </a:lnTo>
                <a:lnTo>
                  <a:pt x="356" y="114"/>
                </a:lnTo>
                <a:lnTo>
                  <a:pt x="372" y="113"/>
                </a:lnTo>
                <a:lnTo>
                  <a:pt x="373" y="110"/>
                </a:lnTo>
                <a:lnTo>
                  <a:pt x="385" y="117"/>
                </a:lnTo>
                <a:lnTo>
                  <a:pt x="406" y="120"/>
                </a:lnTo>
                <a:lnTo>
                  <a:pt x="423" y="113"/>
                </a:lnTo>
                <a:lnTo>
                  <a:pt x="427" y="113"/>
                </a:lnTo>
                <a:lnTo>
                  <a:pt x="431" y="113"/>
                </a:lnTo>
                <a:lnTo>
                  <a:pt x="434" y="113"/>
                </a:lnTo>
                <a:lnTo>
                  <a:pt x="449" y="114"/>
                </a:lnTo>
                <a:lnTo>
                  <a:pt x="459" y="109"/>
                </a:lnTo>
                <a:lnTo>
                  <a:pt x="468" y="112"/>
                </a:lnTo>
                <a:lnTo>
                  <a:pt x="482" y="113"/>
                </a:lnTo>
                <a:lnTo>
                  <a:pt x="491" y="116"/>
                </a:lnTo>
                <a:lnTo>
                  <a:pt x="503" y="110"/>
                </a:lnTo>
                <a:lnTo>
                  <a:pt x="518" y="113"/>
                </a:lnTo>
                <a:lnTo>
                  <a:pt x="557" y="121"/>
                </a:lnTo>
                <a:lnTo>
                  <a:pt x="576" y="125"/>
                </a:lnTo>
                <a:lnTo>
                  <a:pt x="578" y="125"/>
                </a:lnTo>
                <a:lnTo>
                  <a:pt x="597" y="130"/>
                </a:lnTo>
                <a:lnTo>
                  <a:pt x="604" y="131"/>
                </a:lnTo>
                <a:lnTo>
                  <a:pt x="605" y="131"/>
                </a:lnTo>
                <a:lnTo>
                  <a:pt x="614" y="132"/>
                </a:lnTo>
                <a:lnTo>
                  <a:pt x="623" y="134"/>
                </a:lnTo>
                <a:lnTo>
                  <a:pt x="625" y="134"/>
                </a:lnTo>
                <a:lnTo>
                  <a:pt x="657" y="142"/>
                </a:lnTo>
                <a:lnTo>
                  <a:pt x="659" y="146"/>
                </a:lnTo>
                <a:lnTo>
                  <a:pt x="661" y="156"/>
                </a:lnTo>
                <a:lnTo>
                  <a:pt x="662" y="157"/>
                </a:lnTo>
                <a:lnTo>
                  <a:pt x="679" y="172"/>
                </a:lnTo>
                <a:lnTo>
                  <a:pt x="682" y="186"/>
                </a:lnTo>
                <a:lnTo>
                  <a:pt x="659" y="221"/>
                </a:lnTo>
                <a:lnTo>
                  <a:pt x="658" y="222"/>
                </a:lnTo>
                <a:lnTo>
                  <a:pt x="651" y="236"/>
                </a:lnTo>
                <a:lnTo>
                  <a:pt x="648" y="240"/>
                </a:lnTo>
                <a:lnTo>
                  <a:pt x="641" y="247"/>
                </a:lnTo>
                <a:lnTo>
                  <a:pt x="634" y="264"/>
                </a:lnTo>
                <a:lnTo>
                  <a:pt x="623" y="271"/>
                </a:lnTo>
                <a:lnTo>
                  <a:pt x="600" y="308"/>
                </a:lnTo>
                <a:lnTo>
                  <a:pt x="600" y="316"/>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01" name="Pennsylvania" descr="Pennsylvania, 18 percent by 2021."/>
          <p:cNvSpPr>
            <a:spLocks/>
          </p:cNvSpPr>
          <p:nvPr/>
        </p:nvSpPr>
        <p:spPr bwMode="auto">
          <a:xfrm>
            <a:off x="5974264" y="2512575"/>
            <a:ext cx="761239" cy="465627"/>
          </a:xfrm>
          <a:custGeom>
            <a:avLst/>
            <a:gdLst>
              <a:gd name="T0" fmla="*/ 2147483647 w 500"/>
              <a:gd name="T1" fmla="*/ 2147483647 h 327"/>
              <a:gd name="T2" fmla="*/ 2147483647 w 500"/>
              <a:gd name="T3" fmla="*/ 2147483647 h 327"/>
              <a:gd name="T4" fmla="*/ 2147483647 w 500"/>
              <a:gd name="T5" fmla="*/ 2147483647 h 327"/>
              <a:gd name="T6" fmla="*/ 2147483647 w 500"/>
              <a:gd name="T7" fmla="*/ 2147483647 h 327"/>
              <a:gd name="T8" fmla="*/ 2147483647 w 500"/>
              <a:gd name="T9" fmla="*/ 2147483647 h 327"/>
              <a:gd name="T10" fmla="*/ 2147483647 w 500"/>
              <a:gd name="T11" fmla="*/ 2147483647 h 327"/>
              <a:gd name="T12" fmla="*/ 2147483647 w 500"/>
              <a:gd name="T13" fmla="*/ 2147483647 h 327"/>
              <a:gd name="T14" fmla="*/ 2147483647 w 500"/>
              <a:gd name="T15" fmla="*/ 2147483647 h 327"/>
              <a:gd name="T16" fmla="*/ 2147483647 w 500"/>
              <a:gd name="T17" fmla="*/ 2147483647 h 327"/>
              <a:gd name="T18" fmla="*/ 2147483647 w 500"/>
              <a:gd name="T19" fmla="*/ 2147483647 h 327"/>
              <a:gd name="T20" fmla="*/ 2147483647 w 500"/>
              <a:gd name="T21" fmla="*/ 2147483647 h 327"/>
              <a:gd name="T22" fmla="*/ 2147483647 w 500"/>
              <a:gd name="T23" fmla="*/ 2147483647 h 327"/>
              <a:gd name="T24" fmla="*/ 2147483647 w 500"/>
              <a:gd name="T25" fmla="*/ 2147483647 h 327"/>
              <a:gd name="T26" fmla="*/ 2147483647 w 500"/>
              <a:gd name="T27" fmla="*/ 2147483647 h 327"/>
              <a:gd name="T28" fmla="*/ 2147483647 w 500"/>
              <a:gd name="T29" fmla="*/ 2147483647 h 327"/>
              <a:gd name="T30" fmla="*/ 2147483647 w 500"/>
              <a:gd name="T31" fmla="*/ 2147483647 h 327"/>
              <a:gd name="T32" fmla="*/ 2147483647 w 500"/>
              <a:gd name="T33" fmla="*/ 2147483647 h 327"/>
              <a:gd name="T34" fmla="*/ 2147483647 w 500"/>
              <a:gd name="T35" fmla="*/ 2147483647 h 327"/>
              <a:gd name="T36" fmla="*/ 2147483647 w 500"/>
              <a:gd name="T37" fmla="*/ 2147483647 h 327"/>
              <a:gd name="T38" fmla="*/ 2147483647 w 500"/>
              <a:gd name="T39" fmla="*/ 2147483647 h 327"/>
              <a:gd name="T40" fmla="*/ 2147483647 w 500"/>
              <a:gd name="T41" fmla="*/ 2147483647 h 327"/>
              <a:gd name="T42" fmla="*/ 2147483647 w 500"/>
              <a:gd name="T43" fmla="*/ 2147483647 h 327"/>
              <a:gd name="T44" fmla="*/ 2147483647 w 500"/>
              <a:gd name="T45" fmla="*/ 0 h 327"/>
              <a:gd name="T46" fmla="*/ 2147483647 w 500"/>
              <a:gd name="T47" fmla="*/ 2147483647 h 327"/>
              <a:gd name="T48" fmla="*/ 2147483647 w 500"/>
              <a:gd name="T49" fmla="*/ 2147483647 h 327"/>
              <a:gd name="T50" fmla="*/ 2147483647 w 500"/>
              <a:gd name="T51" fmla="*/ 2147483647 h 327"/>
              <a:gd name="T52" fmla="*/ 2147483647 w 500"/>
              <a:gd name="T53" fmla="*/ 2147483647 h 327"/>
              <a:gd name="T54" fmla="*/ 2147483647 w 500"/>
              <a:gd name="T55" fmla="*/ 2147483647 h 327"/>
              <a:gd name="T56" fmla="*/ 2147483647 w 500"/>
              <a:gd name="T57" fmla="*/ 2147483647 h 327"/>
              <a:gd name="T58" fmla="*/ 2147483647 w 500"/>
              <a:gd name="T59" fmla="*/ 2147483647 h 327"/>
              <a:gd name="T60" fmla="*/ 2147483647 w 500"/>
              <a:gd name="T61" fmla="*/ 2147483647 h 327"/>
              <a:gd name="T62" fmla="*/ 2147483647 w 500"/>
              <a:gd name="T63" fmla="*/ 2147483647 h 327"/>
              <a:gd name="T64" fmla="*/ 2147483647 w 500"/>
              <a:gd name="T65" fmla="*/ 2147483647 h 327"/>
              <a:gd name="T66" fmla="*/ 2147483647 w 500"/>
              <a:gd name="T67" fmla="*/ 2147483647 h 327"/>
              <a:gd name="T68" fmla="*/ 2147483647 w 500"/>
              <a:gd name="T69" fmla="*/ 2147483647 h 327"/>
              <a:gd name="T70" fmla="*/ 2147483647 w 500"/>
              <a:gd name="T71" fmla="*/ 2147483647 h 327"/>
              <a:gd name="T72" fmla="*/ 2147483647 w 500"/>
              <a:gd name="T73" fmla="*/ 2147483647 h 327"/>
              <a:gd name="T74" fmla="*/ 2147483647 w 500"/>
              <a:gd name="T75" fmla="*/ 2147483647 h 327"/>
              <a:gd name="T76" fmla="*/ 2147483647 w 500"/>
              <a:gd name="T77" fmla="*/ 2147483647 h 327"/>
              <a:gd name="T78" fmla="*/ 2147483647 w 500"/>
              <a:gd name="T79" fmla="*/ 2147483647 h 327"/>
              <a:gd name="T80" fmla="*/ 2147483647 w 500"/>
              <a:gd name="T81" fmla="*/ 2147483647 h 327"/>
              <a:gd name="T82" fmla="*/ 2147483647 w 500"/>
              <a:gd name="T83" fmla="*/ 2147483647 h 327"/>
              <a:gd name="T84" fmla="*/ 2147483647 w 500"/>
              <a:gd name="T85" fmla="*/ 2147483647 h 327"/>
              <a:gd name="T86" fmla="*/ 2147483647 w 500"/>
              <a:gd name="T87" fmla="*/ 2147483647 h 327"/>
              <a:gd name="T88" fmla="*/ 2147483647 w 500"/>
              <a:gd name="T89" fmla="*/ 2147483647 h 327"/>
              <a:gd name="T90" fmla="*/ 2147483647 w 500"/>
              <a:gd name="T91" fmla="*/ 2147483647 h 327"/>
              <a:gd name="T92" fmla="*/ 2147483647 w 500"/>
              <a:gd name="T93" fmla="*/ 2147483647 h 327"/>
              <a:gd name="T94" fmla="*/ 2147483647 w 500"/>
              <a:gd name="T95" fmla="*/ 2147483647 h 327"/>
              <a:gd name="T96" fmla="*/ 2147483647 w 500"/>
              <a:gd name="T97" fmla="*/ 2147483647 h 327"/>
              <a:gd name="T98" fmla="*/ 2147483647 w 500"/>
              <a:gd name="T99" fmla="*/ 2147483647 h 327"/>
              <a:gd name="T100" fmla="*/ 2147483647 w 500"/>
              <a:gd name="T101" fmla="*/ 2147483647 h 327"/>
              <a:gd name="T102" fmla="*/ 2147483647 w 500"/>
              <a:gd name="T103" fmla="*/ 2147483647 h 327"/>
              <a:gd name="T104" fmla="*/ 2147483647 w 500"/>
              <a:gd name="T105" fmla="*/ 2147483647 h 327"/>
              <a:gd name="T106" fmla="*/ 2147483647 w 500"/>
              <a:gd name="T107" fmla="*/ 2147483647 h 327"/>
              <a:gd name="T108" fmla="*/ 2147483647 w 500"/>
              <a:gd name="T109" fmla="*/ 2147483647 h 327"/>
              <a:gd name="T110" fmla="*/ 2147483647 w 500"/>
              <a:gd name="T111" fmla="*/ 2147483647 h 327"/>
              <a:gd name="T112" fmla="*/ 2147483647 w 500"/>
              <a:gd name="T113" fmla="*/ 2147483647 h 327"/>
              <a:gd name="T114" fmla="*/ 2147483647 w 500"/>
              <a:gd name="T115" fmla="*/ 2147483647 h 327"/>
              <a:gd name="T116" fmla="*/ 2147483647 w 500"/>
              <a:gd name="T117" fmla="*/ 2147483647 h 327"/>
              <a:gd name="T118" fmla="*/ 2147483647 w 500"/>
              <a:gd name="T119" fmla="*/ 2147483647 h 3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0"/>
              <a:gd name="T181" fmla="*/ 0 h 327"/>
              <a:gd name="T182" fmla="*/ 500 w 500"/>
              <a:gd name="T183" fmla="*/ 327 h 3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0" h="327">
                <a:moveTo>
                  <a:pt x="328" y="271"/>
                </a:moveTo>
                <a:lnTo>
                  <a:pt x="334" y="270"/>
                </a:lnTo>
                <a:lnTo>
                  <a:pt x="335" y="270"/>
                </a:lnTo>
                <a:lnTo>
                  <a:pt x="345" y="267"/>
                </a:lnTo>
                <a:lnTo>
                  <a:pt x="349" y="266"/>
                </a:lnTo>
                <a:lnTo>
                  <a:pt x="359" y="264"/>
                </a:lnTo>
                <a:lnTo>
                  <a:pt x="361" y="263"/>
                </a:lnTo>
                <a:lnTo>
                  <a:pt x="365" y="263"/>
                </a:lnTo>
                <a:lnTo>
                  <a:pt x="368" y="263"/>
                </a:lnTo>
                <a:lnTo>
                  <a:pt x="388" y="258"/>
                </a:lnTo>
                <a:lnTo>
                  <a:pt x="389" y="258"/>
                </a:lnTo>
                <a:lnTo>
                  <a:pt x="397" y="256"/>
                </a:lnTo>
                <a:lnTo>
                  <a:pt x="408" y="253"/>
                </a:lnTo>
                <a:lnTo>
                  <a:pt x="418" y="251"/>
                </a:lnTo>
                <a:lnTo>
                  <a:pt x="425" y="249"/>
                </a:lnTo>
                <a:lnTo>
                  <a:pt x="426" y="246"/>
                </a:lnTo>
                <a:lnTo>
                  <a:pt x="438" y="234"/>
                </a:lnTo>
                <a:lnTo>
                  <a:pt x="439" y="234"/>
                </a:lnTo>
                <a:lnTo>
                  <a:pt x="444" y="233"/>
                </a:lnTo>
                <a:lnTo>
                  <a:pt x="453" y="234"/>
                </a:lnTo>
                <a:lnTo>
                  <a:pt x="456" y="231"/>
                </a:lnTo>
                <a:lnTo>
                  <a:pt x="465" y="226"/>
                </a:lnTo>
                <a:lnTo>
                  <a:pt x="468" y="224"/>
                </a:lnTo>
                <a:lnTo>
                  <a:pt x="468" y="223"/>
                </a:lnTo>
                <a:lnTo>
                  <a:pt x="474" y="220"/>
                </a:lnTo>
                <a:lnTo>
                  <a:pt x="474" y="219"/>
                </a:lnTo>
                <a:lnTo>
                  <a:pt x="472" y="212"/>
                </a:lnTo>
                <a:lnTo>
                  <a:pt x="476" y="208"/>
                </a:lnTo>
                <a:lnTo>
                  <a:pt x="476" y="206"/>
                </a:lnTo>
                <a:lnTo>
                  <a:pt x="480" y="202"/>
                </a:lnTo>
                <a:lnTo>
                  <a:pt x="482" y="201"/>
                </a:lnTo>
                <a:lnTo>
                  <a:pt x="490" y="195"/>
                </a:lnTo>
                <a:lnTo>
                  <a:pt x="493" y="190"/>
                </a:lnTo>
                <a:lnTo>
                  <a:pt x="499" y="185"/>
                </a:lnTo>
                <a:lnTo>
                  <a:pt x="487" y="176"/>
                </a:lnTo>
                <a:lnTo>
                  <a:pt x="483" y="172"/>
                </a:lnTo>
                <a:lnTo>
                  <a:pt x="478" y="169"/>
                </a:lnTo>
                <a:lnTo>
                  <a:pt x="475" y="165"/>
                </a:lnTo>
                <a:lnTo>
                  <a:pt x="457" y="147"/>
                </a:lnTo>
                <a:lnTo>
                  <a:pt x="451" y="147"/>
                </a:lnTo>
                <a:lnTo>
                  <a:pt x="451" y="145"/>
                </a:lnTo>
                <a:lnTo>
                  <a:pt x="450" y="145"/>
                </a:lnTo>
                <a:lnTo>
                  <a:pt x="447" y="130"/>
                </a:lnTo>
                <a:lnTo>
                  <a:pt x="456" y="113"/>
                </a:lnTo>
                <a:lnTo>
                  <a:pt x="447" y="105"/>
                </a:lnTo>
                <a:lnTo>
                  <a:pt x="447" y="104"/>
                </a:lnTo>
                <a:lnTo>
                  <a:pt x="454" y="92"/>
                </a:lnTo>
                <a:lnTo>
                  <a:pt x="457" y="88"/>
                </a:lnTo>
                <a:lnTo>
                  <a:pt x="454" y="90"/>
                </a:lnTo>
                <a:lnTo>
                  <a:pt x="461" y="79"/>
                </a:lnTo>
                <a:lnTo>
                  <a:pt x="461" y="70"/>
                </a:lnTo>
                <a:lnTo>
                  <a:pt x="468" y="58"/>
                </a:lnTo>
                <a:lnTo>
                  <a:pt x="472" y="56"/>
                </a:lnTo>
                <a:lnTo>
                  <a:pt x="471" y="55"/>
                </a:lnTo>
                <a:lnTo>
                  <a:pt x="465" y="49"/>
                </a:lnTo>
                <a:lnTo>
                  <a:pt x="456" y="49"/>
                </a:lnTo>
                <a:lnTo>
                  <a:pt x="444" y="45"/>
                </a:lnTo>
                <a:lnTo>
                  <a:pt x="436" y="37"/>
                </a:lnTo>
                <a:lnTo>
                  <a:pt x="438" y="34"/>
                </a:lnTo>
                <a:lnTo>
                  <a:pt x="435" y="22"/>
                </a:lnTo>
                <a:lnTo>
                  <a:pt x="424" y="12"/>
                </a:lnTo>
                <a:lnTo>
                  <a:pt x="422" y="11"/>
                </a:lnTo>
                <a:lnTo>
                  <a:pt x="415" y="12"/>
                </a:lnTo>
                <a:lnTo>
                  <a:pt x="404" y="0"/>
                </a:lnTo>
                <a:lnTo>
                  <a:pt x="403" y="0"/>
                </a:lnTo>
                <a:lnTo>
                  <a:pt x="395" y="2"/>
                </a:lnTo>
                <a:lnTo>
                  <a:pt x="370" y="8"/>
                </a:lnTo>
                <a:lnTo>
                  <a:pt x="354" y="11"/>
                </a:lnTo>
                <a:lnTo>
                  <a:pt x="346" y="12"/>
                </a:lnTo>
                <a:lnTo>
                  <a:pt x="345" y="13"/>
                </a:lnTo>
                <a:lnTo>
                  <a:pt x="342" y="13"/>
                </a:lnTo>
                <a:lnTo>
                  <a:pt x="335" y="15"/>
                </a:lnTo>
                <a:lnTo>
                  <a:pt x="325" y="18"/>
                </a:lnTo>
                <a:lnTo>
                  <a:pt x="311" y="20"/>
                </a:lnTo>
                <a:lnTo>
                  <a:pt x="292" y="24"/>
                </a:lnTo>
                <a:lnTo>
                  <a:pt x="285" y="26"/>
                </a:lnTo>
                <a:lnTo>
                  <a:pt x="282" y="26"/>
                </a:lnTo>
                <a:lnTo>
                  <a:pt x="278" y="27"/>
                </a:lnTo>
                <a:lnTo>
                  <a:pt x="270" y="29"/>
                </a:lnTo>
                <a:lnTo>
                  <a:pt x="237" y="36"/>
                </a:lnTo>
                <a:lnTo>
                  <a:pt x="228" y="38"/>
                </a:lnTo>
                <a:lnTo>
                  <a:pt x="227" y="38"/>
                </a:lnTo>
                <a:lnTo>
                  <a:pt x="220" y="40"/>
                </a:lnTo>
                <a:lnTo>
                  <a:pt x="217" y="40"/>
                </a:lnTo>
                <a:lnTo>
                  <a:pt x="205" y="43"/>
                </a:lnTo>
                <a:lnTo>
                  <a:pt x="188" y="45"/>
                </a:lnTo>
                <a:lnTo>
                  <a:pt x="181" y="47"/>
                </a:lnTo>
                <a:lnTo>
                  <a:pt x="177" y="48"/>
                </a:lnTo>
                <a:lnTo>
                  <a:pt x="173" y="48"/>
                </a:lnTo>
                <a:lnTo>
                  <a:pt x="149" y="54"/>
                </a:lnTo>
                <a:lnTo>
                  <a:pt x="130" y="56"/>
                </a:lnTo>
                <a:lnTo>
                  <a:pt x="126" y="58"/>
                </a:lnTo>
                <a:lnTo>
                  <a:pt x="120" y="59"/>
                </a:lnTo>
                <a:lnTo>
                  <a:pt x="119" y="59"/>
                </a:lnTo>
                <a:lnTo>
                  <a:pt x="115" y="59"/>
                </a:lnTo>
                <a:lnTo>
                  <a:pt x="105" y="62"/>
                </a:lnTo>
                <a:lnTo>
                  <a:pt x="83" y="66"/>
                </a:lnTo>
                <a:lnTo>
                  <a:pt x="72" y="69"/>
                </a:lnTo>
                <a:lnTo>
                  <a:pt x="67" y="69"/>
                </a:lnTo>
                <a:lnTo>
                  <a:pt x="59" y="70"/>
                </a:lnTo>
                <a:lnTo>
                  <a:pt x="54" y="41"/>
                </a:lnTo>
                <a:lnTo>
                  <a:pt x="26" y="62"/>
                </a:lnTo>
                <a:lnTo>
                  <a:pt x="5" y="80"/>
                </a:lnTo>
                <a:lnTo>
                  <a:pt x="0" y="83"/>
                </a:lnTo>
                <a:lnTo>
                  <a:pt x="2" y="94"/>
                </a:lnTo>
                <a:lnTo>
                  <a:pt x="2" y="97"/>
                </a:lnTo>
                <a:lnTo>
                  <a:pt x="5" y="112"/>
                </a:lnTo>
                <a:lnTo>
                  <a:pt x="6" y="120"/>
                </a:lnTo>
                <a:lnTo>
                  <a:pt x="9" y="134"/>
                </a:lnTo>
                <a:lnTo>
                  <a:pt x="9" y="135"/>
                </a:lnTo>
                <a:lnTo>
                  <a:pt x="11" y="148"/>
                </a:lnTo>
                <a:lnTo>
                  <a:pt x="13" y="156"/>
                </a:lnTo>
                <a:lnTo>
                  <a:pt x="15" y="173"/>
                </a:lnTo>
                <a:lnTo>
                  <a:pt x="16" y="174"/>
                </a:lnTo>
                <a:lnTo>
                  <a:pt x="18" y="188"/>
                </a:lnTo>
                <a:lnTo>
                  <a:pt x="19" y="191"/>
                </a:lnTo>
                <a:lnTo>
                  <a:pt x="20" y="199"/>
                </a:lnTo>
                <a:lnTo>
                  <a:pt x="20" y="202"/>
                </a:lnTo>
                <a:lnTo>
                  <a:pt x="20" y="203"/>
                </a:lnTo>
                <a:lnTo>
                  <a:pt x="23" y="210"/>
                </a:lnTo>
                <a:lnTo>
                  <a:pt x="23" y="217"/>
                </a:lnTo>
                <a:lnTo>
                  <a:pt x="24" y="227"/>
                </a:lnTo>
                <a:lnTo>
                  <a:pt x="24" y="228"/>
                </a:lnTo>
                <a:lnTo>
                  <a:pt x="26" y="233"/>
                </a:lnTo>
                <a:lnTo>
                  <a:pt x="27" y="244"/>
                </a:lnTo>
                <a:lnTo>
                  <a:pt x="29" y="246"/>
                </a:lnTo>
                <a:lnTo>
                  <a:pt x="29" y="249"/>
                </a:lnTo>
                <a:lnTo>
                  <a:pt x="30" y="252"/>
                </a:lnTo>
                <a:lnTo>
                  <a:pt x="31" y="269"/>
                </a:lnTo>
                <a:lnTo>
                  <a:pt x="33" y="270"/>
                </a:lnTo>
                <a:lnTo>
                  <a:pt x="34" y="278"/>
                </a:lnTo>
                <a:lnTo>
                  <a:pt x="34" y="280"/>
                </a:lnTo>
                <a:lnTo>
                  <a:pt x="36" y="289"/>
                </a:lnTo>
                <a:lnTo>
                  <a:pt x="37" y="294"/>
                </a:lnTo>
                <a:lnTo>
                  <a:pt x="37" y="296"/>
                </a:lnTo>
                <a:lnTo>
                  <a:pt x="37" y="299"/>
                </a:lnTo>
                <a:lnTo>
                  <a:pt x="41" y="323"/>
                </a:lnTo>
                <a:lnTo>
                  <a:pt x="41" y="324"/>
                </a:lnTo>
                <a:lnTo>
                  <a:pt x="42" y="326"/>
                </a:lnTo>
                <a:lnTo>
                  <a:pt x="44" y="326"/>
                </a:lnTo>
                <a:lnTo>
                  <a:pt x="51" y="324"/>
                </a:lnTo>
                <a:lnTo>
                  <a:pt x="54" y="324"/>
                </a:lnTo>
                <a:lnTo>
                  <a:pt x="54" y="323"/>
                </a:lnTo>
                <a:lnTo>
                  <a:pt x="91" y="317"/>
                </a:lnTo>
                <a:lnTo>
                  <a:pt x="94" y="316"/>
                </a:lnTo>
                <a:lnTo>
                  <a:pt x="99" y="314"/>
                </a:lnTo>
                <a:lnTo>
                  <a:pt x="103" y="314"/>
                </a:lnTo>
                <a:lnTo>
                  <a:pt x="117" y="312"/>
                </a:lnTo>
                <a:lnTo>
                  <a:pt x="120" y="312"/>
                </a:lnTo>
                <a:lnTo>
                  <a:pt x="127" y="310"/>
                </a:lnTo>
                <a:lnTo>
                  <a:pt x="130" y="310"/>
                </a:lnTo>
                <a:lnTo>
                  <a:pt x="133" y="309"/>
                </a:lnTo>
                <a:lnTo>
                  <a:pt x="134" y="309"/>
                </a:lnTo>
                <a:lnTo>
                  <a:pt x="159" y="305"/>
                </a:lnTo>
                <a:lnTo>
                  <a:pt x="162" y="303"/>
                </a:lnTo>
                <a:lnTo>
                  <a:pt x="173" y="302"/>
                </a:lnTo>
                <a:lnTo>
                  <a:pt x="176" y="301"/>
                </a:lnTo>
                <a:lnTo>
                  <a:pt x="177" y="301"/>
                </a:lnTo>
                <a:lnTo>
                  <a:pt x="181" y="301"/>
                </a:lnTo>
                <a:lnTo>
                  <a:pt x="203" y="296"/>
                </a:lnTo>
                <a:lnTo>
                  <a:pt x="206" y="295"/>
                </a:lnTo>
                <a:lnTo>
                  <a:pt x="216" y="294"/>
                </a:lnTo>
                <a:lnTo>
                  <a:pt x="219" y="292"/>
                </a:lnTo>
                <a:lnTo>
                  <a:pt x="225" y="291"/>
                </a:lnTo>
                <a:lnTo>
                  <a:pt x="227" y="291"/>
                </a:lnTo>
                <a:lnTo>
                  <a:pt x="238" y="289"/>
                </a:lnTo>
                <a:lnTo>
                  <a:pt x="246" y="287"/>
                </a:lnTo>
                <a:lnTo>
                  <a:pt x="286" y="280"/>
                </a:lnTo>
                <a:lnTo>
                  <a:pt x="289" y="280"/>
                </a:lnTo>
                <a:lnTo>
                  <a:pt x="289" y="278"/>
                </a:lnTo>
                <a:lnTo>
                  <a:pt x="292" y="278"/>
                </a:lnTo>
                <a:lnTo>
                  <a:pt x="302" y="277"/>
                </a:lnTo>
                <a:lnTo>
                  <a:pt x="310" y="274"/>
                </a:lnTo>
                <a:lnTo>
                  <a:pt x="322" y="273"/>
                </a:lnTo>
                <a:lnTo>
                  <a:pt x="328" y="271"/>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nvGrpSpPr>
          <p:cNvPr id="6" name="Rhode Island" descr="Rhode Island"/>
          <p:cNvGrpSpPr/>
          <p:nvPr/>
        </p:nvGrpSpPr>
        <p:grpSpPr>
          <a:xfrm>
            <a:off x="7015798" y="2402295"/>
            <a:ext cx="183800" cy="122533"/>
            <a:chOff x="7407275" y="2616200"/>
            <a:chExt cx="190500" cy="127000"/>
          </a:xfrm>
          <a:solidFill>
            <a:schemeClr val="tx2"/>
          </a:solidFill>
        </p:grpSpPr>
        <p:sp>
          <p:nvSpPr>
            <p:cNvPr id="2064" name="Rhode Island" descr="Rhode Island, 16 percent by 2020."/>
            <p:cNvSpPr>
              <a:spLocks/>
            </p:cNvSpPr>
            <p:nvPr/>
          </p:nvSpPr>
          <p:spPr bwMode="auto">
            <a:xfrm>
              <a:off x="7407275" y="2616200"/>
              <a:ext cx="103188" cy="127000"/>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0 w 66"/>
                <a:gd name="T47" fmla="*/ 2147483647 h 86"/>
                <a:gd name="T48" fmla="*/ 2147483647 w 66"/>
                <a:gd name="T49" fmla="*/ 2147483647 h 86"/>
                <a:gd name="T50" fmla="*/ 2147483647 w 66"/>
                <a:gd name="T51" fmla="*/ 2147483647 h 86"/>
                <a:gd name="T52" fmla="*/ 2147483647 w 66"/>
                <a:gd name="T53" fmla="*/ 2147483647 h 86"/>
                <a:gd name="T54" fmla="*/ 2147483647 w 66"/>
                <a:gd name="T55" fmla="*/ 2147483647 h 86"/>
                <a:gd name="T56" fmla="*/ 2147483647 w 66"/>
                <a:gd name="T57" fmla="*/ 0 h 86"/>
                <a:gd name="T58" fmla="*/ 2147483647 w 66"/>
                <a:gd name="T59" fmla="*/ 2147483647 h 86"/>
                <a:gd name="T60" fmla="*/ 2147483647 w 66"/>
                <a:gd name="T61" fmla="*/ 2147483647 h 86"/>
                <a:gd name="T62" fmla="*/ 2147483647 w 66"/>
                <a:gd name="T63" fmla="*/ 2147483647 h 86"/>
                <a:gd name="T64" fmla="*/ 2147483647 w 66"/>
                <a:gd name="T65" fmla="*/ 2147483647 h 86"/>
                <a:gd name="T66" fmla="*/ 2147483647 w 66"/>
                <a:gd name="T67" fmla="*/ 2147483647 h 86"/>
                <a:gd name="T68" fmla="*/ 2147483647 w 66"/>
                <a:gd name="T69" fmla="*/ 2147483647 h 86"/>
                <a:gd name="T70" fmla="*/ 2147483647 w 66"/>
                <a:gd name="T71" fmla="*/ 2147483647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86"/>
                <a:gd name="T110" fmla="*/ 66 w 66"/>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86">
                  <a:moveTo>
                    <a:pt x="54" y="30"/>
                  </a:moveTo>
                  <a:lnTo>
                    <a:pt x="60" y="31"/>
                  </a:lnTo>
                  <a:lnTo>
                    <a:pt x="62" y="38"/>
                  </a:lnTo>
                  <a:lnTo>
                    <a:pt x="65" y="47"/>
                  </a:lnTo>
                  <a:lnTo>
                    <a:pt x="60" y="53"/>
                  </a:lnTo>
                  <a:lnTo>
                    <a:pt x="58" y="49"/>
                  </a:lnTo>
                  <a:lnTo>
                    <a:pt x="55" y="49"/>
                  </a:lnTo>
                  <a:lnTo>
                    <a:pt x="52" y="56"/>
                  </a:lnTo>
                  <a:lnTo>
                    <a:pt x="44" y="56"/>
                  </a:lnTo>
                  <a:lnTo>
                    <a:pt x="40" y="69"/>
                  </a:lnTo>
                  <a:lnTo>
                    <a:pt x="31" y="72"/>
                  </a:lnTo>
                  <a:lnTo>
                    <a:pt x="12" y="85"/>
                  </a:lnTo>
                  <a:lnTo>
                    <a:pt x="12" y="82"/>
                  </a:lnTo>
                  <a:lnTo>
                    <a:pt x="13" y="82"/>
                  </a:lnTo>
                  <a:lnTo>
                    <a:pt x="16" y="69"/>
                  </a:lnTo>
                  <a:lnTo>
                    <a:pt x="12" y="52"/>
                  </a:lnTo>
                  <a:lnTo>
                    <a:pt x="12" y="49"/>
                  </a:lnTo>
                  <a:lnTo>
                    <a:pt x="10" y="46"/>
                  </a:lnTo>
                  <a:lnTo>
                    <a:pt x="10" y="45"/>
                  </a:lnTo>
                  <a:lnTo>
                    <a:pt x="9" y="45"/>
                  </a:lnTo>
                  <a:lnTo>
                    <a:pt x="8" y="38"/>
                  </a:lnTo>
                  <a:lnTo>
                    <a:pt x="6" y="35"/>
                  </a:lnTo>
                  <a:lnTo>
                    <a:pt x="2" y="16"/>
                  </a:lnTo>
                  <a:lnTo>
                    <a:pt x="0" y="9"/>
                  </a:lnTo>
                  <a:lnTo>
                    <a:pt x="2" y="8"/>
                  </a:lnTo>
                  <a:lnTo>
                    <a:pt x="18" y="2"/>
                  </a:lnTo>
                  <a:lnTo>
                    <a:pt x="23" y="2"/>
                  </a:lnTo>
                  <a:lnTo>
                    <a:pt x="27" y="1"/>
                  </a:lnTo>
                  <a:lnTo>
                    <a:pt x="31" y="0"/>
                  </a:lnTo>
                  <a:lnTo>
                    <a:pt x="32" y="2"/>
                  </a:lnTo>
                  <a:lnTo>
                    <a:pt x="35" y="12"/>
                  </a:lnTo>
                  <a:lnTo>
                    <a:pt x="37" y="10"/>
                  </a:lnTo>
                  <a:lnTo>
                    <a:pt x="41" y="23"/>
                  </a:lnTo>
                  <a:lnTo>
                    <a:pt x="47" y="24"/>
                  </a:lnTo>
                  <a:lnTo>
                    <a:pt x="48" y="26"/>
                  </a:lnTo>
                  <a:lnTo>
                    <a:pt x="54" y="30"/>
                  </a:lnTo>
                </a:path>
              </a:pathLst>
            </a:custGeom>
            <a:grpFill/>
            <a:ln w="6350" cap="rnd">
              <a:solidFill>
                <a:schemeClr val="tx1"/>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58" name="Rhode Island extra (no alt text)"/>
            <p:cNvSpPr>
              <a:spLocks/>
            </p:cNvSpPr>
            <p:nvPr/>
          </p:nvSpPr>
          <p:spPr bwMode="auto">
            <a:xfrm>
              <a:off x="7550150" y="2674938"/>
              <a:ext cx="47625" cy="34925"/>
            </a:xfrm>
            <a:custGeom>
              <a:avLst/>
              <a:gdLst>
                <a:gd name="T0" fmla="*/ 0 w 30"/>
                <a:gd name="T1" fmla="*/ 2147483647 h 23"/>
                <a:gd name="T2" fmla="*/ 2147483647 w 30"/>
                <a:gd name="T3" fmla="*/ 2147483647 h 23"/>
                <a:gd name="T4" fmla="*/ 2147483647 w 30"/>
                <a:gd name="T5" fmla="*/ 2147483647 h 23"/>
                <a:gd name="T6" fmla="*/ 2147483647 w 30"/>
                <a:gd name="T7" fmla="*/ 2147483647 h 23"/>
                <a:gd name="T8" fmla="*/ 2147483647 w 30"/>
                <a:gd name="T9" fmla="*/ 2147483647 h 23"/>
                <a:gd name="T10" fmla="*/ 2147483647 w 30"/>
                <a:gd name="T11" fmla="*/ 0 h 23"/>
                <a:gd name="T12" fmla="*/ 2147483647 w 30"/>
                <a:gd name="T13" fmla="*/ 2147483647 h 23"/>
                <a:gd name="T14" fmla="*/ 0 w 30"/>
                <a:gd name="T15" fmla="*/ 2147483647 h 2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3"/>
                <a:gd name="T26" fmla="*/ 30 w 30"/>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3">
                  <a:moveTo>
                    <a:pt x="0" y="19"/>
                  </a:moveTo>
                  <a:lnTo>
                    <a:pt x="6" y="22"/>
                  </a:lnTo>
                  <a:lnTo>
                    <a:pt x="7" y="17"/>
                  </a:lnTo>
                  <a:lnTo>
                    <a:pt x="29" y="9"/>
                  </a:lnTo>
                  <a:lnTo>
                    <a:pt x="25" y="4"/>
                  </a:lnTo>
                  <a:lnTo>
                    <a:pt x="14" y="0"/>
                  </a:lnTo>
                  <a:lnTo>
                    <a:pt x="6" y="13"/>
                  </a:lnTo>
                  <a:lnTo>
                    <a:pt x="0" y="19"/>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2086" name="Texas" descr="Texas, 5,880 mega watts by 2015."/>
          <p:cNvSpPr>
            <a:spLocks/>
          </p:cNvSpPr>
          <p:nvPr/>
        </p:nvSpPr>
        <p:spPr bwMode="auto">
          <a:xfrm>
            <a:off x="2656674" y="3639882"/>
            <a:ext cx="1818089" cy="1657264"/>
          </a:xfrm>
          <a:custGeom>
            <a:avLst/>
            <a:gdLst>
              <a:gd name="T0" fmla="*/ 2147483647 w 1194"/>
              <a:gd name="T1" fmla="*/ 2147483647 h 1167"/>
              <a:gd name="T2" fmla="*/ 2147483647 w 1194"/>
              <a:gd name="T3" fmla="*/ 2147483647 h 1167"/>
              <a:gd name="T4" fmla="*/ 2147483647 w 1194"/>
              <a:gd name="T5" fmla="*/ 2147483647 h 1167"/>
              <a:gd name="T6" fmla="*/ 2147483647 w 1194"/>
              <a:gd name="T7" fmla="*/ 2147483647 h 1167"/>
              <a:gd name="T8" fmla="*/ 2147483647 w 1194"/>
              <a:gd name="T9" fmla="*/ 2147483647 h 1167"/>
              <a:gd name="T10" fmla="*/ 2147483647 w 1194"/>
              <a:gd name="T11" fmla="*/ 2147483647 h 1167"/>
              <a:gd name="T12" fmla="*/ 2147483647 w 1194"/>
              <a:gd name="T13" fmla="*/ 2147483647 h 1167"/>
              <a:gd name="T14" fmla="*/ 2147483647 w 1194"/>
              <a:gd name="T15" fmla="*/ 2147483647 h 1167"/>
              <a:gd name="T16" fmla="*/ 2147483647 w 1194"/>
              <a:gd name="T17" fmla="*/ 2147483647 h 1167"/>
              <a:gd name="T18" fmla="*/ 2147483647 w 1194"/>
              <a:gd name="T19" fmla="*/ 2147483647 h 1167"/>
              <a:gd name="T20" fmla="*/ 2147483647 w 1194"/>
              <a:gd name="T21" fmla="*/ 2147483647 h 1167"/>
              <a:gd name="T22" fmla="*/ 2147483647 w 1194"/>
              <a:gd name="T23" fmla="*/ 2147483647 h 1167"/>
              <a:gd name="T24" fmla="*/ 2147483647 w 1194"/>
              <a:gd name="T25" fmla="*/ 2147483647 h 1167"/>
              <a:gd name="T26" fmla="*/ 2147483647 w 1194"/>
              <a:gd name="T27" fmla="*/ 2147483647 h 1167"/>
              <a:gd name="T28" fmla="*/ 2147483647 w 1194"/>
              <a:gd name="T29" fmla="*/ 2147483647 h 1167"/>
              <a:gd name="T30" fmla="*/ 2147483647 w 1194"/>
              <a:gd name="T31" fmla="*/ 2147483647 h 1167"/>
              <a:gd name="T32" fmla="*/ 2147483647 w 1194"/>
              <a:gd name="T33" fmla="*/ 2147483647 h 1167"/>
              <a:gd name="T34" fmla="*/ 2147483647 w 1194"/>
              <a:gd name="T35" fmla="*/ 2147483647 h 1167"/>
              <a:gd name="T36" fmla="*/ 2147483647 w 1194"/>
              <a:gd name="T37" fmla="*/ 2147483647 h 1167"/>
              <a:gd name="T38" fmla="*/ 2147483647 w 1194"/>
              <a:gd name="T39" fmla="*/ 2147483647 h 1167"/>
              <a:gd name="T40" fmla="*/ 2147483647 w 1194"/>
              <a:gd name="T41" fmla="*/ 2147483647 h 1167"/>
              <a:gd name="T42" fmla="*/ 2147483647 w 1194"/>
              <a:gd name="T43" fmla="*/ 2147483647 h 1167"/>
              <a:gd name="T44" fmla="*/ 2147483647 w 1194"/>
              <a:gd name="T45" fmla="*/ 2147483647 h 1167"/>
              <a:gd name="T46" fmla="*/ 2147483647 w 1194"/>
              <a:gd name="T47" fmla="*/ 2147483647 h 1167"/>
              <a:gd name="T48" fmla="*/ 2147483647 w 1194"/>
              <a:gd name="T49" fmla="*/ 2147483647 h 1167"/>
              <a:gd name="T50" fmla="*/ 2147483647 w 1194"/>
              <a:gd name="T51" fmla="*/ 2147483647 h 1167"/>
              <a:gd name="T52" fmla="*/ 2147483647 w 1194"/>
              <a:gd name="T53" fmla="*/ 2147483647 h 1167"/>
              <a:gd name="T54" fmla="*/ 2147483647 w 1194"/>
              <a:gd name="T55" fmla="*/ 2147483647 h 1167"/>
              <a:gd name="T56" fmla="*/ 2147483647 w 1194"/>
              <a:gd name="T57" fmla="*/ 2147483647 h 1167"/>
              <a:gd name="T58" fmla="*/ 2147483647 w 1194"/>
              <a:gd name="T59" fmla="*/ 2147483647 h 1167"/>
              <a:gd name="T60" fmla="*/ 2147483647 w 1194"/>
              <a:gd name="T61" fmla="*/ 2147483647 h 1167"/>
              <a:gd name="T62" fmla="*/ 2147483647 w 1194"/>
              <a:gd name="T63" fmla="*/ 2147483647 h 1167"/>
              <a:gd name="T64" fmla="*/ 2147483647 w 1194"/>
              <a:gd name="T65" fmla="*/ 2147483647 h 1167"/>
              <a:gd name="T66" fmla="*/ 2147483647 w 1194"/>
              <a:gd name="T67" fmla="*/ 2147483647 h 1167"/>
              <a:gd name="T68" fmla="*/ 2147483647 w 1194"/>
              <a:gd name="T69" fmla="*/ 2147483647 h 1167"/>
              <a:gd name="T70" fmla="*/ 2147483647 w 1194"/>
              <a:gd name="T71" fmla="*/ 2147483647 h 1167"/>
              <a:gd name="T72" fmla="*/ 2147483647 w 1194"/>
              <a:gd name="T73" fmla="*/ 2147483647 h 1167"/>
              <a:gd name="T74" fmla="*/ 2147483647 w 1194"/>
              <a:gd name="T75" fmla="*/ 2147483647 h 1167"/>
              <a:gd name="T76" fmla="*/ 2147483647 w 1194"/>
              <a:gd name="T77" fmla="*/ 2147483647 h 1167"/>
              <a:gd name="T78" fmla="*/ 2147483647 w 1194"/>
              <a:gd name="T79" fmla="*/ 2147483647 h 1167"/>
              <a:gd name="T80" fmla="*/ 2147483647 w 1194"/>
              <a:gd name="T81" fmla="*/ 2147483647 h 1167"/>
              <a:gd name="T82" fmla="*/ 2147483647 w 1194"/>
              <a:gd name="T83" fmla="*/ 2147483647 h 1167"/>
              <a:gd name="T84" fmla="*/ 2147483647 w 1194"/>
              <a:gd name="T85" fmla="*/ 2147483647 h 1167"/>
              <a:gd name="T86" fmla="*/ 2147483647 w 1194"/>
              <a:gd name="T87" fmla="*/ 2147483647 h 1167"/>
              <a:gd name="T88" fmla="*/ 2147483647 w 1194"/>
              <a:gd name="T89" fmla="*/ 2147483647 h 1167"/>
              <a:gd name="T90" fmla="*/ 2147483647 w 1194"/>
              <a:gd name="T91" fmla="*/ 2147483647 h 1167"/>
              <a:gd name="T92" fmla="*/ 2147483647 w 1194"/>
              <a:gd name="T93" fmla="*/ 2147483647 h 1167"/>
              <a:gd name="T94" fmla="*/ 2147483647 w 1194"/>
              <a:gd name="T95" fmla="*/ 2147483647 h 1167"/>
              <a:gd name="T96" fmla="*/ 2147483647 w 1194"/>
              <a:gd name="T97" fmla="*/ 2147483647 h 1167"/>
              <a:gd name="T98" fmla="*/ 2147483647 w 1194"/>
              <a:gd name="T99" fmla="*/ 2147483647 h 1167"/>
              <a:gd name="T100" fmla="*/ 2147483647 w 1194"/>
              <a:gd name="T101" fmla="*/ 2147483647 h 1167"/>
              <a:gd name="T102" fmla="*/ 2147483647 w 1194"/>
              <a:gd name="T103" fmla="*/ 2147483647 h 1167"/>
              <a:gd name="T104" fmla="*/ 2147483647 w 1194"/>
              <a:gd name="T105" fmla="*/ 2147483647 h 1167"/>
              <a:gd name="T106" fmla="*/ 2147483647 w 1194"/>
              <a:gd name="T107" fmla="*/ 2147483647 h 1167"/>
              <a:gd name="T108" fmla="*/ 2147483647 w 1194"/>
              <a:gd name="T109" fmla="*/ 2147483647 h 1167"/>
              <a:gd name="T110" fmla="*/ 2147483647 w 1194"/>
              <a:gd name="T111" fmla="*/ 2147483647 h 11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4"/>
              <a:gd name="T169" fmla="*/ 0 h 1167"/>
              <a:gd name="T170" fmla="*/ 1194 w 1194"/>
              <a:gd name="T171" fmla="*/ 1167 h 11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4" h="1167">
                <a:moveTo>
                  <a:pt x="615" y="964"/>
                </a:moveTo>
                <a:lnTo>
                  <a:pt x="606" y="951"/>
                </a:lnTo>
                <a:lnTo>
                  <a:pt x="593" y="934"/>
                </a:lnTo>
                <a:lnTo>
                  <a:pt x="574" y="913"/>
                </a:lnTo>
                <a:lnTo>
                  <a:pt x="570" y="906"/>
                </a:lnTo>
                <a:lnTo>
                  <a:pt x="561" y="881"/>
                </a:lnTo>
                <a:lnTo>
                  <a:pt x="563" y="880"/>
                </a:lnTo>
                <a:lnTo>
                  <a:pt x="539" y="836"/>
                </a:lnTo>
                <a:lnTo>
                  <a:pt x="534" y="816"/>
                </a:lnTo>
                <a:lnTo>
                  <a:pt x="524" y="806"/>
                </a:lnTo>
                <a:lnTo>
                  <a:pt x="521" y="798"/>
                </a:lnTo>
                <a:lnTo>
                  <a:pt x="502" y="783"/>
                </a:lnTo>
                <a:lnTo>
                  <a:pt x="498" y="773"/>
                </a:lnTo>
                <a:lnTo>
                  <a:pt x="491" y="772"/>
                </a:lnTo>
                <a:lnTo>
                  <a:pt x="488" y="768"/>
                </a:lnTo>
                <a:lnTo>
                  <a:pt x="481" y="766"/>
                </a:lnTo>
                <a:lnTo>
                  <a:pt x="479" y="755"/>
                </a:lnTo>
                <a:lnTo>
                  <a:pt x="475" y="755"/>
                </a:lnTo>
                <a:lnTo>
                  <a:pt x="464" y="740"/>
                </a:lnTo>
                <a:lnTo>
                  <a:pt x="455" y="740"/>
                </a:lnTo>
                <a:lnTo>
                  <a:pt x="455" y="737"/>
                </a:lnTo>
                <a:lnTo>
                  <a:pt x="434" y="737"/>
                </a:lnTo>
                <a:lnTo>
                  <a:pt x="413" y="732"/>
                </a:lnTo>
                <a:lnTo>
                  <a:pt x="412" y="734"/>
                </a:lnTo>
                <a:lnTo>
                  <a:pt x="407" y="733"/>
                </a:lnTo>
                <a:lnTo>
                  <a:pt x="407" y="736"/>
                </a:lnTo>
                <a:lnTo>
                  <a:pt x="381" y="723"/>
                </a:lnTo>
                <a:lnTo>
                  <a:pt x="362" y="737"/>
                </a:lnTo>
                <a:lnTo>
                  <a:pt x="355" y="737"/>
                </a:lnTo>
                <a:lnTo>
                  <a:pt x="339" y="752"/>
                </a:lnTo>
                <a:lnTo>
                  <a:pt x="325" y="790"/>
                </a:lnTo>
                <a:lnTo>
                  <a:pt x="305" y="809"/>
                </a:lnTo>
                <a:lnTo>
                  <a:pt x="299" y="819"/>
                </a:lnTo>
                <a:lnTo>
                  <a:pt x="278" y="812"/>
                </a:lnTo>
                <a:lnTo>
                  <a:pt x="266" y="799"/>
                </a:lnTo>
                <a:lnTo>
                  <a:pt x="245" y="788"/>
                </a:lnTo>
                <a:lnTo>
                  <a:pt x="241" y="784"/>
                </a:lnTo>
                <a:lnTo>
                  <a:pt x="221" y="777"/>
                </a:lnTo>
                <a:lnTo>
                  <a:pt x="212" y="770"/>
                </a:lnTo>
                <a:lnTo>
                  <a:pt x="199" y="755"/>
                </a:lnTo>
                <a:lnTo>
                  <a:pt x="177" y="740"/>
                </a:lnTo>
                <a:lnTo>
                  <a:pt x="163" y="698"/>
                </a:lnTo>
                <a:lnTo>
                  <a:pt x="162" y="671"/>
                </a:lnTo>
                <a:lnTo>
                  <a:pt x="148" y="640"/>
                </a:lnTo>
                <a:lnTo>
                  <a:pt x="140" y="629"/>
                </a:lnTo>
                <a:lnTo>
                  <a:pt x="138" y="623"/>
                </a:lnTo>
                <a:lnTo>
                  <a:pt x="106" y="603"/>
                </a:lnTo>
                <a:lnTo>
                  <a:pt x="86" y="573"/>
                </a:lnTo>
                <a:lnTo>
                  <a:pt x="73" y="565"/>
                </a:lnTo>
                <a:lnTo>
                  <a:pt x="54" y="539"/>
                </a:lnTo>
                <a:lnTo>
                  <a:pt x="43" y="533"/>
                </a:lnTo>
                <a:lnTo>
                  <a:pt x="33" y="525"/>
                </a:lnTo>
                <a:lnTo>
                  <a:pt x="19" y="496"/>
                </a:lnTo>
                <a:lnTo>
                  <a:pt x="11" y="496"/>
                </a:lnTo>
                <a:lnTo>
                  <a:pt x="9" y="492"/>
                </a:lnTo>
                <a:lnTo>
                  <a:pt x="0" y="479"/>
                </a:lnTo>
                <a:lnTo>
                  <a:pt x="2" y="476"/>
                </a:lnTo>
                <a:lnTo>
                  <a:pt x="0" y="470"/>
                </a:lnTo>
                <a:lnTo>
                  <a:pt x="2" y="468"/>
                </a:lnTo>
                <a:lnTo>
                  <a:pt x="24" y="470"/>
                </a:lnTo>
                <a:lnTo>
                  <a:pt x="36" y="470"/>
                </a:lnTo>
                <a:lnTo>
                  <a:pt x="47" y="471"/>
                </a:lnTo>
                <a:lnTo>
                  <a:pt x="59" y="472"/>
                </a:lnTo>
                <a:lnTo>
                  <a:pt x="115" y="478"/>
                </a:lnTo>
                <a:lnTo>
                  <a:pt x="140" y="479"/>
                </a:lnTo>
                <a:lnTo>
                  <a:pt x="156" y="479"/>
                </a:lnTo>
                <a:lnTo>
                  <a:pt x="163" y="479"/>
                </a:lnTo>
                <a:lnTo>
                  <a:pt x="206" y="483"/>
                </a:lnTo>
                <a:lnTo>
                  <a:pt x="216" y="483"/>
                </a:lnTo>
                <a:lnTo>
                  <a:pt x="238" y="485"/>
                </a:lnTo>
                <a:lnTo>
                  <a:pt x="241" y="485"/>
                </a:lnTo>
                <a:lnTo>
                  <a:pt x="262" y="486"/>
                </a:lnTo>
                <a:lnTo>
                  <a:pt x="263" y="486"/>
                </a:lnTo>
                <a:lnTo>
                  <a:pt x="264" y="486"/>
                </a:lnTo>
                <a:lnTo>
                  <a:pt x="274" y="486"/>
                </a:lnTo>
                <a:lnTo>
                  <a:pt x="298" y="489"/>
                </a:lnTo>
                <a:lnTo>
                  <a:pt x="301" y="489"/>
                </a:lnTo>
                <a:lnTo>
                  <a:pt x="319" y="489"/>
                </a:lnTo>
                <a:lnTo>
                  <a:pt x="324" y="489"/>
                </a:lnTo>
                <a:lnTo>
                  <a:pt x="324" y="479"/>
                </a:lnTo>
                <a:lnTo>
                  <a:pt x="325" y="463"/>
                </a:lnTo>
                <a:lnTo>
                  <a:pt x="327" y="438"/>
                </a:lnTo>
                <a:lnTo>
                  <a:pt x="327" y="432"/>
                </a:lnTo>
                <a:lnTo>
                  <a:pt x="328" y="421"/>
                </a:lnTo>
                <a:lnTo>
                  <a:pt x="328" y="400"/>
                </a:lnTo>
                <a:lnTo>
                  <a:pt x="330" y="385"/>
                </a:lnTo>
                <a:lnTo>
                  <a:pt x="331" y="367"/>
                </a:lnTo>
                <a:lnTo>
                  <a:pt x="332" y="339"/>
                </a:lnTo>
                <a:lnTo>
                  <a:pt x="332" y="338"/>
                </a:lnTo>
                <a:lnTo>
                  <a:pt x="334" y="325"/>
                </a:lnTo>
                <a:lnTo>
                  <a:pt x="334" y="323"/>
                </a:lnTo>
                <a:lnTo>
                  <a:pt x="334" y="318"/>
                </a:lnTo>
                <a:lnTo>
                  <a:pt x="335" y="307"/>
                </a:lnTo>
                <a:lnTo>
                  <a:pt x="335" y="303"/>
                </a:lnTo>
                <a:lnTo>
                  <a:pt x="335" y="291"/>
                </a:lnTo>
                <a:lnTo>
                  <a:pt x="337" y="271"/>
                </a:lnTo>
                <a:lnTo>
                  <a:pt x="338" y="245"/>
                </a:lnTo>
                <a:lnTo>
                  <a:pt x="338" y="238"/>
                </a:lnTo>
                <a:lnTo>
                  <a:pt x="339" y="225"/>
                </a:lnTo>
                <a:lnTo>
                  <a:pt x="341" y="217"/>
                </a:lnTo>
                <a:lnTo>
                  <a:pt x="341" y="191"/>
                </a:lnTo>
                <a:lnTo>
                  <a:pt x="342" y="177"/>
                </a:lnTo>
                <a:lnTo>
                  <a:pt x="342" y="167"/>
                </a:lnTo>
                <a:lnTo>
                  <a:pt x="344" y="162"/>
                </a:lnTo>
                <a:lnTo>
                  <a:pt x="344" y="148"/>
                </a:lnTo>
                <a:lnTo>
                  <a:pt x="344" y="142"/>
                </a:lnTo>
                <a:lnTo>
                  <a:pt x="345" y="133"/>
                </a:lnTo>
                <a:lnTo>
                  <a:pt x="345" y="127"/>
                </a:lnTo>
                <a:lnTo>
                  <a:pt x="346" y="94"/>
                </a:lnTo>
                <a:lnTo>
                  <a:pt x="346" y="81"/>
                </a:lnTo>
                <a:lnTo>
                  <a:pt x="348" y="80"/>
                </a:lnTo>
                <a:lnTo>
                  <a:pt x="348" y="77"/>
                </a:lnTo>
                <a:lnTo>
                  <a:pt x="349" y="47"/>
                </a:lnTo>
                <a:lnTo>
                  <a:pt x="350" y="0"/>
                </a:lnTo>
                <a:lnTo>
                  <a:pt x="355" y="0"/>
                </a:lnTo>
                <a:lnTo>
                  <a:pt x="388" y="0"/>
                </a:lnTo>
                <a:lnTo>
                  <a:pt x="407" y="1"/>
                </a:lnTo>
                <a:lnTo>
                  <a:pt x="427" y="1"/>
                </a:lnTo>
                <a:lnTo>
                  <a:pt x="430" y="2"/>
                </a:lnTo>
                <a:lnTo>
                  <a:pt x="431" y="2"/>
                </a:lnTo>
                <a:lnTo>
                  <a:pt x="438" y="2"/>
                </a:lnTo>
                <a:lnTo>
                  <a:pt x="449" y="2"/>
                </a:lnTo>
                <a:lnTo>
                  <a:pt x="453" y="4"/>
                </a:lnTo>
                <a:lnTo>
                  <a:pt x="473" y="4"/>
                </a:lnTo>
                <a:lnTo>
                  <a:pt x="493" y="4"/>
                </a:lnTo>
                <a:lnTo>
                  <a:pt x="504" y="5"/>
                </a:lnTo>
                <a:lnTo>
                  <a:pt x="520" y="5"/>
                </a:lnTo>
                <a:lnTo>
                  <a:pt x="527" y="6"/>
                </a:lnTo>
                <a:lnTo>
                  <a:pt x="531" y="6"/>
                </a:lnTo>
                <a:lnTo>
                  <a:pt x="536" y="6"/>
                </a:lnTo>
                <a:lnTo>
                  <a:pt x="559" y="6"/>
                </a:lnTo>
                <a:lnTo>
                  <a:pt x="565" y="6"/>
                </a:lnTo>
                <a:lnTo>
                  <a:pt x="579" y="6"/>
                </a:lnTo>
                <a:lnTo>
                  <a:pt x="581" y="6"/>
                </a:lnTo>
                <a:lnTo>
                  <a:pt x="613" y="8"/>
                </a:lnTo>
                <a:lnTo>
                  <a:pt x="613" y="22"/>
                </a:lnTo>
                <a:lnTo>
                  <a:pt x="611" y="56"/>
                </a:lnTo>
                <a:lnTo>
                  <a:pt x="611" y="62"/>
                </a:lnTo>
                <a:lnTo>
                  <a:pt x="611" y="72"/>
                </a:lnTo>
                <a:lnTo>
                  <a:pt x="611" y="74"/>
                </a:lnTo>
                <a:lnTo>
                  <a:pt x="610" y="81"/>
                </a:lnTo>
                <a:lnTo>
                  <a:pt x="610" y="90"/>
                </a:lnTo>
                <a:lnTo>
                  <a:pt x="610" y="103"/>
                </a:lnTo>
                <a:lnTo>
                  <a:pt x="610" y="117"/>
                </a:lnTo>
                <a:lnTo>
                  <a:pt x="610" y="120"/>
                </a:lnTo>
                <a:lnTo>
                  <a:pt x="610" y="126"/>
                </a:lnTo>
                <a:lnTo>
                  <a:pt x="610" y="140"/>
                </a:lnTo>
                <a:lnTo>
                  <a:pt x="610" y="144"/>
                </a:lnTo>
                <a:lnTo>
                  <a:pt x="610" y="152"/>
                </a:lnTo>
                <a:lnTo>
                  <a:pt x="610" y="158"/>
                </a:lnTo>
                <a:lnTo>
                  <a:pt x="608" y="169"/>
                </a:lnTo>
                <a:lnTo>
                  <a:pt x="608" y="185"/>
                </a:lnTo>
                <a:lnTo>
                  <a:pt x="608" y="192"/>
                </a:lnTo>
                <a:lnTo>
                  <a:pt x="608" y="199"/>
                </a:lnTo>
                <a:lnTo>
                  <a:pt x="607" y="220"/>
                </a:lnTo>
                <a:lnTo>
                  <a:pt x="611" y="219"/>
                </a:lnTo>
                <a:lnTo>
                  <a:pt x="622" y="225"/>
                </a:lnTo>
                <a:lnTo>
                  <a:pt x="629" y="235"/>
                </a:lnTo>
                <a:lnTo>
                  <a:pt x="651" y="238"/>
                </a:lnTo>
                <a:lnTo>
                  <a:pt x="654" y="238"/>
                </a:lnTo>
                <a:lnTo>
                  <a:pt x="674" y="242"/>
                </a:lnTo>
                <a:lnTo>
                  <a:pt x="676" y="245"/>
                </a:lnTo>
                <a:lnTo>
                  <a:pt x="678" y="257"/>
                </a:lnTo>
                <a:lnTo>
                  <a:pt x="685" y="262"/>
                </a:lnTo>
                <a:lnTo>
                  <a:pt x="690" y="260"/>
                </a:lnTo>
                <a:lnTo>
                  <a:pt x="700" y="262"/>
                </a:lnTo>
                <a:lnTo>
                  <a:pt x="718" y="268"/>
                </a:lnTo>
                <a:lnTo>
                  <a:pt x="729" y="266"/>
                </a:lnTo>
                <a:lnTo>
                  <a:pt x="729" y="267"/>
                </a:lnTo>
                <a:lnTo>
                  <a:pt x="735" y="268"/>
                </a:lnTo>
                <a:lnTo>
                  <a:pt x="740" y="274"/>
                </a:lnTo>
                <a:lnTo>
                  <a:pt x="746" y="275"/>
                </a:lnTo>
                <a:lnTo>
                  <a:pt x="762" y="268"/>
                </a:lnTo>
                <a:lnTo>
                  <a:pt x="768" y="270"/>
                </a:lnTo>
                <a:lnTo>
                  <a:pt x="772" y="268"/>
                </a:lnTo>
                <a:lnTo>
                  <a:pt x="776" y="267"/>
                </a:lnTo>
                <a:lnTo>
                  <a:pt x="778" y="284"/>
                </a:lnTo>
                <a:lnTo>
                  <a:pt x="786" y="284"/>
                </a:lnTo>
                <a:lnTo>
                  <a:pt x="786" y="295"/>
                </a:lnTo>
                <a:lnTo>
                  <a:pt x="796" y="299"/>
                </a:lnTo>
                <a:lnTo>
                  <a:pt x="818" y="285"/>
                </a:lnTo>
                <a:lnTo>
                  <a:pt x="822" y="293"/>
                </a:lnTo>
                <a:lnTo>
                  <a:pt x="826" y="292"/>
                </a:lnTo>
                <a:lnTo>
                  <a:pt x="829" y="292"/>
                </a:lnTo>
                <a:lnTo>
                  <a:pt x="839" y="302"/>
                </a:lnTo>
                <a:lnTo>
                  <a:pt x="857" y="296"/>
                </a:lnTo>
                <a:lnTo>
                  <a:pt x="855" y="309"/>
                </a:lnTo>
                <a:lnTo>
                  <a:pt x="862" y="313"/>
                </a:lnTo>
                <a:lnTo>
                  <a:pt x="878" y="288"/>
                </a:lnTo>
                <a:lnTo>
                  <a:pt x="879" y="288"/>
                </a:lnTo>
                <a:lnTo>
                  <a:pt x="896" y="302"/>
                </a:lnTo>
                <a:lnTo>
                  <a:pt x="908" y="293"/>
                </a:lnTo>
                <a:lnTo>
                  <a:pt x="910" y="293"/>
                </a:lnTo>
                <a:lnTo>
                  <a:pt x="908" y="296"/>
                </a:lnTo>
                <a:lnTo>
                  <a:pt x="918" y="307"/>
                </a:lnTo>
                <a:lnTo>
                  <a:pt x="925" y="307"/>
                </a:lnTo>
                <a:lnTo>
                  <a:pt x="928" y="311"/>
                </a:lnTo>
                <a:lnTo>
                  <a:pt x="939" y="307"/>
                </a:lnTo>
                <a:lnTo>
                  <a:pt x="961" y="295"/>
                </a:lnTo>
                <a:lnTo>
                  <a:pt x="975" y="298"/>
                </a:lnTo>
                <a:lnTo>
                  <a:pt x="983" y="295"/>
                </a:lnTo>
                <a:lnTo>
                  <a:pt x="984" y="292"/>
                </a:lnTo>
                <a:lnTo>
                  <a:pt x="997" y="289"/>
                </a:lnTo>
                <a:lnTo>
                  <a:pt x="997" y="286"/>
                </a:lnTo>
                <a:lnTo>
                  <a:pt x="1000" y="288"/>
                </a:lnTo>
                <a:lnTo>
                  <a:pt x="1002" y="292"/>
                </a:lnTo>
                <a:lnTo>
                  <a:pt x="1001" y="292"/>
                </a:lnTo>
                <a:lnTo>
                  <a:pt x="1023" y="292"/>
                </a:lnTo>
                <a:lnTo>
                  <a:pt x="1026" y="292"/>
                </a:lnTo>
                <a:lnTo>
                  <a:pt x="1027" y="286"/>
                </a:lnTo>
                <a:lnTo>
                  <a:pt x="1037" y="285"/>
                </a:lnTo>
                <a:lnTo>
                  <a:pt x="1040" y="286"/>
                </a:lnTo>
                <a:lnTo>
                  <a:pt x="1040" y="289"/>
                </a:lnTo>
                <a:lnTo>
                  <a:pt x="1051" y="293"/>
                </a:lnTo>
                <a:lnTo>
                  <a:pt x="1062" y="306"/>
                </a:lnTo>
                <a:lnTo>
                  <a:pt x="1066" y="307"/>
                </a:lnTo>
                <a:lnTo>
                  <a:pt x="1066" y="305"/>
                </a:lnTo>
                <a:lnTo>
                  <a:pt x="1073" y="306"/>
                </a:lnTo>
                <a:lnTo>
                  <a:pt x="1073" y="309"/>
                </a:lnTo>
                <a:lnTo>
                  <a:pt x="1075" y="309"/>
                </a:lnTo>
                <a:lnTo>
                  <a:pt x="1073" y="310"/>
                </a:lnTo>
                <a:lnTo>
                  <a:pt x="1084" y="313"/>
                </a:lnTo>
                <a:lnTo>
                  <a:pt x="1094" y="320"/>
                </a:lnTo>
                <a:lnTo>
                  <a:pt x="1097" y="317"/>
                </a:lnTo>
                <a:lnTo>
                  <a:pt x="1106" y="327"/>
                </a:lnTo>
                <a:lnTo>
                  <a:pt x="1118" y="321"/>
                </a:lnTo>
                <a:lnTo>
                  <a:pt x="1137" y="325"/>
                </a:lnTo>
                <a:lnTo>
                  <a:pt x="1137" y="328"/>
                </a:lnTo>
                <a:lnTo>
                  <a:pt x="1137" y="345"/>
                </a:lnTo>
                <a:lnTo>
                  <a:pt x="1137" y="356"/>
                </a:lnTo>
                <a:lnTo>
                  <a:pt x="1138" y="357"/>
                </a:lnTo>
                <a:lnTo>
                  <a:pt x="1138" y="371"/>
                </a:lnTo>
                <a:lnTo>
                  <a:pt x="1140" y="382"/>
                </a:lnTo>
                <a:lnTo>
                  <a:pt x="1140" y="385"/>
                </a:lnTo>
                <a:lnTo>
                  <a:pt x="1140" y="397"/>
                </a:lnTo>
                <a:lnTo>
                  <a:pt x="1140" y="413"/>
                </a:lnTo>
                <a:lnTo>
                  <a:pt x="1140" y="414"/>
                </a:lnTo>
                <a:lnTo>
                  <a:pt x="1140" y="418"/>
                </a:lnTo>
                <a:lnTo>
                  <a:pt x="1141" y="425"/>
                </a:lnTo>
                <a:lnTo>
                  <a:pt x="1141" y="439"/>
                </a:lnTo>
                <a:lnTo>
                  <a:pt x="1143" y="451"/>
                </a:lnTo>
                <a:lnTo>
                  <a:pt x="1143" y="453"/>
                </a:lnTo>
                <a:lnTo>
                  <a:pt x="1143" y="467"/>
                </a:lnTo>
                <a:lnTo>
                  <a:pt x="1143" y="472"/>
                </a:lnTo>
                <a:lnTo>
                  <a:pt x="1144" y="493"/>
                </a:lnTo>
                <a:lnTo>
                  <a:pt x="1145" y="496"/>
                </a:lnTo>
                <a:lnTo>
                  <a:pt x="1147" y="496"/>
                </a:lnTo>
                <a:lnTo>
                  <a:pt x="1147" y="499"/>
                </a:lnTo>
                <a:lnTo>
                  <a:pt x="1159" y="510"/>
                </a:lnTo>
                <a:lnTo>
                  <a:pt x="1163" y="521"/>
                </a:lnTo>
                <a:lnTo>
                  <a:pt x="1163" y="539"/>
                </a:lnTo>
                <a:lnTo>
                  <a:pt x="1174" y="547"/>
                </a:lnTo>
                <a:lnTo>
                  <a:pt x="1173" y="549"/>
                </a:lnTo>
                <a:lnTo>
                  <a:pt x="1187" y="582"/>
                </a:lnTo>
                <a:lnTo>
                  <a:pt x="1193" y="582"/>
                </a:lnTo>
                <a:lnTo>
                  <a:pt x="1190" y="601"/>
                </a:lnTo>
                <a:lnTo>
                  <a:pt x="1193" y="615"/>
                </a:lnTo>
                <a:lnTo>
                  <a:pt x="1188" y="629"/>
                </a:lnTo>
                <a:lnTo>
                  <a:pt x="1180" y="657"/>
                </a:lnTo>
                <a:lnTo>
                  <a:pt x="1177" y="666"/>
                </a:lnTo>
                <a:lnTo>
                  <a:pt x="1177" y="668"/>
                </a:lnTo>
                <a:lnTo>
                  <a:pt x="1177" y="676"/>
                </a:lnTo>
                <a:lnTo>
                  <a:pt x="1183" y="684"/>
                </a:lnTo>
                <a:lnTo>
                  <a:pt x="1183" y="697"/>
                </a:lnTo>
                <a:lnTo>
                  <a:pt x="1181" y="705"/>
                </a:lnTo>
                <a:lnTo>
                  <a:pt x="1180" y="707"/>
                </a:lnTo>
                <a:lnTo>
                  <a:pt x="1177" y="711"/>
                </a:lnTo>
                <a:lnTo>
                  <a:pt x="1170" y="726"/>
                </a:lnTo>
                <a:lnTo>
                  <a:pt x="1166" y="727"/>
                </a:lnTo>
                <a:lnTo>
                  <a:pt x="1169" y="740"/>
                </a:lnTo>
                <a:lnTo>
                  <a:pt x="1173" y="750"/>
                </a:lnTo>
                <a:lnTo>
                  <a:pt x="1169" y="747"/>
                </a:lnTo>
                <a:lnTo>
                  <a:pt x="1154" y="747"/>
                </a:lnTo>
                <a:lnTo>
                  <a:pt x="1125" y="761"/>
                </a:lnTo>
                <a:lnTo>
                  <a:pt x="1123" y="761"/>
                </a:lnTo>
                <a:lnTo>
                  <a:pt x="1090" y="784"/>
                </a:lnTo>
                <a:lnTo>
                  <a:pt x="1084" y="783"/>
                </a:lnTo>
                <a:lnTo>
                  <a:pt x="1102" y="768"/>
                </a:lnTo>
                <a:lnTo>
                  <a:pt x="1111" y="765"/>
                </a:lnTo>
                <a:lnTo>
                  <a:pt x="1111" y="763"/>
                </a:lnTo>
                <a:lnTo>
                  <a:pt x="1100" y="762"/>
                </a:lnTo>
                <a:lnTo>
                  <a:pt x="1087" y="766"/>
                </a:lnTo>
                <a:lnTo>
                  <a:pt x="1087" y="738"/>
                </a:lnTo>
                <a:lnTo>
                  <a:pt x="1080" y="741"/>
                </a:lnTo>
                <a:lnTo>
                  <a:pt x="1076" y="751"/>
                </a:lnTo>
                <a:lnTo>
                  <a:pt x="1070" y="750"/>
                </a:lnTo>
                <a:lnTo>
                  <a:pt x="1068" y="750"/>
                </a:lnTo>
                <a:lnTo>
                  <a:pt x="1066" y="750"/>
                </a:lnTo>
                <a:lnTo>
                  <a:pt x="1063" y="755"/>
                </a:lnTo>
                <a:lnTo>
                  <a:pt x="1065" y="761"/>
                </a:lnTo>
                <a:lnTo>
                  <a:pt x="1063" y="763"/>
                </a:lnTo>
                <a:lnTo>
                  <a:pt x="1065" y="766"/>
                </a:lnTo>
                <a:lnTo>
                  <a:pt x="1073" y="769"/>
                </a:lnTo>
                <a:lnTo>
                  <a:pt x="1077" y="781"/>
                </a:lnTo>
                <a:lnTo>
                  <a:pt x="1090" y="787"/>
                </a:lnTo>
                <a:lnTo>
                  <a:pt x="1054" y="816"/>
                </a:lnTo>
                <a:lnTo>
                  <a:pt x="1030" y="838"/>
                </a:lnTo>
                <a:lnTo>
                  <a:pt x="1020" y="844"/>
                </a:lnTo>
                <a:lnTo>
                  <a:pt x="1019" y="844"/>
                </a:lnTo>
                <a:lnTo>
                  <a:pt x="982" y="866"/>
                </a:lnTo>
                <a:lnTo>
                  <a:pt x="950" y="884"/>
                </a:lnTo>
                <a:lnTo>
                  <a:pt x="937" y="894"/>
                </a:lnTo>
                <a:lnTo>
                  <a:pt x="926" y="903"/>
                </a:lnTo>
                <a:lnTo>
                  <a:pt x="915" y="910"/>
                </a:lnTo>
                <a:lnTo>
                  <a:pt x="893" y="930"/>
                </a:lnTo>
                <a:lnTo>
                  <a:pt x="876" y="951"/>
                </a:lnTo>
                <a:lnTo>
                  <a:pt x="875" y="953"/>
                </a:lnTo>
                <a:lnTo>
                  <a:pt x="876" y="953"/>
                </a:lnTo>
                <a:lnTo>
                  <a:pt x="867" y="964"/>
                </a:lnTo>
                <a:lnTo>
                  <a:pt x="858" y="981"/>
                </a:lnTo>
                <a:lnTo>
                  <a:pt x="846" y="1014"/>
                </a:lnTo>
                <a:lnTo>
                  <a:pt x="846" y="1017"/>
                </a:lnTo>
                <a:lnTo>
                  <a:pt x="844" y="1043"/>
                </a:lnTo>
                <a:lnTo>
                  <a:pt x="853" y="1088"/>
                </a:lnTo>
                <a:lnTo>
                  <a:pt x="860" y="1107"/>
                </a:lnTo>
                <a:lnTo>
                  <a:pt x="867" y="1152"/>
                </a:lnTo>
                <a:lnTo>
                  <a:pt x="846" y="1166"/>
                </a:lnTo>
                <a:lnTo>
                  <a:pt x="833" y="1164"/>
                </a:lnTo>
                <a:lnTo>
                  <a:pt x="821" y="1152"/>
                </a:lnTo>
                <a:lnTo>
                  <a:pt x="797" y="1145"/>
                </a:lnTo>
                <a:lnTo>
                  <a:pt x="760" y="1145"/>
                </a:lnTo>
                <a:lnTo>
                  <a:pt x="757" y="1139"/>
                </a:lnTo>
                <a:lnTo>
                  <a:pt x="753" y="1139"/>
                </a:lnTo>
                <a:lnTo>
                  <a:pt x="726" y="1124"/>
                </a:lnTo>
                <a:lnTo>
                  <a:pt x="718" y="1125"/>
                </a:lnTo>
                <a:lnTo>
                  <a:pt x="711" y="1120"/>
                </a:lnTo>
                <a:lnTo>
                  <a:pt x="711" y="1116"/>
                </a:lnTo>
                <a:lnTo>
                  <a:pt x="688" y="1109"/>
                </a:lnTo>
                <a:lnTo>
                  <a:pt x="671" y="1091"/>
                </a:lnTo>
                <a:lnTo>
                  <a:pt x="663" y="1062"/>
                </a:lnTo>
                <a:lnTo>
                  <a:pt x="649" y="1043"/>
                </a:lnTo>
                <a:lnTo>
                  <a:pt x="645" y="1014"/>
                </a:lnTo>
                <a:lnTo>
                  <a:pt x="640" y="989"/>
                </a:lnTo>
                <a:lnTo>
                  <a:pt x="629" y="974"/>
                </a:lnTo>
                <a:lnTo>
                  <a:pt x="617" y="967"/>
                </a:lnTo>
                <a:lnTo>
                  <a:pt x="615" y="964"/>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grpSp>
        <p:nvGrpSpPr>
          <p:cNvPr id="7" name="Washington" descr="Washington"/>
          <p:cNvGrpSpPr/>
          <p:nvPr/>
        </p:nvGrpSpPr>
        <p:grpSpPr>
          <a:xfrm>
            <a:off x="887599" y="1422028"/>
            <a:ext cx="873050" cy="577439"/>
            <a:chOff x="1055688" y="1600200"/>
            <a:chExt cx="904875" cy="598488"/>
          </a:xfrm>
          <a:solidFill>
            <a:schemeClr val="tx2"/>
          </a:solidFill>
        </p:grpSpPr>
        <p:sp>
          <p:nvSpPr>
            <p:cNvPr id="2071" name="Washington" descr="Washington, 15 percent by 2020."/>
            <p:cNvSpPr>
              <a:spLocks/>
            </p:cNvSpPr>
            <p:nvPr/>
          </p:nvSpPr>
          <p:spPr bwMode="auto">
            <a:xfrm>
              <a:off x="1055688" y="1600200"/>
              <a:ext cx="904875" cy="598488"/>
            </a:xfrm>
            <a:custGeom>
              <a:avLst/>
              <a:gdLst>
                <a:gd name="T0" fmla="*/ 2147483647 w 574"/>
                <a:gd name="T1" fmla="*/ 2147483647 h 407"/>
                <a:gd name="T2" fmla="*/ 2147483647 w 574"/>
                <a:gd name="T3" fmla="*/ 2147483647 h 407"/>
                <a:gd name="T4" fmla="*/ 2147483647 w 574"/>
                <a:gd name="T5" fmla="*/ 2147483647 h 407"/>
                <a:gd name="T6" fmla="*/ 2147483647 w 574"/>
                <a:gd name="T7" fmla="*/ 2147483647 h 407"/>
                <a:gd name="T8" fmla="*/ 2147483647 w 574"/>
                <a:gd name="T9" fmla="*/ 2147483647 h 407"/>
                <a:gd name="T10" fmla="*/ 2147483647 w 574"/>
                <a:gd name="T11" fmla="*/ 2147483647 h 407"/>
                <a:gd name="T12" fmla="*/ 2147483647 w 574"/>
                <a:gd name="T13" fmla="*/ 2147483647 h 407"/>
                <a:gd name="T14" fmla="*/ 2147483647 w 574"/>
                <a:gd name="T15" fmla="*/ 2147483647 h 407"/>
                <a:gd name="T16" fmla="*/ 2147483647 w 574"/>
                <a:gd name="T17" fmla="*/ 2147483647 h 407"/>
                <a:gd name="T18" fmla="*/ 2147483647 w 574"/>
                <a:gd name="T19" fmla="*/ 2147483647 h 407"/>
                <a:gd name="T20" fmla="*/ 2147483647 w 574"/>
                <a:gd name="T21" fmla="*/ 2147483647 h 407"/>
                <a:gd name="T22" fmla="*/ 2147483647 w 574"/>
                <a:gd name="T23" fmla="*/ 2147483647 h 407"/>
                <a:gd name="T24" fmla="*/ 2147483647 w 574"/>
                <a:gd name="T25" fmla="*/ 2147483647 h 407"/>
                <a:gd name="T26" fmla="*/ 2147483647 w 574"/>
                <a:gd name="T27" fmla="*/ 2147483647 h 407"/>
                <a:gd name="T28" fmla="*/ 2147483647 w 574"/>
                <a:gd name="T29" fmla="*/ 2147483647 h 407"/>
                <a:gd name="T30" fmla="*/ 2147483647 w 574"/>
                <a:gd name="T31" fmla="*/ 2147483647 h 407"/>
                <a:gd name="T32" fmla="*/ 2147483647 w 574"/>
                <a:gd name="T33" fmla="*/ 2147483647 h 407"/>
                <a:gd name="T34" fmla="*/ 2147483647 w 574"/>
                <a:gd name="T35" fmla="*/ 2147483647 h 407"/>
                <a:gd name="T36" fmla="*/ 2147483647 w 574"/>
                <a:gd name="T37" fmla="*/ 2147483647 h 407"/>
                <a:gd name="T38" fmla="*/ 2147483647 w 574"/>
                <a:gd name="T39" fmla="*/ 2147483647 h 407"/>
                <a:gd name="T40" fmla="*/ 0 w 574"/>
                <a:gd name="T41" fmla="*/ 2147483647 h 407"/>
                <a:gd name="T42" fmla="*/ 2147483647 w 574"/>
                <a:gd name="T43" fmla="*/ 2147483647 h 407"/>
                <a:gd name="T44" fmla="*/ 2147483647 w 574"/>
                <a:gd name="T45" fmla="*/ 2147483647 h 407"/>
                <a:gd name="T46" fmla="*/ 2147483647 w 574"/>
                <a:gd name="T47" fmla="*/ 2147483647 h 407"/>
                <a:gd name="T48" fmla="*/ 2147483647 w 574"/>
                <a:gd name="T49" fmla="*/ 2147483647 h 407"/>
                <a:gd name="T50" fmla="*/ 2147483647 w 574"/>
                <a:gd name="T51" fmla="*/ 2147483647 h 407"/>
                <a:gd name="T52" fmla="*/ 2147483647 w 574"/>
                <a:gd name="T53" fmla="*/ 2147483647 h 407"/>
                <a:gd name="T54" fmla="*/ 2147483647 w 574"/>
                <a:gd name="T55" fmla="*/ 2147483647 h 407"/>
                <a:gd name="T56" fmla="*/ 2147483647 w 574"/>
                <a:gd name="T57" fmla="*/ 2147483647 h 407"/>
                <a:gd name="T58" fmla="*/ 2147483647 w 574"/>
                <a:gd name="T59" fmla="*/ 2147483647 h 407"/>
                <a:gd name="T60" fmla="*/ 2147483647 w 574"/>
                <a:gd name="T61" fmla="*/ 2147483647 h 407"/>
                <a:gd name="T62" fmla="*/ 2147483647 w 574"/>
                <a:gd name="T63" fmla="*/ 2147483647 h 407"/>
                <a:gd name="T64" fmla="*/ 2147483647 w 574"/>
                <a:gd name="T65" fmla="*/ 2147483647 h 407"/>
                <a:gd name="T66" fmla="*/ 2147483647 w 574"/>
                <a:gd name="T67" fmla="*/ 2147483647 h 407"/>
                <a:gd name="T68" fmla="*/ 2147483647 w 574"/>
                <a:gd name="T69" fmla="*/ 2147483647 h 407"/>
                <a:gd name="T70" fmla="*/ 2147483647 w 574"/>
                <a:gd name="T71" fmla="*/ 2147483647 h 407"/>
                <a:gd name="T72" fmla="*/ 2147483647 w 574"/>
                <a:gd name="T73" fmla="*/ 2147483647 h 407"/>
                <a:gd name="T74" fmla="*/ 2147483647 w 574"/>
                <a:gd name="T75" fmla="*/ 2147483647 h 407"/>
                <a:gd name="T76" fmla="*/ 2147483647 w 574"/>
                <a:gd name="T77" fmla="*/ 2147483647 h 407"/>
                <a:gd name="T78" fmla="*/ 2147483647 w 574"/>
                <a:gd name="T79" fmla="*/ 2147483647 h 407"/>
                <a:gd name="T80" fmla="*/ 2147483647 w 574"/>
                <a:gd name="T81" fmla="*/ 2147483647 h 407"/>
                <a:gd name="T82" fmla="*/ 2147483647 w 574"/>
                <a:gd name="T83" fmla="*/ 2147483647 h 407"/>
                <a:gd name="T84" fmla="*/ 2147483647 w 574"/>
                <a:gd name="T85" fmla="*/ 2147483647 h 407"/>
                <a:gd name="T86" fmla="*/ 2147483647 w 574"/>
                <a:gd name="T87" fmla="*/ 2147483647 h 407"/>
                <a:gd name="T88" fmla="*/ 2147483647 w 574"/>
                <a:gd name="T89" fmla="*/ 2147483647 h 407"/>
                <a:gd name="T90" fmla="*/ 2147483647 w 574"/>
                <a:gd name="T91" fmla="*/ 2147483647 h 407"/>
                <a:gd name="T92" fmla="*/ 2147483647 w 574"/>
                <a:gd name="T93" fmla="*/ 2147483647 h 407"/>
                <a:gd name="T94" fmla="*/ 2147483647 w 574"/>
                <a:gd name="T95" fmla="*/ 2147483647 h 407"/>
                <a:gd name="T96" fmla="*/ 2147483647 w 574"/>
                <a:gd name="T97" fmla="*/ 2147483647 h 407"/>
                <a:gd name="T98" fmla="*/ 2147483647 w 574"/>
                <a:gd name="T99" fmla="*/ 2147483647 h 407"/>
                <a:gd name="T100" fmla="*/ 2147483647 w 574"/>
                <a:gd name="T101" fmla="*/ 2147483647 h 407"/>
                <a:gd name="T102" fmla="*/ 2147483647 w 574"/>
                <a:gd name="T103" fmla="*/ 2147483647 h 407"/>
                <a:gd name="T104" fmla="*/ 2147483647 w 574"/>
                <a:gd name="T105" fmla="*/ 0 h 407"/>
                <a:gd name="T106" fmla="*/ 2147483647 w 574"/>
                <a:gd name="T107" fmla="*/ 2147483647 h 407"/>
                <a:gd name="T108" fmla="*/ 2147483647 w 574"/>
                <a:gd name="T109" fmla="*/ 2147483647 h 407"/>
                <a:gd name="T110" fmla="*/ 2147483647 w 574"/>
                <a:gd name="T111" fmla="*/ 2147483647 h 407"/>
                <a:gd name="T112" fmla="*/ 2147483647 w 574"/>
                <a:gd name="T113" fmla="*/ 2147483647 h 407"/>
                <a:gd name="T114" fmla="*/ 2147483647 w 574"/>
                <a:gd name="T115" fmla="*/ 2147483647 h 407"/>
                <a:gd name="T116" fmla="*/ 2147483647 w 574"/>
                <a:gd name="T117" fmla="*/ 2147483647 h 407"/>
                <a:gd name="T118" fmla="*/ 2147483647 w 574"/>
                <a:gd name="T119" fmla="*/ 2147483647 h 407"/>
                <a:gd name="T120" fmla="*/ 2147483647 w 574"/>
                <a:gd name="T121" fmla="*/ 2147483647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4"/>
                <a:gd name="T184" fmla="*/ 0 h 407"/>
                <a:gd name="T185" fmla="*/ 574 w 574"/>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4" h="407">
                  <a:moveTo>
                    <a:pt x="520" y="357"/>
                  </a:moveTo>
                  <a:lnTo>
                    <a:pt x="519" y="363"/>
                  </a:lnTo>
                  <a:lnTo>
                    <a:pt x="523" y="376"/>
                  </a:lnTo>
                  <a:lnTo>
                    <a:pt x="521" y="406"/>
                  </a:lnTo>
                  <a:lnTo>
                    <a:pt x="489" y="397"/>
                  </a:lnTo>
                  <a:lnTo>
                    <a:pt x="488" y="397"/>
                  </a:lnTo>
                  <a:lnTo>
                    <a:pt x="478" y="396"/>
                  </a:lnTo>
                  <a:lnTo>
                    <a:pt x="470" y="394"/>
                  </a:lnTo>
                  <a:lnTo>
                    <a:pt x="469" y="394"/>
                  </a:lnTo>
                  <a:lnTo>
                    <a:pt x="462" y="393"/>
                  </a:lnTo>
                  <a:lnTo>
                    <a:pt x="442" y="389"/>
                  </a:lnTo>
                  <a:lnTo>
                    <a:pt x="441" y="389"/>
                  </a:lnTo>
                  <a:lnTo>
                    <a:pt x="422" y="385"/>
                  </a:lnTo>
                  <a:lnTo>
                    <a:pt x="383" y="376"/>
                  </a:lnTo>
                  <a:lnTo>
                    <a:pt x="368" y="374"/>
                  </a:lnTo>
                  <a:lnTo>
                    <a:pt x="355" y="379"/>
                  </a:lnTo>
                  <a:lnTo>
                    <a:pt x="347" y="376"/>
                  </a:lnTo>
                  <a:lnTo>
                    <a:pt x="333" y="375"/>
                  </a:lnTo>
                  <a:lnTo>
                    <a:pt x="323" y="372"/>
                  </a:lnTo>
                  <a:lnTo>
                    <a:pt x="314" y="378"/>
                  </a:lnTo>
                  <a:lnTo>
                    <a:pt x="298" y="376"/>
                  </a:lnTo>
                  <a:lnTo>
                    <a:pt x="296" y="376"/>
                  </a:lnTo>
                  <a:lnTo>
                    <a:pt x="292" y="376"/>
                  </a:lnTo>
                  <a:lnTo>
                    <a:pt x="287" y="376"/>
                  </a:lnTo>
                  <a:lnTo>
                    <a:pt x="271" y="383"/>
                  </a:lnTo>
                  <a:lnTo>
                    <a:pt x="250" y="381"/>
                  </a:lnTo>
                  <a:lnTo>
                    <a:pt x="238" y="374"/>
                  </a:lnTo>
                  <a:lnTo>
                    <a:pt x="236" y="376"/>
                  </a:lnTo>
                  <a:lnTo>
                    <a:pt x="221" y="378"/>
                  </a:lnTo>
                  <a:lnTo>
                    <a:pt x="217" y="379"/>
                  </a:lnTo>
                  <a:lnTo>
                    <a:pt x="196" y="379"/>
                  </a:lnTo>
                  <a:lnTo>
                    <a:pt x="195" y="372"/>
                  </a:lnTo>
                  <a:lnTo>
                    <a:pt x="178" y="364"/>
                  </a:lnTo>
                  <a:lnTo>
                    <a:pt x="175" y="361"/>
                  </a:lnTo>
                  <a:lnTo>
                    <a:pt x="174" y="360"/>
                  </a:lnTo>
                  <a:lnTo>
                    <a:pt x="157" y="360"/>
                  </a:lnTo>
                  <a:lnTo>
                    <a:pt x="152" y="357"/>
                  </a:lnTo>
                  <a:lnTo>
                    <a:pt x="143" y="363"/>
                  </a:lnTo>
                  <a:lnTo>
                    <a:pt x="127" y="365"/>
                  </a:lnTo>
                  <a:lnTo>
                    <a:pt x="121" y="364"/>
                  </a:lnTo>
                  <a:lnTo>
                    <a:pt x="116" y="367"/>
                  </a:lnTo>
                  <a:lnTo>
                    <a:pt x="102" y="361"/>
                  </a:lnTo>
                  <a:lnTo>
                    <a:pt x="81" y="346"/>
                  </a:lnTo>
                  <a:lnTo>
                    <a:pt x="83" y="339"/>
                  </a:lnTo>
                  <a:lnTo>
                    <a:pt x="83" y="338"/>
                  </a:lnTo>
                  <a:lnTo>
                    <a:pt x="84" y="336"/>
                  </a:lnTo>
                  <a:lnTo>
                    <a:pt x="84" y="325"/>
                  </a:lnTo>
                  <a:lnTo>
                    <a:pt x="85" y="313"/>
                  </a:lnTo>
                  <a:lnTo>
                    <a:pt x="76" y="292"/>
                  </a:lnTo>
                  <a:lnTo>
                    <a:pt x="62" y="284"/>
                  </a:lnTo>
                  <a:lnTo>
                    <a:pt x="58" y="285"/>
                  </a:lnTo>
                  <a:lnTo>
                    <a:pt x="49" y="284"/>
                  </a:lnTo>
                  <a:lnTo>
                    <a:pt x="45" y="271"/>
                  </a:lnTo>
                  <a:lnTo>
                    <a:pt x="44" y="268"/>
                  </a:lnTo>
                  <a:lnTo>
                    <a:pt x="31" y="266"/>
                  </a:lnTo>
                  <a:lnTo>
                    <a:pt x="26" y="261"/>
                  </a:lnTo>
                  <a:lnTo>
                    <a:pt x="15" y="264"/>
                  </a:lnTo>
                  <a:lnTo>
                    <a:pt x="8" y="260"/>
                  </a:lnTo>
                  <a:lnTo>
                    <a:pt x="6" y="254"/>
                  </a:lnTo>
                  <a:lnTo>
                    <a:pt x="4" y="259"/>
                  </a:lnTo>
                  <a:lnTo>
                    <a:pt x="0" y="257"/>
                  </a:lnTo>
                  <a:lnTo>
                    <a:pt x="12" y="218"/>
                  </a:lnTo>
                  <a:lnTo>
                    <a:pt x="9" y="239"/>
                  </a:lnTo>
                  <a:lnTo>
                    <a:pt x="13" y="235"/>
                  </a:lnTo>
                  <a:lnTo>
                    <a:pt x="19" y="235"/>
                  </a:lnTo>
                  <a:lnTo>
                    <a:pt x="19" y="223"/>
                  </a:lnTo>
                  <a:lnTo>
                    <a:pt x="26" y="217"/>
                  </a:lnTo>
                  <a:lnTo>
                    <a:pt x="29" y="213"/>
                  </a:lnTo>
                  <a:lnTo>
                    <a:pt x="17" y="213"/>
                  </a:lnTo>
                  <a:lnTo>
                    <a:pt x="12" y="209"/>
                  </a:lnTo>
                  <a:lnTo>
                    <a:pt x="13" y="202"/>
                  </a:lnTo>
                  <a:lnTo>
                    <a:pt x="15" y="193"/>
                  </a:lnTo>
                  <a:lnTo>
                    <a:pt x="12" y="189"/>
                  </a:lnTo>
                  <a:lnTo>
                    <a:pt x="16" y="195"/>
                  </a:lnTo>
                  <a:lnTo>
                    <a:pt x="33" y="192"/>
                  </a:lnTo>
                  <a:lnTo>
                    <a:pt x="34" y="189"/>
                  </a:lnTo>
                  <a:lnTo>
                    <a:pt x="24" y="184"/>
                  </a:lnTo>
                  <a:lnTo>
                    <a:pt x="19" y="177"/>
                  </a:lnTo>
                  <a:lnTo>
                    <a:pt x="16" y="187"/>
                  </a:lnTo>
                  <a:lnTo>
                    <a:pt x="12" y="187"/>
                  </a:lnTo>
                  <a:lnTo>
                    <a:pt x="16" y="157"/>
                  </a:lnTo>
                  <a:lnTo>
                    <a:pt x="16" y="146"/>
                  </a:lnTo>
                  <a:lnTo>
                    <a:pt x="12" y="139"/>
                  </a:lnTo>
                  <a:lnTo>
                    <a:pt x="15" y="121"/>
                  </a:lnTo>
                  <a:lnTo>
                    <a:pt x="12" y="95"/>
                  </a:lnTo>
                  <a:lnTo>
                    <a:pt x="13" y="92"/>
                  </a:lnTo>
                  <a:lnTo>
                    <a:pt x="5" y="80"/>
                  </a:lnTo>
                  <a:lnTo>
                    <a:pt x="4" y="66"/>
                  </a:lnTo>
                  <a:lnTo>
                    <a:pt x="6" y="62"/>
                  </a:lnTo>
                  <a:lnTo>
                    <a:pt x="5" y="49"/>
                  </a:lnTo>
                  <a:lnTo>
                    <a:pt x="15" y="31"/>
                  </a:lnTo>
                  <a:lnTo>
                    <a:pt x="12" y="26"/>
                  </a:lnTo>
                  <a:lnTo>
                    <a:pt x="16" y="26"/>
                  </a:lnTo>
                  <a:lnTo>
                    <a:pt x="58" y="62"/>
                  </a:lnTo>
                  <a:lnTo>
                    <a:pt x="96" y="76"/>
                  </a:lnTo>
                  <a:lnTo>
                    <a:pt x="96" y="77"/>
                  </a:lnTo>
                  <a:lnTo>
                    <a:pt x="121" y="83"/>
                  </a:lnTo>
                  <a:lnTo>
                    <a:pt x="131" y="92"/>
                  </a:lnTo>
                  <a:lnTo>
                    <a:pt x="137" y="95"/>
                  </a:lnTo>
                  <a:lnTo>
                    <a:pt x="138" y="88"/>
                  </a:lnTo>
                  <a:lnTo>
                    <a:pt x="145" y="90"/>
                  </a:lnTo>
                  <a:lnTo>
                    <a:pt x="141" y="92"/>
                  </a:lnTo>
                  <a:lnTo>
                    <a:pt x="143" y="98"/>
                  </a:lnTo>
                  <a:lnTo>
                    <a:pt x="148" y="119"/>
                  </a:lnTo>
                  <a:lnTo>
                    <a:pt x="135" y="126"/>
                  </a:lnTo>
                  <a:lnTo>
                    <a:pt x="135" y="130"/>
                  </a:lnTo>
                  <a:lnTo>
                    <a:pt x="152" y="119"/>
                  </a:lnTo>
                  <a:lnTo>
                    <a:pt x="156" y="119"/>
                  </a:lnTo>
                  <a:lnTo>
                    <a:pt x="155" y="134"/>
                  </a:lnTo>
                  <a:lnTo>
                    <a:pt x="153" y="133"/>
                  </a:lnTo>
                  <a:lnTo>
                    <a:pt x="148" y="156"/>
                  </a:lnTo>
                  <a:lnTo>
                    <a:pt x="149" y="157"/>
                  </a:lnTo>
                  <a:lnTo>
                    <a:pt x="150" y="167"/>
                  </a:lnTo>
                  <a:lnTo>
                    <a:pt x="153" y="173"/>
                  </a:lnTo>
                  <a:lnTo>
                    <a:pt x="143" y="175"/>
                  </a:lnTo>
                  <a:lnTo>
                    <a:pt x="141" y="173"/>
                  </a:lnTo>
                  <a:lnTo>
                    <a:pt x="141" y="171"/>
                  </a:lnTo>
                  <a:lnTo>
                    <a:pt x="142" y="180"/>
                  </a:lnTo>
                  <a:lnTo>
                    <a:pt x="149" y="178"/>
                  </a:lnTo>
                  <a:lnTo>
                    <a:pt x="157" y="175"/>
                  </a:lnTo>
                  <a:lnTo>
                    <a:pt x="155" y="166"/>
                  </a:lnTo>
                  <a:lnTo>
                    <a:pt x="161" y="131"/>
                  </a:lnTo>
                  <a:lnTo>
                    <a:pt x="174" y="116"/>
                  </a:lnTo>
                  <a:lnTo>
                    <a:pt x="178" y="115"/>
                  </a:lnTo>
                  <a:lnTo>
                    <a:pt x="179" y="110"/>
                  </a:lnTo>
                  <a:lnTo>
                    <a:pt x="173" y="96"/>
                  </a:lnTo>
                  <a:lnTo>
                    <a:pt x="173" y="85"/>
                  </a:lnTo>
                  <a:lnTo>
                    <a:pt x="168" y="95"/>
                  </a:lnTo>
                  <a:lnTo>
                    <a:pt x="171" y="103"/>
                  </a:lnTo>
                  <a:lnTo>
                    <a:pt x="167" y="95"/>
                  </a:lnTo>
                  <a:lnTo>
                    <a:pt x="163" y="94"/>
                  </a:lnTo>
                  <a:lnTo>
                    <a:pt x="164" y="81"/>
                  </a:lnTo>
                  <a:lnTo>
                    <a:pt x="174" y="83"/>
                  </a:lnTo>
                  <a:lnTo>
                    <a:pt x="177" y="78"/>
                  </a:lnTo>
                  <a:lnTo>
                    <a:pt x="168" y="69"/>
                  </a:lnTo>
                  <a:lnTo>
                    <a:pt x="164" y="65"/>
                  </a:lnTo>
                  <a:lnTo>
                    <a:pt x="155" y="78"/>
                  </a:lnTo>
                  <a:lnTo>
                    <a:pt x="157" y="99"/>
                  </a:lnTo>
                  <a:lnTo>
                    <a:pt x="160" y="101"/>
                  </a:lnTo>
                  <a:lnTo>
                    <a:pt x="161" y="96"/>
                  </a:lnTo>
                  <a:lnTo>
                    <a:pt x="170" y="105"/>
                  </a:lnTo>
                  <a:lnTo>
                    <a:pt x="167" y="119"/>
                  </a:lnTo>
                  <a:lnTo>
                    <a:pt x="160" y="108"/>
                  </a:lnTo>
                  <a:lnTo>
                    <a:pt x="153" y="102"/>
                  </a:lnTo>
                  <a:lnTo>
                    <a:pt x="155" y="88"/>
                  </a:lnTo>
                  <a:lnTo>
                    <a:pt x="148" y="81"/>
                  </a:lnTo>
                  <a:lnTo>
                    <a:pt x="159" y="62"/>
                  </a:lnTo>
                  <a:lnTo>
                    <a:pt x="164" y="40"/>
                  </a:lnTo>
                  <a:lnTo>
                    <a:pt x="171" y="59"/>
                  </a:lnTo>
                  <a:lnTo>
                    <a:pt x="177" y="41"/>
                  </a:lnTo>
                  <a:lnTo>
                    <a:pt x="178" y="30"/>
                  </a:lnTo>
                  <a:lnTo>
                    <a:pt x="171" y="27"/>
                  </a:lnTo>
                  <a:lnTo>
                    <a:pt x="168" y="38"/>
                  </a:lnTo>
                  <a:lnTo>
                    <a:pt x="164" y="13"/>
                  </a:lnTo>
                  <a:lnTo>
                    <a:pt x="167" y="0"/>
                  </a:lnTo>
                  <a:lnTo>
                    <a:pt x="303" y="31"/>
                  </a:lnTo>
                  <a:lnTo>
                    <a:pt x="444" y="62"/>
                  </a:lnTo>
                  <a:lnTo>
                    <a:pt x="489" y="72"/>
                  </a:lnTo>
                  <a:lnTo>
                    <a:pt x="543" y="83"/>
                  </a:lnTo>
                  <a:lnTo>
                    <a:pt x="573" y="88"/>
                  </a:lnTo>
                  <a:lnTo>
                    <a:pt x="571" y="92"/>
                  </a:lnTo>
                  <a:lnTo>
                    <a:pt x="571" y="96"/>
                  </a:lnTo>
                  <a:lnTo>
                    <a:pt x="568" y="103"/>
                  </a:lnTo>
                  <a:lnTo>
                    <a:pt x="557" y="163"/>
                  </a:lnTo>
                  <a:lnTo>
                    <a:pt x="555" y="180"/>
                  </a:lnTo>
                  <a:lnTo>
                    <a:pt x="552" y="187"/>
                  </a:lnTo>
                  <a:lnTo>
                    <a:pt x="552" y="191"/>
                  </a:lnTo>
                  <a:lnTo>
                    <a:pt x="552" y="192"/>
                  </a:lnTo>
                  <a:lnTo>
                    <a:pt x="552" y="195"/>
                  </a:lnTo>
                  <a:lnTo>
                    <a:pt x="548" y="218"/>
                  </a:lnTo>
                  <a:lnTo>
                    <a:pt x="545" y="231"/>
                  </a:lnTo>
                  <a:lnTo>
                    <a:pt x="539" y="259"/>
                  </a:lnTo>
                  <a:lnTo>
                    <a:pt x="538" y="270"/>
                  </a:lnTo>
                  <a:lnTo>
                    <a:pt x="537" y="271"/>
                  </a:lnTo>
                  <a:lnTo>
                    <a:pt x="535" y="284"/>
                  </a:lnTo>
                  <a:lnTo>
                    <a:pt x="527" y="324"/>
                  </a:lnTo>
                  <a:lnTo>
                    <a:pt x="525" y="329"/>
                  </a:lnTo>
                  <a:lnTo>
                    <a:pt x="523" y="346"/>
                  </a:lnTo>
                  <a:lnTo>
                    <a:pt x="521" y="350"/>
                  </a:lnTo>
                  <a:lnTo>
                    <a:pt x="520" y="357"/>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72" name="Washington extra (no alt text)"/>
            <p:cNvSpPr>
              <a:spLocks/>
            </p:cNvSpPr>
            <p:nvPr/>
          </p:nvSpPr>
          <p:spPr bwMode="auto">
            <a:xfrm>
              <a:off x="1262063" y="1638300"/>
              <a:ext cx="52387" cy="39688"/>
            </a:xfrm>
            <a:custGeom>
              <a:avLst/>
              <a:gdLst>
                <a:gd name="T0" fmla="*/ 2147483647 w 33"/>
                <a:gd name="T1" fmla="*/ 0 h 27"/>
                <a:gd name="T2" fmla="*/ 2147483647 w 33"/>
                <a:gd name="T3" fmla="*/ 2147483647 h 27"/>
                <a:gd name="T4" fmla="*/ 2147483647 w 33"/>
                <a:gd name="T5" fmla="*/ 2147483647 h 27"/>
                <a:gd name="T6" fmla="*/ 2147483647 w 33"/>
                <a:gd name="T7" fmla="*/ 2147483647 h 27"/>
                <a:gd name="T8" fmla="*/ 2147483647 w 33"/>
                <a:gd name="T9" fmla="*/ 2147483647 h 27"/>
                <a:gd name="T10" fmla="*/ 2147483647 w 33"/>
                <a:gd name="T11" fmla="*/ 2147483647 h 27"/>
                <a:gd name="T12" fmla="*/ 2147483647 w 33"/>
                <a:gd name="T13" fmla="*/ 2147483647 h 27"/>
                <a:gd name="T14" fmla="*/ 0 w 33"/>
                <a:gd name="T15" fmla="*/ 2147483647 h 27"/>
                <a:gd name="T16" fmla="*/ 2147483647 w 33"/>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7"/>
                <a:gd name="T29" fmla="*/ 33 w 3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7">
                  <a:moveTo>
                    <a:pt x="4" y="0"/>
                  </a:moveTo>
                  <a:lnTo>
                    <a:pt x="6" y="11"/>
                  </a:lnTo>
                  <a:lnTo>
                    <a:pt x="11" y="14"/>
                  </a:lnTo>
                  <a:lnTo>
                    <a:pt x="13" y="2"/>
                  </a:lnTo>
                  <a:lnTo>
                    <a:pt x="32" y="7"/>
                  </a:lnTo>
                  <a:lnTo>
                    <a:pt x="22" y="26"/>
                  </a:lnTo>
                  <a:lnTo>
                    <a:pt x="6" y="24"/>
                  </a:lnTo>
                  <a:lnTo>
                    <a:pt x="0" y="17"/>
                  </a:lnTo>
                  <a:lnTo>
                    <a:pt x="4" y="0"/>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2074" name="Wisconsin" descr="Wisconsin, varies by utility, 10 percent by 2015 statewide."/>
          <p:cNvSpPr>
            <a:spLocks/>
          </p:cNvSpPr>
          <p:nvPr/>
        </p:nvSpPr>
        <p:spPr bwMode="auto">
          <a:xfrm>
            <a:off x="4448724" y="2011720"/>
            <a:ext cx="692313" cy="681591"/>
          </a:xfrm>
          <a:custGeom>
            <a:avLst/>
            <a:gdLst>
              <a:gd name="T0" fmla="*/ 2147483647 w 454"/>
              <a:gd name="T1" fmla="*/ 2147483647 h 479"/>
              <a:gd name="T2" fmla="*/ 2147483647 w 454"/>
              <a:gd name="T3" fmla="*/ 2147483647 h 479"/>
              <a:gd name="T4" fmla="*/ 2147483647 w 454"/>
              <a:gd name="T5" fmla="*/ 2147483647 h 479"/>
              <a:gd name="T6" fmla="*/ 2147483647 w 454"/>
              <a:gd name="T7" fmla="*/ 2147483647 h 479"/>
              <a:gd name="T8" fmla="*/ 2147483647 w 454"/>
              <a:gd name="T9" fmla="*/ 2147483647 h 479"/>
              <a:gd name="T10" fmla="*/ 2147483647 w 454"/>
              <a:gd name="T11" fmla="*/ 2147483647 h 479"/>
              <a:gd name="T12" fmla="*/ 2147483647 w 454"/>
              <a:gd name="T13" fmla="*/ 2147483647 h 479"/>
              <a:gd name="T14" fmla="*/ 2147483647 w 454"/>
              <a:gd name="T15" fmla="*/ 2147483647 h 479"/>
              <a:gd name="T16" fmla="*/ 2147483647 w 454"/>
              <a:gd name="T17" fmla="*/ 2147483647 h 479"/>
              <a:gd name="T18" fmla="*/ 2147483647 w 454"/>
              <a:gd name="T19" fmla="*/ 2147483647 h 479"/>
              <a:gd name="T20" fmla="*/ 2147483647 w 454"/>
              <a:gd name="T21" fmla="*/ 2147483647 h 479"/>
              <a:gd name="T22" fmla="*/ 2147483647 w 454"/>
              <a:gd name="T23" fmla="*/ 2147483647 h 479"/>
              <a:gd name="T24" fmla="*/ 2147483647 w 454"/>
              <a:gd name="T25" fmla="*/ 2147483647 h 479"/>
              <a:gd name="T26" fmla="*/ 2147483647 w 454"/>
              <a:gd name="T27" fmla="*/ 2147483647 h 479"/>
              <a:gd name="T28" fmla="*/ 2147483647 w 454"/>
              <a:gd name="T29" fmla="*/ 2147483647 h 479"/>
              <a:gd name="T30" fmla="*/ 2147483647 w 454"/>
              <a:gd name="T31" fmla="*/ 2147483647 h 479"/>
              <a:gd name="T32" fmla="*/ 2147483647 w 454"/>
              <a:gd name="T33" fmla="*/ 2147483647 h 479"/>
              <a:gd name="T34" fmla="*/ 2147483647 w 454"/>
              <a:gd name="T35" fmla="*/ 2147483647 h 479"/>
              <a:gd name="T36" fmla="*/ 2147483647 w 454"/>
              <a:gd name="T37" fmla="*/ 2147483647 h 479"/>
              <a:gd name="T38" fmla="*/ 2147483647 w 454"/>
              <a:gd name="T39" fmla="*/ 2147483647 h 479"/>
              <a:gd name="T40" fmla="*/ 2147483647 w 454"/>
              <a:gd name="T41" fmla="*/ 2147483647 h 479"/>
              <a:gd name="T42" fmla="*/ 2147483647 w 454"/>
              <a:gd name="T43" fmla="*/ 2147483647 h 479"/>
              <a:gd name="T44" fmla="*/ 2147483647 w 454"/>
              <a:gd name="T45" fmla="*/ 2147483647 h 479"/>
              <a:gd name="T46" fmla="*/ 0 w 454"/>
              <a:gd name="T47" fmla="*/ 2147483647 h 479"/>
              <a:gd name="T48" fmla="*/ 2147483647 w 454"/>
              <a:gd name="T49" fmla="*/ 2147483647 h 479"/>
              <a:gd name="T50" fmla="*/ 2147483647 w 454"/>
              <a:gd name="T51" fmla="*/ 2147483647 h 479"/>
              <a:gd name="T52" fmla="*/ 2147483647 w 454"/>
              <a:gd name="T53" fmla="*/ 2147483647 h 479"/>
              <a:gd name="T54" fmla="*/ 2147483647 w 454"/>
              <a:gd name="T55" fmla="*/ 2147483647 h 479"/>
              <a:gd name="T56" fmla="*/ 2147483647 w 454"/>
              <a:gd name="T57" fmla="*/ 2147483647 h 479"/>
              <a:gd name="T58" fmla="*/ 2147483647 w 454"/>
              <a:gd name="T59" fmla="*/ 0 h 479"/>
              <a:gd name="T60" fmla="*/ 2147483647 w 454"/>
              <a:gd name="T61" fmla="*/ 2147483647 h 479"/>
              <a:gd name="T62" fmla="*/ 2147483647 w 454"/>
              <a:gd name="T63" fmla="*/ 2147483647 h 479"/>
              <a:gd name="T64" fmla="*/ 2147483647 w 454"/>
              <a:gd name="T65" fmla="*/ 2147483647 h 479"/>
              <a:gd name="T66" fmla="*/ 2147483647 w 454"/>
              <a:gd name="T67" fmla="*/ 2147483647 h 479"/>
              <a:gd name="T68" fmla="*/ 2147483647 w 454"/>
              <a:gd name="T69" fmla="*/ 2147483647 h 479"/>
              <a:gd name="T70" fmla="*/ 2147483647 w 454"/>
              <a:gd name="T71" fmla="*/ 2147483647 h 479"/>
              <a:gd name="T72" fmla="*/ 2147483647 w 454"/>
              <a:gd name="T73" fmla="*/ 2147483647 h 479"/>
              <a:gd name="T74" fmla="*/ 2147483647 w 454"/>
              <a:gd name="T75" fmla="*/ 2147483647 h 479"/>
              <a:gd name="T76" fmla="*/ 2147483647 w 454"/>
              <a:gd name="T77" fmla="*/ 2147483647 h 479"/>
              <a:gd name="T78" fmla="*/ 2147483647 w 454"/>
              <a:gd name="T79" fmla="*/ 2147483647 h 479"/>
              <a:gd name="T80" fmla="*/ 2147483647 w 454"/>
              <a:gd name="T81" fmla="*/ 2147483647 h 479"/>
              <a:gd name="T82" fmla="*/ 2147483647 w 454"/>
              <a:gd name="T83" fmla="*/ 2147483647 h 479"/>
              <a:gd name="T84" fmla="*/ 2147483647 w 454"/>
              <a:gd name="T85" fmla="*/ 2147483647 h 479"/>
              <a:gd name="T86" fmla="*/ 2147483647 w 454"/>
              <a:gd name="T87" fmla="*/ 2147483647 h 479"/>
              <a:gd name="T88" fmla="*/ 2147483647 w 454"/>
              <a:gd name="T89" fmla="*/ 2147483647 h 479"/>
              <a:gd name="T90" fmla="*/ 2147483647 w 454"/>
              <a:gd name="T91" fmla="*/ 2147483647 h 479"/>
              <a:gd name="T92" fmla="*/ 2147483647 w 454"/>
              <a:gd name="T93" fmla="*/ 2147483647 h 479"/>
              <a:gd name="T94" fmla="*/ 2147483647 w 454"/>
              <a:gd name="T95" fmla="*/ 2147483647 h 479"/>
              <a:gd name="T96" fmla="*/ 2147483647 w 454"/>
              <a:gd name="T97" fmla="*/ 2147483647 h 479"/>
              <a:gd name="T98" fmla="*/ 2147483647 w 454"/>
              <a:gd name="T99" fmla="*/ 2147483647 h 479"/>
              <a:gd name="T100" fmla="*/ 2147483647 w 454"/>
              <a:gd name="T101" fmla="*/ 2147483647 h 479"/>
              <a:gd name="T102" fmla="*/ 2147483647 w 454"/>
              <a:gd name="T103" fmla="*/ 2147483647 h 479"/>
              <a:gd name="T104" fmla="*/ 2147483647 w 454"/>
              <a:gd name="T105" fmla="*/ 2147483647 h 479"/>
              <a:gd name="T106" fmla="*/ 2147483647 w 454"/>
              <a:gd name="T107" fmla="*/ 2147483647 h 479"/>
              <a:gd name="T108" fmla="*/ 2147483647 w 454"/>
              <a:gd name="T109" fmla="*/ 2147483647 h 479"/>
              <a:gd name="T110" fmla="*/ 2147483647 w 454"/>
              <a:gd name="T111" fmla="*/ 2147483647 h 479"/>
              <a:gd name="T112" fmla="*/ 2147483647 w 454"/>
              <a:gd name="T113" fmla="*/ 2147483647 h 479"/>
              <a:gd name="T114" fmla="*/ 2147483647 w 454"/>
              <a:gd name="T115" fmla="*/ 2147483647 h 4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4"/>
              <a:gd name="T175" fmla="*/ 0 h 479"/>
              <a:gd name="T176" fmla="*/ 454 w 454"/>
              <a:gd name="T177" fmla="*/ 479 h 4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4" h="479">
                <a:moveTo>
                  <a:pt x="343" y="466"/>
                </a:moveTo>
                <a:lnTo>
                  <a:pt x="340" y="466"/>
                </a:lnTo>
                <a:lnTo>
                  <a:pt x="335" y="468"/>
                </a:lnTo>
                <a:lnTo>
                  <a:pt x="329" y="468"/>
                </a:lnTo>
                <a:lnTo>
                  <a:pt x="321" y="468"/>
                </a:lnTo>
                <a:lnTo>
                  <a:pt x="304" y="469"/>
                </a:lnTo>
                <a:lnTo>
                  <a:pt x="295" y="471"/>
                </a:lnTo>
                <a:lnTo>
                  <a:pt x="293" y="471"/>
                </a:lnTo>
                <a:lnTo>
                  <a:pt x="285" y="471"/>
                </a:lnTo>
                <a:lnTo>
                  <a:pt x="275" y="472"/>
                </a:lnTo>
                <a:lnTo>
                  <a:pt x="259" y="472"/>
                </a:lnTo>
                <a:lnTo>
                  <a:pt x="254" y="473"/>
                </a:lnTo>
                <a:lnTo>
                  <a:pt x="252" y="473"/>
                </a:lnTo>
                <a:lnTo>
                  <a:pt x="242" y="473"/>
                </a:lnTo>
                <a:lnTo>
                  <a:pt x="235" y="473"/>
                </a:lnTo>
                <a:lnTo>
                  <a:pt x="211" y="476"/>
                </a:lnTo>
                <a:lnTo>
                  <a:pt x="207" y="476"/>
                </a:lnTo>
                <a:lnTo>
                  <a:pt x="199" y="476"/>
                </a:lnTo>
                <a:lnTo>
                  <a:pt x="195" y="478"/>
                </a:lnTo>
                <a:lnTo>
                  <a:pt x="189" y="465"/>
                </a:lnTo>
                <a:lnTo>
                  <a:pt x="185" y="462"/>
                </a:lnTo>
                <a:lnTo>
                  <a:pt x="174" y="461"/>
                </a:lnTo>
                <a:lnTo>
                  <a:pt x="159" y="453"/>
                </a:lnTo>
                <a:lnTo>
                  <a:pt x="157" y="440"/>
                </a:lnTo>
                <a:lnTo>
                  <a:pt x="151" y="429"/>
                </a:lnTo>
                <a:lnTo>
                  <a:pt x="149" y="426"/>
                </a:lnTo>
                <a:lnTo>
                  <a:pt x="148" y="419"/>
                </a:lnTo>
                <a:lnTo>
                  <a:pt x="148" y="418"/>
                </a:lnTo>
                <a:lnTo>
                  <a:pt x="156" y="399"/>
                </a:lnTo>
                <a:lnTo>
                  <a:pt x="144" y="383"/>
                </a:lnTo>
                <a:lnTo>
                  <a:pt x="144" y="382"/>
                </a:lnTo>
                <a:lnTo>
                  <a:pt x="142" y="374"/>
                </a:lnTo>
                <a:lnTo>
                  <a:pt x="142" y="372"/>
                </a:lnTo>
                <a:lnTo>
                  <a:pt x="139" y="364"/>
                </a:lnTo>
                <a:lnTo>
                  <a:pt x="137" y="361"/>
                </a:lnTo>
                <a:lnTo>
                  <a:pt x="137" y="349"/>
                </a:lnTo>
                <a:lnTo>
                  <a:pt x="138" y="346"/>
                </a:lnTo>
                <a:lnTo>
                  <a:pt x="138" y="343"/>
                </a:lnTo>
                <a:lnTo>
                  <a:pt x="134" y="336"/>
                </a:lnTo>
                <a:lnTo>
                  <a:pt x="132" y="335"/>
                </a:lnTo>
                <a:lnTo>
                  <a:pt x="126" y="326"/>
                </a:lnTo>
                <a:lnTo>
                  <a:pt x="121" y="322"/>
                </a:lnTo>
                <a:lnTo>
                  <a:pt x="121" y="321"/>
                </a:lnTo>
                <a:lnTo>
                  <a:pt x="116" y="318"/>
                </a:lnTo>
                <a:lnTo>
                  <a:pt x="112" y="318"/>
                </a:lnTo>
                <a:lnTo>
                  <a:pt x="106" y="315"/>
                </a:lnTo>
                <a:lnTo>
                  <a:pt x="99" y="308"/>
                </a:lnTo>
                <a:lnTo>
                  <a:pt x="88" y="302"/>
                </a:lnTo>
                <a:lnTo>
                  <a:pt x="85" y="296"/>
                </a:lnTo>
                <a:lnTo>
                  <a:pt x="76" y="282"/>
                </a:lnTo>
                <a:lnTo>
                  <a:pt x="69" y="279"/>
                </a:lnTo>
                <a:lnTo>
                  <a:pt x="65" y="278"/>
                </a:lnTo>
                <a:lnTo>
                  <a:pt x="58" y="277"/>
                </a:lnTo>
                <a:lnTo>
                  <a:pt x="56" y="275"/>
                </a:lnTo>
                <a:lnTo>
                  <a:pt x="51" y="271"/>
                </a:lnTo>
                <a:lnTo>
                  <a:pt x="49" y="267"/>
                </a:lnTo>
                <a:lnTo>
                  <a:pt x="49" y="266"/>
                </a:lnTo>
                <a:lnTo>
                  <a:pt x="36" y="264"/>
                </a:lnTo>
                <a:lnTo>
                  <a:pt x="19" y="252"/>
                </a:lnTo>
                <a:lnTo>
                  <a:pt x="16" y="249"/>
                </a:lnTo>
                <a:lnTo>
                  <a:pt x="12" y="246"/>
                </a:lnTo>
                <a:lnTo>
                  <a:pt x="13" y="232"/>
                </a:lnTo>
                <a:lnTo>
                  <a:pt x="12" y="218"/>
                </a:lnTo>
                <a:lnTo>
                  <a:pt x="13" y="205"/>
                </a:lnTo>
                <a:lnTo>
                  <a:pt x="12" y="196"/>
                </a:lnTo>
                <a:lnTo>
                  <a:pt x="12" y="195"/>
                </a:lnTo>
                <a:lnTo>
                  <a:pt x="12" y="192"/>
                </a:lnTo>
                <a:lnTo>
                  <a:pt x="12" y="187"/>
                </a:lnTo>
                <a:lnTo>
                  <a:pt x="13" y="164"/>
                </a:lnTo>
                <a:lnTo>
                  <a:pt x="11" y="159"/>
                </a:lnTo>
                <a:lnTo>
                  <a:pt x="0" y="151"/>
                </a:lnTo>
                <a:lnTo>
                  <a:pt x="2" y="141"/>
                </a:lnTo>
                <a:lnTo>
                  <a:pt x="9" y="128"/>
                </a:lnTo>
                <a:lnTo>
                  <a:pt x="42" y="101"/>
                </a:lnTo>
                <a:lnTo>
                  <a:pt x="41" y="92"/>
                </a:lnTo>
                <a:lnTo>
                  <a:pt x="40" y="65"/>
                </a:lnTo>
                <a:lnTo>
                  <a:pt x="40" y="55"/>
                </a:lnTo>
                <a:lnTo>
                  <a:pt x="38" y="42"/>
                </a:lnTo>
                <a:lnTo>
                  <a:pt x="38" y="38"/>
                </a:lnTo>
                <a:lnTo>
                  <a:pt x="42" y="38"/>
                </a:lnTo>
                <a:lnTo>
                  <a:pt x="54" y="27"/>
                </a:lnTo>
                <a:lnTo>
                  <a:pt x="59" y="31"/>
                </a:lnTo>
                <a:lnTo>
                  <a:pt x="60" y="33"/>
                </a:lnTo>
                <a:lnTo>
                  <a:pt x="76" y="33"/>
                </a:lnTo>
                <a:lnTo>
                  <a:pt x="94" y="24"/>
                </a:lnTo>
                <a:lnTo>
                  <a:pt x="106" y="20"/>
                </a:lnTo>
                <a:lnTo>
                  <a:pt x="119" y="11"/>
                </a:lnTo>
                <a:lnTo>
                  <a:pt x="124" y="12"/>
                </a:lnTo>
                <a:lnTo>
                  <a:pt x="142" y="0"/>
                </a:lnTo>
                <a:lnTo>
                  <a:pt x="151" y="8"/>
                </a:lnTo>
                <a:lnTo>
                  <a:pt x="142" y="22"/>
                </a:lnTo>
                <a:lnTo>
                  <a:pt x="145" y="30"/>
                </a:lnTo>
                <a:lnTo>
                  <a:pt x="141" y="36"/>
                </a:lnTo>
                <a:lnTo>
                  <a:pt x="141" y="40"/>
                </a:lnTo>
                <a:lnTo>
                  <a:pt x="151" y="34"/>
                </a:lnTo>
                <a:lnTo>
                  <a:pt x="153" y="27"/>
                </a:lnTo>
                <a:lnTo>
                  <a:pt x="169" y="38"/>
                </a:lnTo>
                <a:lnTo>
                  <a:pt x="174" y="37"/>
                </a:lnTo>
                <a:lnTo>
                  <a:pt x="178" y="40"/>
                </a:lnTo>
                <a:lnTo>
                  <a:pt x="180" y="38"/>
                </a:lnTo>
                <a:lnTo>
                  <a:pt x="195" y="45"/>
                </a:lnTo>
                <a:lnTo>
                  <a:pt x="203" y="59"/>
                </a:lnTo>
                <a:lnTo>
                  <a:pt x="218" y="65"/>
                </a:lnTo>
                <a:lnTo>
                  <a:pt x="224" y="66"/>
                </a:lnTo>
                <a:lnTo>
                  <a:pt x="283" y="77"/>
                </a:lnTo>
                <a:lnTo>
                  <a:pt x="290" y="81"/>
                </a:lnTo>
                <a:lnTo>
                  <a:pt x="295" y="83"/>
                </a:lnTo>
                <a:lnTo>
                  <a:pt x="302" y="87"/>
                </a:lnTo>
                <a:lnTo>
                  <a:pt x="310" y="87"/>
                </a:lnTo>
                <a:lnTo>
                  <a:pt x="314" y="87"/>
                </a:lnTo>
                <a:lnTo>
                  <a:pt x="320" y="90"/>
                </a:lnTo>
                <a:lnTo>
                  <a:pt x="328" y="88"/>
                </a:lnTo>
                <a:lnTo>
                  <a:pt x="347" y="90"/>
                </a:lnTo>
                <a:lnTo>
                  <a:pt x="358" y="94"/>
                </a:lnTo>
                <a:lnTo>
                  <a:pt x="361" y="98"/>
                </a:lnTo>
                <a:lnTo>
                  <a:pt x="360" y="105"/>
                </a:lnTo>
                <a:lnTo>
                  <a:pt x="364" y="108"/>
                </a:lnTo>
                <a:lnTo>
                  <a:pt x="369" y="106"/>
                </a:lnTo>
                <a:lnTo>
                  <a:pt x="369" y="108"/>
                </a:lnTo>
                <a:lnTo>
                  <a:pt x="378" y="110"/>
                </a:lnTo>
                <a:lnTo>
                  <a:pt x="380" y="112"/>
                </a:lnTo>
                <a:lnTo>
                  <a:pt x="400" y="175"/>
                </a:lnTo>
                <a:lnTo>
                  <a:pt x="407" y="178"/>
                </a:lnTo>
                <a:lnTo>
                  <a:pt x="405" y="185"/>
                </a:lnTo>
                <a:lnTo>
                  <a:pt x="405" y="188"/>
                </a:lnTo>
                <a:lnTo>
                  <a:pt x="394" y="192"/>
                </a:lnTo>
                <a:lnTo>
                  <a:pt x="382" y="218"/>
                </a:lnTo>
                <a:lnTo>
                  <a:pt x="382" y="220"/>
                </a:lnTo>
                <a:lnTo>
                  <a:pt x="380" y="225"/>
                </a:lnTo>
                <a:lnTo>
                  <a:pt x="380" y="232"/>
                </a:lnTo>
                <a:lnTo>
                  <a:pt x="390" y="232"/>
                </a:lnTo>
                <a:lnTo>
                  <a:pt x="398" y="228"/>
                </a:lnTo>
                <a:lnTo>
                  <a:pt x="400" y="225"/>
                </a:lnTo>
                <a:lnTo>
                  <a:pt x="400" y="224"/>
                </a:lnTo>
                <a:lnTo>
                  <a:pt x="403" y="216"/>
                </a:lnTo>
                <a:lnTo>
                  <a:pt x="416" y="202"/>
                </a:lnTo>
                <a:lnTo>
                  <a:pt x="430" y="178"/>
                </a:lnTo>
                <a:lnTo>
                  <a:pt x="433" y="171"/>
                </a:lnTo>
                <a:lnTo>
                  <a:pt x="441" y="162"/>
                </a:lnTo>
                <a:lnTo>
                  <a:pt x="441" y="157"/>
                </a:lnTo>
                <a:lnTo>
                  <a:pt x="450" y="151"/>
                </a:lnTo>
                <a:lnTo>
                  <a:pt x="453" y="157"/>
                </a:lnTo>
                <a:lnTo>
                  <a:pt x="429" y="221"/>
                </a:lnTo>
                <a:lnTo>
                  <a:pt x="422" y="241"/>
                </a:lnTo>
                <a:lnTo>
                  <a:pt x="419" y="260"/>
                </a:lnTo>
                <a:lnTo>
                  <a:pt x="422" y="268"/>
                </a:lnTo>
                <a:lnTo>
                  <a:pt x="412" y="296"/>
                </a:lnTo>
                <a:lnTo>
                  <a:pt x="410" y="308"/>
                </a:lnTo>
                <a:lnTo>
                  <a:pt x="414" y="322"/>
                </a:lnTo>
                <a:lnTo>
                  <a:pt x="411" y="338"/>
                </a:lnTo>
                <a:lnTo>
                  <a:pt x="408" y="346"/>
                </a:lnTo>
                <a:lnTo>
                  <a:pt x="410" y="351"/>
                </a:lnTo>
                <a:lnTo>
                  <a:pt x="404" y="365"/>
                </a:lnTo>
                <a:lnTo>
                  <a:pt x="403" y="379"/>
                </a:lnTo>
                <a:lnTo>
                  <a:pt x="404" y="385"/>
                </a:lnTo>
                <a:lnTo>
                  <a:pt x="404" y="392"/>
                </a:lnTo>
                <a:lnTo>
                  <a:pt x="407" y="405"/>
                </a:lnTo>
                <a:lnTo>
                  <a:pt x="414" y="422"/>
                </a:lnTo>
                <a:lnTo>
                  <a:pt x="418" y="432"/>
                </a:lnTo>
                <a:lnTo>
                  <a:pt x="416" y="441"/>
                </a:lnTo>
                <a:lnTo>
                  <a:pt x="416" y="446"/>
                </a:lnTo>
                <a:lnTo>
                  <a:pt x="419" y="459"/>
                </a:lnTo>
                <a:lnTo>
                  <a:pt x="404" y="461"/>
                </a:lnTo>
                <a:lnTo>
                  <a:pt x="393" y="462"/>
                </a:lnTo>
                <a:lnTo>
                  <a:pt x="387" y="462"/>
                </a:lnTo>
                <a:lnTo>
                  <a:pt x="383" y="462"/>
                </a:lnTo>
                <a:lnTo>
                  <a:pt x="379" y="464"/>
                </a:lnTo>
                <a:lnTo>
                  <a:pt x="354" y="465"/>
                </a:lnTo>
                <a:lnTo>
                  <a:pt x="350" y="466"/>
                </a:lnTo>
                <a:lnTo>
                  <a:pt x="347" y="466"/>
                </a:lnTo>
                <a:lnTo>
                  <a:pt x="344" y="466"/>
                </a:lnTo>
                <a:lnTo>
                  <a:pt x="343" y="466"/>
                </a:lnTo>
              </a:path>
            </a:pathLst>
          </a:custGeom>
          <a:solidFill>
            <a:schemeClr val="tx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55" name="Washington D.C. Actual (No alt text)"/>
          <p:cNvSpPr>
            <a:spLocks/>
          </p:cNvSpPr>
          <p:nvPr/>
        </p:nvSpPr>
        <p:spPr bwMode="auto">
          <a:xfrm>
            <a:off x="6488904" y="3011898"/>
            <a:ext cx="35229" cy="3063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2147483647 h 22"/>
              <a:gd name="T12" fmla="*/ 2147483647 w 23"/>
              <a:gd name="T13" fmla="*/ 2147483647 h 22"/>
              <a:gd name="T14" fmla="*/ 2147483647 w 23"/>
              <a:gd name="T15" fmla="*/ 0 h 22"/>
              <a:gd name="T16" fmla="*/ 2147483647 w 23"/>
              <a:gd name="T17" fmla="*/ 2147483647 h 22"/>
              <a:gd name="T18" fmla="*/ 2147483647 w 23"/>
              <a:gd name="T19" fmla="*/ 2147483647 h 22"/>
              <a:gd name="T20" fmla="*/ 0 w 23"/>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2"/>
              <a:gd name="T35" fmla="*/ 23 w 2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2">
                <a:moveTo>
                  <a:pt x="0" y="7"/>
                </a:moveTo>
                <a:lnTo>
                  <a:pt x="8" y="12"/>
                </a:lnTo>
                <a:lnTo>
                  <a:pt x="10" y="15"/>
                </a:lnTo>
                <a:lnTo>
                  <a:pt x="11" y="21"/>
                </a:lnTo>
                <a:lnTo>
                  <a:pt x="16" y="14"/>
                </a:lnTo>
                <a:lnTo>
                  <a:pt x="22" y="7"/>
                </a:lnTo>
                <a:lnTo>
                  <a:pt x="10" y="0"/>
                </a:lnTo>
                <a:lnTo>
                  <a:pt x="3" y="1"/>
                </a:lnTo>
                <a:lnTo>
                  <a:pt x="3" y="4"/>
                </a:lnTo>
                <a:lnTo>
                  <a:pt x="0" y="7"/>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pic>
        <p:nvPicPr>
          <p:cNvPr id="1027" name="Orange-------------------------------------------------" descr="The following states have renewable portfolio go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004" y="5627920"/>
            <a:ext cx="20796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4" name="Indiana" descr="Indiana, 10 percent by 2025."/>
          <p:cNvSpPr>
            <a:spLocks/>
          </p:cNvSpPr>
          <p:nvPr/>
        </p:nvSpPr>
        <p:spPr bwMode="auto">
          <a:xfrm>
            <a:off x="5125721" y="2737730"/>
            <a:ext cx="404360" cy="652490"/>
          </a:xfrm>
          <a:custGeom>
            <a:avLst/>
            <a:gdLst>
              <a:gd name="T0" fmla="*/ 2147483647 w 264"/>
              <a:gd name="T1" fmla="*/ 2147483647 h 461"/>
              <a:gd name="T2" fmla="*/ 2147483647 w 264"/>
              <a:gd name="T3" fmla="*/ 2147483647 h 461"/>
              <a:gd name="T4" fmla="*/ 2147483647 w 264"/>
              <a:gd name="T5" fmla="*/ 2147483647 h 461"/>
              <a:gd name="T6" fmla="*/ 2147483647 w 264"/>
              <a:gd name="T7" fmla="*/ 2147483647 h 461"/>
              <a:gd name="T8" fmla="*/ 2147483647 w 264"/>
              <a:gd name="T9" fmla="*/ 2147483647 h 461"/>
              <a:gd name="T10" fmla="*/ 2147483647 w 264"/>
              <a:gd name="T11" fmla="*/ 2147483647 h 461"/>
              <a:gd name="T12" fmla="*/ 2147483647 w 264"/>
              <a:gd name="T13" fmla="*/ 2147483647 h 461"/>
              <a:gd name="T14" fmla="*/ 2147483647 w 264"/>
              <a:gd name="T15" fmla="*/ 2147483647 h 461"/>
              <a:gd name="T16" fmla="*/ 2147483647 w 264"/>
              <a:gd name="T17" fmla="*/ 2147483647 h 461"/>
              <a:gd name="T18" fmla="*/ 2147483647 w 264"/>
              <a:gd name="T19" fmla="*/ 2147483647 h 461"/>
              <a:gd name="T20" fmla="*/ 2147483647 w 264"/>
              <a:gd name="T21" fmla="*/ 2147483647 h 461"/>
              <a:gd name="T22" fmla="*/ 2147483647 w 264"/>
              <a:gd name="T23" fmla="*/ 2147483647 h 461"/>
              <a:gd name="T24" fmla="*/ 2147483647 w 264"/>
              <a:gd name="T25" fmla="*/ 2147483647 h 461"/>
              <a:gd name="T26" fmla="*/ 2147483647 w 264"/>
              <a:gd name="T27" fmla="*/ 2147483647 h 461"/>
              <a:gd name="T28" fmla="*/ 2147483647 w 264"/>
              <a:gd name="T29" fmla="*/ 2147483647 h 461"/>
              <a:gd name="T30" fmla="*/ 2147483647 w 264"/>
              <a:gd name="T31" fmla="*/ 2147483647 h 461"/>
              <a:gd name="T32" fmla="*/ 2147483647 w 264"/>
              <a:gd name="T33" fmla="*/ 2147483647 h 461"/>
              <a:gd name="T34" fmla="*/ 2147483647 w 264"/>
              <a:gd name="T35" fmla="*/ 2147483647 h 461"/>
              <a:gd name="T36" fmla="*/ 2147483647 w 264"/>
              <a:gd name="T37" fmla="*/ 2147483647 h 461"/>
              <a:gd name="T38" fmla="*/ 2147483647 w 264"/>
              <a:gd name="T39" fmla="*/ 2147483647 h 461"/>
              <a:gd name="T40" fmla="*/ 2147483647 w 264"/>
              <a:gd name="T41" fmla="*/ 2147483647 h 461"/>
              <a:gd name="T42" fmla="*/ 2147483647 w 264"/>
              <a:gd name="T43" fmla="*/ 2147483647 h 461"/>
              <a:gd name="T44" fmla="*/ 2147483647 w 264"/>
              <a:gd name="T45" fmla="*/ 2147483647 h 461"/>
              <a:gd name="T46" fmla="*/ 2147483647 w 264"/>
              <a:gd name="T47" fmla="*/ 2147483647 h 461"/>
              <a:gd name="T48" fmla="*/ 2147483647 w 264"/>
              <a:gd name="T49" fmla="*/ 2147483647 h 461"/>
              <a:gd name="T50" fmla="*/ 2147483647 w 264"/>
              <a:gd name="T51" fmla="*/ 2147483647 h 461"/>
              <a:gd name="T52" fmla="*/ 2147483647 w 264"/>
              <a:gd name="T53" fmla="*/ 2147483647 h 461"/>
              <a:gd name="T54" fmla="*/ 2147483647 w 264"/>
              <a:gd name="T55" fmla="*/ 2147483647 h 461"/>
              <a:gd name="T56" fmla="*/ 2147483647 w 264"/>
              <a:gd name="T57" fmla="*/ 2147483647 h 461"/>
              <a:gd name="T58" fmla="*/ 2147483647 w 264"/>
              <a:gd name="T59" fmla="*/ 2147483647 h 461"/>
              <a:gd name="T60" fmla="*/ 2147483647 w 264"/>
              <a:gd name="T61" fmla="*/ 2147483647 h 461"/>
              <a:gd name="T62" fmla="*/ 2147483647 w 264"/>
              <a:gd name="T63" fmla="*/ 2147483647 h 461"/>
              <a:gd name="T64" fmla="*/ 2147483647 w 264"/>
              <a:gd name="T65" fmla="*/ 2147483647 h 461"/>
              <a:gd name="T66" fmla="*/ 2147483647 w 264"/>
              <a:gd name="T67" fmla="*/ 2147483647 h 461"/>
              <a:gd name="T68" fmla="*/ 2147483647 w 264"/>
              <a:gd name="T69" fmla="*/ 2147483647 h 461"/>
              <a:gd name="T70" fmla="*/ 2147483647 w 264"/>
              <a:gd name="T71" fmla="*/ 2147483647 h 461"/>
              <a:gd name="T72" fmla="*/ 2147483647 w 264"/>
              <a:gd name="T73" fmla="*/ 2147483647 h 461"/>
              <a:gd name="T74" fmla="*/ 2147483647 w 264"/>
              <a:gd name="T75" fmla="*/ 2147483647 h 461"/>
              <a:gd name="T76" fmla="*/ 2147483647 w 264"/>
              <a:gd name="T77" fmla="*/ 2147483647 h 461"/>
              <a:gd name="T78" fmla="*/ 2147483647 w 264"/>
              <a:gd name="T79" fmla="*/ 2147483647 h 461"/>
              <a:gd name="T80" fmla="*/ 2147483647 w 264"/>
              <a:gd name="T81" fmla="*/ 2147483647 h 461"/>
              <a:gd name="T82" fmla="*/ 2147483647 w 264"/>
              <a:gd name="T83" fmla="*/ 2147483647 h 461"/>
              <a:gd name="T84" fmla="*/ 2147483647 w 264"/>
              <a:gd name="T85" fmla="*/ 2147483647 h 461"/>
              <a:gd name="T86" fmla="*/ 2147483647 w 264"/>
              <a:gd name="T87" fmla="*/ 2147483647 h 461"/>
              <a:gd name="T88" fmla="*/ 2147483647 w 264"/>
              <a:gd name="T89" fmla="*/ 2147483647 h 461"/>
              <a:gd name="T90" fmla="*/ 2147483647 w 264"/>
              <a:gd name="T91" fmla="*/ 2147483647 h 461"/>
              <a:gd name="T92" fmla="*/ 2147483647 w 264"/>
              <a:gd name="T93" fmla="*/ 2147483647 h 461"/>
              <a:gd name="T94" fmla="*/ 2147483647 w 264"/>
              <a:gd name="T95" fmla="*/ 2147483647 h 461"/>
              <a:gd name="T96" fmla="*/ 2147483647 w 264"/>
              <a:gd name="T97" fmla="*/ 2147483647 h 461"/>
              <a:gd name="T98" fmla="*/ 2147483647 w 264"/>
              <a:gd name="T99" fmla="*/ 2147483647 h 461"/>
              <a:gd name="T100" fmla="*/ 2147483647 w 264"/>
              <a:gd name="T101" fmla="*/ 2147483647 h 461"/>
              <a:gd name="T102" fmla="*/ 2147483647 w 264"/>
              <a:gd name="T103" fmla="*/ 2147483647 h 461"/>
              <a:gd name="T104" fmla="*/ 2147483647 w 264"/>
              <a:gd name="T105" fmla="*/ 2147483647 h 461"/>
              <a:gd name="T106" fmla="*/ 2147483647 w 264"/>
              <a:gd name="T107" fmla="*/ 2147483647 h 461"/>
              <a:gd name="T108" fmla="*/ 2147483647 w 264"/>
              <a:gd name="T109" fmla="*/ 2147483647 h 461"/>
              <a:gd name="T110" fmla="*/ 2147483647 w 264"/>
              <a:gd name="T111" fmla="*/ 2147483647 h 461"/>
              <a:gd name="T112" fmla="*/ 2147483647 w 264"/>
              <a:gd name="T113" fmla="*/ 2147483647 h 461"/>
              <a:gd name="T114" fmla="*/ 2147483647 w 264"/>
              <a:gd name="T115" fmla="*/ 2147483647 h 461"/>
              <a:gd name="T116" fmla="*/ 2147483647 w 264"/>
              <a:gd name="T117" fmla="*/ 2147483647 h 461"/>
              <a:gd name="T118" fmla="*/ 2147483647 w 264"/>
              <a:gd name="T119" fmla="*/ 2147483647 h 461"/>
              <a:gd name="T120" fmla="*/ 2147483647 w 264"/>
              <a:gd name="T121" fmla="*/ 2147483647 h 461"/>
              <a:gd name="T122" fmla="*/ 2147483647 w 264"/>
              <a:gd name="T123" fmla="*/ 2147483647 h 461"/>
              <a:gd name="T124" fmla="*/ 2147483647 w 264"/>
              <a:gd name="T125" fmla="*/ 2147483647 h 4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461"/>
              <a:gd name="T191" fmla="*/ 264 w 264"/>
              <a:gd name="T192" fmla="*/ 461 h 4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461">
                <a:moveTo>
                  <a:pt x="238" y="128"/>
                </a:moveTo>
                <a:lnTo>
                  <a:pt x="238" y="135"/>
                </a:lnTo>
                <a:lnTo>
                  <a:pt x="239" y="145"/>
                </a:lnTo>
                <a:lnTo>
                  <a:pt x="239" y="152"/>
                </a:lnTo>
                <a:lnTo>
                  <a:pt x="240" y="156"/>
                </a:lnTo>
                <a:lnTo>
                  <a:pt x="242" y="163"/>
                </a:lnTo>
                <a:lnTo>
                  <a:pt x="242" y="177"/>
                </a:lnTo>
                <a:lnTo>
                  <a:pt x="245" y="189"/>
                </a:lnTo>
                <a:lnTo>
                  <a:pt x="245" y="199"/>
                </a:lnTo>
                <a:lnTo>
                  <a:pt x="246" y="205"/>
                </a:lnTo>
                <a:lnTo>
                  <a:pt x="246" y="209"/>
                </a:lnTo>
                <a:lnTo>
                  <a:pt x="247" y="220"/>
                </a:lnTo>
                <a:lnTo>
                  <a:pt x="249" y="232"/>
                </a:lnTo>
                <a:lnTo>
                  <a:pt x="249" y="234"/>
                </a:lnTo>
                <a:lnTo>
                  <a:pt x="250" y="238"/>
                </a:lnTo>
                <a:lnTo>
                  <a:pt x="250" y="242"/>
                </a:lnTo>
                <a:lnTo>
                  <a:pt x="251" y="245"/>
                </a:lnTo>
                <a:lnTo>
                  <a:pt x="251" y="249"/>
                </a:lnTo>
                <a:lnTo>
                  <a:pt x="254" y="266"/>
                </a:lnTo>
                <a:lnTo>
                  <a:pt x="256" y="279"/>
                </a:lnTo>
                <a:lnTo>
                  <a:pt x="256" y="285"/>
                </a:lnTo>
                <a:lnTo>
                  <a:pt x="256" y="286"/>
                </a:lnTo>
                <a:lnTo>
                  <a:pt x="251" y="292"/>
                </a:lnTo>
                <a:lnTo>
                  <a:pt x="253" y="296"/>
                </a:lnTo>
                <a:lnTo>
                  <a:pt x="256" y="299"/>
                </a:lnTo>
                <a:lnTo>
                  <a:pt x="254" y="307"/>
                </a:lnTo>
                <a:lnTo>
                  <a:pt x="254" y="310"/>
                </a:lnTo>
                <a:lnTo>
                  <a:pt x="263" y="311"/>
                </a:lnTo>
                <a:lnTo>
                  <a:pt x="261" y="313"/>
                </a:lnTo>
                <a:lnTo>
                  <a:pt x="256" y="321"/>
                </a:lnTo>
                <a:lnTo>
                  <a:pt x="246" y="325"/>
                </a:lnTo>
                <a:lnTo>
                  <a:pt x="245" y="326"/>
                </a:lnTo>
                <a:lnTo>
                  <a:pt x="242" y="328"/>
                </a:lnTo>
                <a:lnTo>
                  <a:pt x="236" y="333"/>
                </a:lnTo>
                <a:lnTo>
                  <a:pt x="229" y="336"/>
                </a:lnTo>
                <a:lnTo>
                  <a:pt x="225" y="332"/>
                </a:lnTo>
                <a:lnTo>
                  <a:pt x="218" y="332"/>
                </a:lnTo>
                <a:lnTo>
                  <a:pt x="215" y="333"/>
                </a:lnTo>
                <a:lnTo>
                  <a:pt x="211" y="346"/>
                </a:lnTo>
                <a:lnTo>
                  <a:pt x="213" y="350"/>
                </a:lnTo>
                <a:lnTo>
                  <a:pt x="213" y="356"/>
                </a:lnTo>
                <a:lnTo>
                  <a:pt x="209" y="363"/>
                </a:lnTo>
                <a:lnTo>
                  <a:pt x="199" y="371"/>
                </a:lnTo>
                <a:lnTo>
                  <a:pt x="199" y="375"/>
                </a:lnTo>
                <a:lnTo>
                  <a:pt x="191" y="387"/>
                </a:lnTo>
                <a:lnTo>
                  <a:pt x="189" y="386"/>
                </a:lnTo>
                <a:lnTo>
                  <a:pt x="186" y="386"/>
                </a:lnTo>
                <a:lnTo>
                  <a:pt x="184" y="390"/>
                </a:lnTo>
                <a:lnTo>
                  <a:pt x="179" y="399"/>
                </a:lnTo>
                <a:lnTo>
                  <a:pt x="179" y="404"/>
                </a:lnTo>
                <a:lnTo>
                  <a:pt x="178" y="418"/>
                </a:lnTo>
                <a:lnTo>
                  <a:pt x="173" y="419"/>
                </a:lnTo>
                <a:lnTo>
                  <a:pt x="152" y="417"/>
                </a:lnTo>
                <a:lnTo>
                  <a:pt x="149" y="408"/>
                </a:lnTo>
                <a:lnTo>
                  <a:pt x="143" y="403"/>
                </a:lnTo>
                <a:lnTo>
                  <a:pt x="139" y="401"/>
                </a:lnTo>
                <a:lnTo>
                  <a:pt x="139" y="408"/>
                </a:lnTo>
                <a:lnTo>
                  <a:pt x="132" y="410"/>
                </a:lnTo>
                <a:lnTo>
                  <a:pt x="132" y="411"/>
                </a:lnTo>
                <a:lnTo>
                  <a:pt x="134" y="412"/>
                </a:lnTo>
                <a:lnTo>
                  <a:pt x="132" y="419"/>
                </a:lnTo>
                <a:lnTo>
                  <a:pt x="130" y="419"/>
                </a:lnTo>
                <a:lnTo>
                  <a:pt x="125" y="439"/>
                </a:lnTo>
                <a:lnTo>
                  <a:pt x="120" y="443"/>
                </a:lnTo>
                <a:lnTo>
                  <a:pt x="120" y="439"/>
                </a:lnTo>
                <a:lnTo>
                  <a:pt x="112" y="436"/>
                </a:lnTo>
                <a:lnTo>
                  <a:pt x="105" y="426"/>
                </a:lnTo>
                <a:lnTo>
                  <a:pt x="101" y="430"/>
                </a:lnTo>
                <a:lnTo>
                  <a:pt x="92" y="436"/>
                </a:lnTo>
                <a:lnTo>
                  <a:pt x="91" y="436"/>
                </a:lnTo>
                <a:lnTo>
                  <a:pt x="83" y="453"/>
                </a:lnTo>
                <a:lnTo>
                  <a:pt x="69" y="444"/>
                </a:lnTo>
                <a:lnTo>
                  <a:pt x="66" y="443"/>
                </a:lnTo>
                <a:lnTo>
                  <a:pt x="59" y="439"/>
                </a:lnTo>
                <a:lnTo>
                  <a:pt x="56" y="439"/>
                </a:lnTo>
                <a:lnTo>
                  <a:pt x="52" y="439"/>
                </a:lnTo>
                <a:lnTo>
                  <a:pt x="38" y="441"/>
                </a:lnTo>
                <a:lnTo>
                  <a:pt x="40" y="453"/>
                </a:lnTo>
                <a:lnTo>
                  <a:pt x="33" y="446"/>
                </a:lnTo>
                <a:lnTo>
                  <a:pt x="27" y="447"/>
                </a:lnTo>
                <a:lnTo>
                  <a:pt x="17" y="444"/>
                </a:lnTo>
                <a:lnTo>
                  <a:pt x="13" y="447"/>
                </a:lnTo>
                <a:lnTo>
                  <a:pt x="12" y="450"/>
                </a:lnTo>
                <a:lnTo>
                  <a:pt x="8" y="460"/>
                </a:lnTo>
                <a:lnTo>
                  <a:pt x="6" y="460"/>
                </a:lnTo>
                <a:lnTo>
                  <a:pt x="1" y="451"/>
                </a:lnTo>
                <a:lnTo>
                  <a:pt x="0" y="450"/>
                </a:lnTo>
                <a:lnTo>
                  <a:pt x="5" y="432"/>
                </a:lnTo>
                <a:lnTo>
                  <a:pt x="6" y="423"/>
                </a:lnTo>
                <a:lnTo>
                  <a:pt x="5" y="412"/>
                </a:lnTo>
                <a:lnTo>
                  <a:pt x="5" y="410"/>
                </a:lnTo>
                <a:lnTo>
                  <a:pt x="4" y="410"/>
                </a:lnTo>
                <a:lnTo>
                  <a:pt x="6" y="410"/>
                </a:lnTo>
                <a:lnTo>
                  <a:pt x="20" y="396"/>
                </a:lnTo>
                <a:lnTo>
                  <a:pt x="23" y="390"/>
                </a:lnTo>
                <a:lnTo>
                  <a:pt x="22" y="383"/>
                </a:lnTo>
                <a:lnTo>
                  <a:pt x="27" y="381"/>
                </a:lnTo>
                <a:lnTo>
                  <a:pt x="29" y="372"/>
                </a:lnTo>
                <a:lnTo>
                  <a:pt x="30" y="369"/>
                </a:lnTo>
                <a:lnTo>
                  <a:pt x="40" y="353"/>
                </a:lnTo>
                <a:lnTo>
                  <a:pt x="35" y="340"/>
                </a:lnTo>
                <a:lnTo>
                  <a:pt x="34" y="339"/>
                </a:lnTo>
                <a:lnTo>
                  <a:pt x="34" y="336"/>
                </a:lnTo>
                <a:lnTo>
                  <a:pt x="35" y="335"/>
                </a:lnTo>
                <a:lnTo>
                  <a:pt x="30" y="325"/>
                </a:lnTo>
                <a:lnTo>
                  <a:pt x="26" y="314"/>
                </a:lnTo>
                <a:lnTo>
                  <a:pt x="24" y="308"/>
                </a:lnTo>
                <a:lnTo>
                  <a:pt x="27" y="297"/>
                </a:lnTo>
                <a:lnTo>
                  <a:pt x="26" y="299"/>
                </a:lnTo>
                <a:lnTo>
                  <a:pt x="26" y="296"/>
                </a:lnTo>
                <a:lnTo>
                  <a:pt x="30" y="286"/>
                </a:lnTo>
                <a:lnTo>
                  <a:pt x="29" y="272"/>
                </a:lnTo>
                <a:lnTo>
                  <a:pt x="27" y="270"/>
                </a:lnTo>
                <a:lnTo>
                  <a:pt x="27" y="259"/>
                </a:lnTo>
                <a:lnTo>
                  <a:pt x="26" y="249"/>
                </a:lnTo>
                <a:lnTo>
                  <a:pt x="24" y="236"/>
                </a:lnTo>
                <a:lnTo>
                  <a:pt x="23" y="228"/>
                </a:lnTo>
                <a:lnTo>
                  <a:pt x="22" y="209"/>
                </a:lnTo>
                <a:lnTo>
                  <a:pt x="20" y="202"/>
                </a:lnTo>
                <a:lnTo>
                  <a:pt x="20" y="199"/>
                </a:lnTo>
                <a:lnTo>
                  <a:pt x="19" y="182"/>
                </a:lnTo>
                <a:lnTo>
                  <a:pt x="17" y="173"/>
                </a:lnTo>
                <a:lnTo>
                  <a:pt x="17" y="164"/>
                </a:lnTo>
                <a:lnTo>
                  <a:pt x="17" y="163"/>
                </a:lnTo>
                <a:lnTo>
                  <a:pt x="16" y="155"/>
                </a:lnTo>
                <a:lnTo>
                  <a:pt x="16" y="148"/>
                </a:lnTo>
                <a:lnTo>
                  <a:pt x="15" y="135"/>
                </a:lnTo>
                <a:lnTo>
                  <a:pt x="12" y="113"/>
                </a:lnTo>
                <a:lnTo>
                  <a:pt x="12" y="108"/>
                </a:lnTo>
                <a:lnTo>
                  <a:pt x="12" y="106"/>
                </a:lnTo>
                <a:lnTo>
                  <a:pt x="11" y="98"/>
                </a:lnTo>
                <a:lnTo>
                  <a:pt x="11" y="94"/>
                </a:lnTo>
                <a:lnTo>
                  <a:pt x="11" y="90"/>
                </a:lnTo>
                <a:lnTo>
                  <a:pt x="8" y="81"/>
                </a:lnTo>
                <a:lnTo>
                  <a:pt x="8" y="77"/>
                </a:lnTo>
                <a:lnTo>
                  <a:pt x="8" y="76"/>
                </a:lnTo>
                <a:lnTo>
                  <a:pt x="8" y="72"/>
                </a:lnTo>
                <a:lnTo>
                  <a:pt x="8" y="67"/>
                </a:lnTo>
                <a:lnTo>
                  <a:pt x="6" y="56"/>
                </a:lnTo>
                <a:lnTo>
                  <a:pt x="6" y="51"/>
                </a:lnTo>
                <a:lnTo>
                  <a:pt x="6" y="48"/>
                </a:lnTo>
                <a:lnTo>
                  <a:pt x="4" y="30"/>
                </a:lnTo>
                <a:lnTo>
                  <a:pt x="5" y="31"/>
                </a:lnTo>
                <a:lnTo>
                  <a:pt x="16" y="38"/>
                </a:lnTo>
                <a:lnTo>
                  <a:pt x="29" y="37"/>
                </a:lnTo>
                <a:lnTo>
                  <a:pt x="33" y="36"/>
                </a:lnTo>
                <a:lnTo>
                  <a:pt x="34" y="36"/>
                </a:lnTo>
                <a:lnTo>
                  <a:pt x="51" y="26"/>
                </a:lnTo>
                <a:lnTo>
                  <a:pt x="53" y="23"/>
                </a:lnTo>
                <a:lnTo>
                  <a:pt x="55" y="22"/>
                </a:lnTo>
                <a:lnTo>
                  <a:pt x="59" y="19"/>
                </a:lnTo>
                <a:lnTo>
                  <a:pt x="66" y="19"/>
                </a:lnTo>
                <a:lnTo>
                  <a:pt x="76" y="18"/>
                </a:lnTo>
                <a:lnTo>
                  <a:pt x="83" y="18"/>
                </a:lnTo>
                <a:lnTo>
                  <a:pt x="95" y="15"/>
                </a:lnTo>
                <a:lnTo>
                  <a:pt x="105" y="15"/>
                </a:lnTo>
                <a:lnTo>
                  <a:pt x="106" y="13"/>
                </a:lnTo>
                <a:lnTo>
                  <a:pt x="120" y="12"/>
                </a:lnTo>
                <a:lnTo>
                  <a:pt x="125" y="12"/>
                </a:lnTo>
                <a:lnTo>
                  <a:pt x="145" y="9"/>
                </a:lnTo>
                <a:lnTo>
                  <a:pt x="152" y="8"/>
                </a:lnTo>
                <a:lnTo>
                  <a:pt x="164" y="8"/>
                </a:lnTo>
                <a:lnTo>
                  <a:pt x="175" y="5"/>
                </a:lnTo>
                <a:lnTo>
                  <a:pt x="181" y="5"/>
                </a:lnTo>
                <a:lnTo>
                  <a:pt x="185" y="5"/>
                </a:lnTo>
                <a:lnTo>
                  <a:pt x="186" y="4"/>
                </a:lnTo>
                <a:lnTo>
                  <a:pt x="189" y="4"/>
                </a:lnTo>
                <a:lnTo>
                  <a:pt x="195" y="4"/>
                </a:lnTo>
                <a:lnTo>
                  <a:pt x="204" y="2"/>
                </a:lnTo>
                <a:lnTo>
                  <a:pt x="218" y="1"/>
                </a:lnTo>
                <a:lnTo>
                  <a:pt x="220" y="0"/>
                </a:lnTo>
                <a:lnTo>
                  <a:pt x="221" y="6"/>
                </a:lnTo>
                <a:lnTo>
                  <a:pt x="222" y="24"/>
                </a:lnTo>
                <a:lnTo>
                  <a:pt x="225" y="36"/>
                </a:lnTo>
                <a:lnTo>
                  <a:pt x="225" y="41"/>
                </a:lnTo>
                <a:lnTo>
                  <a:pt x="225" y="44"/>
                </a:lnTo>
                <a:lnTo>
                  <a:pt x="227" y="52"/>
                </a:lnTo>
                <a:lnTo>
                  <a:pt x="228" y="55"/>
                </a:lnTo>
                <a:lnTo>
                  <a:pt x="229" y="69"/>
                </a:lnTo>
                <a:lnTo>
                  <a:pt x="231" y="81"/>
                </a:lnTo>
                <a:lnTo>
                  <a:pt x="231" y="84"/>
                </a:lnTo>
                <a:lnTo>
                  <a:pt x="232" y="91"/>
                </a:lnTo>
                <a:lnTo>
                  <a:pt x="232" y="95"/>
                </a:lnTo>
                <a:lnTo>
                  <a:pt x="235" y="109"/>
                </a:lnTo>
                <a:lnTo>
                  <a:pt x="235" y="112"/>
                </a:lnTo>
                <a:lnTo>
                  <a:pt x="236" y="123"/>
                </a:lnTo>
                <a:lnTo>
                  <a:pt x="238" y="128"/>
                </a:lnTo>
              </a:path>
            </a:pathLst>
          </a:custGeom>
          <a:solidFill>
            <a:schemeClr val="bg2">
              <a:lumMod val="75000"/>
            </a:schemeClr>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0" name="North Dakota" descr="North Dakota, 10 percent by 2015."/>
          <p:cNvSpPr>
            <a:spLocks/>
          </p:cNvSpPr>
          <p:nvPr/>
        </p:nvSpPr>
        <p:spPr bwMode="auto">
          <a:xfrm>
            <a:off x="3155997" y="1709981"/>
            <a:ext cx="868456" cy="485539"/>
          </a:xfrm>
          <a:custGeom>
            <a:avLst/>
            <a:gdLst>
              <a:gd name="T0" fmla="*/ 2147483647 w 569"/>
              <a:gd name="T1" fmla="*/ 2147483647 h 343"/>
              <a:gd name="T2" fmla="*/ 2147483647 w 569"/>
              <a:gd name="T3" fmla="*/ 2147483647 h 343"/>
              <a:gd name="T4" fmla="*/ 2147483647 w 569"/>
              <a:gd name="T5" fmla="*/ 2147483647 h 343"/>
              <a:gd name="T6" fmla="*/ 2147483647 w 569"/>
              <a:gd name="T7" fmla="*/ 2147483647 h 343"/>
              <a:gd name="T8" fmla="*/ 2147483647 w 569"/>
              <a:gd name="T9" fmla="*/ 2147483647 h 343"/>
              <a:gd name="T10" fmla="*/ 2147483647 w 569"/>
              <a:gd name="T11" fmla="*/ 2147483647 h 343"/>
              <a:gd name="T12" fmla="*/ 2147483647 w 569"/>
              <a:gd name="T13" fmla="*/ 2147483647 h 343"/>
              <a:gd name="T14" fmla="*/ 2147483647 w 569"/>
              <a:gd name="T15" fmla="*/ 2147483647 h 343"/>
              <a:gd name="T16" fmla="*/ 2147483647 w 569"/>
              <a:gd name="T17" fmla="*/ 2147483647 h 343"/>
              <a:gd name="T18" fmla="*/ 2147483647 w 569"/>
              <a:gd name="T19" fmla="*/ 2147483647 h 343"/>
              <a:gd name="T20" fmla="*/ 2147483647 w 569"/>
              <a:gd name="T21" fmla="*/ 2147483647 h 343"/>
              <a:gd name="T22" fmla="*/ 2147483647 w 569"/>
              <a:gd name="T23" fmla="*/ 2147483647 h 343"/>
              <a:gd name="T24" fmla="*/ 2147483647 w 569"/>
              <a:gd name="T25" fmla="*/ 2147483647 h 343"/>
              <a:gd name="T26" fmla="*/ 2147483647 w 569"/>
              <a:gd name="T27" fmla="*/ 2147483647 h 343"/>
              <a:gd name="T28" fmla="*/ 2147483647 w 569"/>
              <a:gd name="T29" fmla="*/ 2147483647 h 343"/>
              <a:gd name="T30" fmla="*/ 2147483647 w 569"/>
              <a:gd name="T31" fmla="*/ 2147483647 h 343"/>
              <a:gd name="T32" fmla="*/ 2147483647 w 569"/>
              <a:gd name="T33" fmla="*/ 2147483647 h 343"/>
              <a:gd name="T34" fmla="*/ 2147483647 w 569"/>
              <a:gd name="T35" fmla="*/ 2147483647 h 343"/>
              <a:gd name="T36" fmla="*/ 2147483647 w 569"/>
              <a:gd name="T37" fmla="*/ 2147483647 h 343"/>
              <a:gd name="T38" fmla="*/ 2147483647 w 569"/>
              <a:gd name="T39" fmla="*/ 2147483647 h 343"/>
              <a:gd name="T40" fmla="*/ 2147483647 w 569"/>
              <a:gd name="T41" fmla="*/ 2147483647 h 343"/>
              <a:gd name="T42" fmla="*/ 2147483647 w 569"/>
              <a:gd name="T43" fmla="*/ 2147483647 h 343"/>
              <a:gd name="T44" fmla="*/ 2147483647 w 569"/>
              <a:gd name="T45" fmla="*/ 2147483647 h 343"/>
              <a:gd name="T46" fmla="*/ 2147483647 w 569"/>
              <a:gd name="T47" fmla="*/ 2147483647 h 343"/>
              <a:gd name="T48" fmla="*/ 2147483647 w 569"/>
              <a:gd name="T49" fmla="*/ 2147483647 h 343"/>
              <a:gd name="T50" fmla="*/ 2147483647 w 569"/>
              <a:gd name="T51" fmla="*/ 2147483647 h 343"/>
              <a:gd name="T52" fmla="*/ 2147483647 w 569"/>
              <a:gd name="T53" fmla="*/ 2147483647 h 343"/>
              <a:gd name="T54" fmla="*/ 2147483647 w 569"/>
              <a:gd name="T55" fmla="*/ 2147483647 h 343"/>
              <a:gd name="T56" fmla="*/ 2147483647 w 569"/>
              <a:gd name="T57" fmla="*/ 2147483647 h 343"/>
              <a:gd name="T58" fmla="*/ 2147483647 w 569"/>
              <a:gd name="T59" fmla="*/ 2147483647 h 343"/>
              <a:gd name="T60" fmla="*/ 2147483647 w 569"/>
              <a:gd name="T61" fmla="*/ 2147483647 h 343"/>
              <a:gd name="T62" fmla="*/ 2147483647 w 569"/>
              <a:gd name="T63" fmla="*/ 2147483647 h 343"/>
              <a:gd name="T64" fmla="*/ 2147483647 w 569"/>
              <a:gd name="T65" fmla="*/ 2147483647 h 343"/>
              <a:gd name="T66" fmla="*/ 2147483647 w 569"/>
              <a:gd name="T67" fmla="*/ 2147483647 h 343"/>
              <a:gd name="T68" fmla="*/ 2147483647 w 569"/>
              <a:gd name="T69" fmla="*/ 2147483647 h 343"/>
              <a:gd name="T70" fmla="*/ 2147483647 w 569"/>
              <a:gd name="T71" fmla="*/ 2147483647 h 343"/>
              <a:gd name="T72" fmla="*/ 2147483647 w 569"/>
              <a:gd name="T73" fmla="*/ 2147483647 h 343"/>
              <a:gd name="T74" fmla="*/ 2147483647 w 569"/>
              <a:gd name="T75" fmla="*/ 2147483647 h 343"/>
              <a:gd name="T76" fmla="*/ 2147483647 w 569"/>
              <a:gd name="T77" fmla="*/ 2147483647 h 343"/>
              <a:gd name="T78" fmla="*/ 2147483647 w 569"/>
              <a:gd name="T79" fmla="*/ 2147483647 h 343"/>
              <a:gd name="T80" fmla="*/ 2147483647 w 569"/>
              <a:gd name="T81" fmla="*/ 2147483647 h 343"/>
              <a:gd name="T82" fmla="*/ 2147483647 w 569"/>
              <a:gd name="T83" fmla="*/ 2147483647 h 343"/>
              <a:gd name="T84" fmla="*/ 2147483647 w 569"/>
              <a:gd name="T85" fmla="*/ 2147483647 h 343"/>
              <a:gd name="T86" fmla="*/ 2147483647 w 569"/>
              <a:gd name="T87" fmla="*/ 2147483647 h 343"/>
              <a:gd name="T88" fmla="*/ 2147483647 w 569"/>
              <a:gd name="T89" fmla="*/ 2147483647 h 343"/>
              <a:gd name="T90" fmla="*/ 2147483647 w 569"/>
              <a:gd name="T91" fmla="*/ 2147483647 h 343"/>
              <a:gd name="T92" fmla="*/ 2147483647 w 569"/>
              <a:gd name="T93" fmla="*/ 2147483647 h 343"/>
              <a:gd name="T94" fmla="*/ 2147483647 w 569"/>
              <a:gd name="T95" fmla="*/ 2147483647 h 3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9"/>
              <a:gd name="T145" fmla="*/ 0 h 343"/>
              <a:gd name="T146" fmla="*/ 569 w 569"/>
              <a:gd name="T147" fmla="*/ 343 h 3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9" h="343">
                <a:moveTo>
                  <a:pt x="155" y="335"/>
                </a:moveTo>
                <a:lnTo>
                  <a:pt x="212" y="336"/>
                </a:lnTo>
                <a:lnTo>
                  <a:pt x="222" y="337"/>
                </a:lnTo>
                <a:lnTo>
                  <a:pt x="268" y="337"/>
                </a:lnTo>
                <a:lnTo>
                  <a:pt x="269" y="337"/>
                </a:lnTo>
                <a:lnTo>
                  <a:pt x="270" y="337"/>
                </a:lnTo>
                <a:lnTo>
                  <a:pt x="306" y="339"/>
                </a:lnTo>
                <a:lnTo>
                  <a:pt x="306" y="340"/>
                </a:lnTo>
                <a:lnTo>
                  <a:pt x="316" y="340"/>
                </a:lnTo>
                <a:lnTo>
                  <a:pt x="329" y="340"/>
                </a:lnTo>
                <a:lnTo>
                  <a:pt x="336" y="340"/>
                </a:lnTo>
                <a:lnTo>
                  <a:pt x="363" y="340"/>
                </a:lnTo>
                <a:lnTo>
                  <a:pt x="383" y="340"/>
                </a:lnTo>
                <a:lnTo>
                  <a:pt x="401" y="340"/>
                </a:lnTo>
                <a:lnTo>
                  <a:pt x="404" y="340"/>
                </a:lnTo>
                <a:lnTo>
                  <a:pt x="430" y="342"/>
                </a:lnTo>
                <a:lnTo>
                  <a:pt x="440" y="342"/>
                </a:lnTo>
                <a:lnTo>
                  <a:pt x="458" y="342"/>
                </a:lnTo>
                <a:lnTo>
                  <a:pt x="459" y="342"/>
                </a:lnTo>
                <a:lnTo>
                  <a:pt x="461" y="342"/>
                </a:lnTo>
                <a:lnTo>
                  <a:pt x="497" y="342"/>
                </a:lnTo>
                <a:lnTo>
                  <a:pt x="516" y="342"/>
                </a:lnTo>
                <a:lnTo>
                  <a:pt x="518" y="342"/>
                </a:lnTo>
                <a:lnTo>
                  <a:pt x="534" y="342"/>
                </a:lnTo>
                <a:lnTo>
                  <a:pt x="554" y="340"/>
                </a:lnTo>
                <a:lnTo>
                  <a:pt x="568" y="340"/>
                </a:lnTo>
                <a:lnTo>
                  <a:pt x="566" y="333"/>
                </a:lnTo>
                <a:lnTo>
                  <a:pt x="566" y="330"/>
                </a:lnTo>
                <a:lnTo>
                  <a:pt x="566" y="332"/>
                </a:lnTo>
                <a:lnTo>
                  <a:pt x="562" y="296"/>
                </a:lnTo>
                <a:lnTo>
                  <a:pt x="554" y="280"/>
                </a:lnTo>
                <a:lnTo>
                  <a:pt x="551" y="266"/>
                </a:lnTo>
                <a:lnTo>
                  <a:pt x="549" y="266"/>
                </a:lnTo>
                <a:lnTo>
                  <a:pt x="549" y="240"/>
                </a:lnTo>
                <a:lnTo>
                  <a:pt x="547" y="226"/>
                </a:lnTo>
                <a:lnTo>
                  <a:pt x="545" y="209"/>
                </a:lnTo>
                <a:lnTo>
                  <a:pt x="545" y="207"/>
                </a:lnTo>
                <a:lnTo>
                  <a:pt x="545" y="201"/>
                </a:lnTo>
                <a:lnTo>
                  <a:pt x="545" y="191"/>
                </a:lnTo>
                <a:lnTo>
                  <a:pt x="545" y="190"/>
                </a:lnTo>
                <a:lnTo>
                  <a:pt x="544" y="187"/>
                </a:lnTo>
                <a:lnTo>
                  <a:pt x="545" y="186"/>
                </a:lnTo>
                <a:lnTo>
                  <a:pt x="544" y="173"/>
                </a:lnTo>
                <a:lnTo>
                  <a:pt x="544" y="172"/>
                </a:lnTo>
                <a:lnTo>
                  <a:pt x="543" y="159"/>
                </a:lnTo>
                <a:lnTo>
                  <a:pt x="541" y="154"/>
                </a:lnTo>
                <a:lnTo>
                  <a:pt x="530" y="133"/>
                </a:lnTo>
                <a:lnTo>
                  <a:pt x="523" y="102"/>
                </a:lnTo>
                <a:lnTo>
                  <a:pt x="520" y="101"/>
                </a:lnTo>
                <a:lnTo>
                  <a:pt x="522" y="98"/>
                </a:lnTo>
                <a:lnTo>
                  <a:pt x="523" y="97"/>
                </a:lnTo>
                <a:lnTo>
                  <a:pt x="522" y="75"/>
                </a:lnTo>
                <a:lnTo>
                  <a:pt x="520" y="62"/>
                </a:lnTo>
                <a:lnTo>
                  <a:pt x="518" y="27"/>
                </a:lnTo>
                <a:lnTo>
                  <a:pt x="519" y="26"/>
                </a:lnTo>
                <a:lnTo>
                  <a:pt x="515" y="12"/>
                </a:lnTo>
                <a:lnTo>
                  <a:pt x="462" y="12"/>
                </a:lnTo>
                <a:lnTo>
                  <a:pt x="386" y="12"/>
                </a:lnTo>
                <a:lnTo>
                  <a:pt x="348" y="12"/>
                </a:lnTo>
                <a:lnTo>
                  <a:pt x="299" y="12"/>
                </a:lnTo>
                <a:lnTo>
                  <a:pt x="215" y="9"/>
                </a:lnTo>
                <a:lnTo>
                  <a:pt x="205" y="9"/>
                </a:lnTo>
                <a:lnTo>
                  <a:pt x="166" y="8"/>
                </a:lnTo>
                <a:lnTo>
                  <a:pt x="101" y="5"/>
                </a:lnTo>
                <a:lnTo>
                  <a:pt x="19" y="0"/>
                </a:lnTo>
                <a:lnTo>
                  <a:pt x="18" y="26"/>
                </a:lnTo>
                <a:lnTo>
                  <a:pt x="18" y="36"/>
                </a:lnTo>
                <a:lnTo>
                  <a:pt x="18" y="38"/>
                </a:lnTo>
                <a:lnTo>
                  <a:pt x="18" y="40"/>
                </a:lnTo>
                <a:lnTo>
                  <a:pt x="16" y="52"/>
                </a:lnTo>
                <a:lnTo>
                  <a:pt x="16" y="65"/>
                </a:lnTo>
                <a:lnTo>
                  <a:pt x="15" y="93"/>
                </a:lnTo>
                <a:lnTo>
                  <a:pt x="13" y="107"/>
                </a:lnTo>
                <a:lnTo>
                  <a:pt x="12" y="119"/>
                </a:lnTo>
                <a:lnTo>
                  <a:pt x="12" y="133"/>
                </a:lnTo>
                <a:lnTo>
                  <a:pt x="9" y="171"/>
                </a:lnTo>
                <a:lnTo>
                  <a:pt x="9" y="173"/>
                </a:lnTo>
                <a:lnTo>
                  <a:pt x="9" y="177"/>
                </a:lnTo>
                <a:lnTo>
                  <a:pt x="8" y="200"/>
                </a:lnTo>
                <a:lnTo>
                  <a:pt x="5" y="240"/>
                </a:lnTo>
                <a:lnTo>
                  <a:pt x="5" y="251"/>
                </a:lnTo>
                <a:lnTo>
                  <a:pt x="4" y="262"/>
                </a:lnTo>
                <a:lnTo>
                  <a:pt x="4" y="266"/>
                </a:lnTo>
                <a:lnTo>
                  <a:pt x="2" y="290"/>
                </a:lnTo>
                <a:lnTo>
                  <a:pt x="2" y="294"/>
                </a:lnTo>
                <a:lnTo>
                  <a:pt x="1" y="311"/>
                </a:lnTo>
                <a:lnTo>
                  <a:pt x="0" y="326"/>
                </a:lnTo>
                <a:lnTo>
                  <a:pt x="4" y="328"/>
                </a:lnTo>
                <a:lnTo>
                  <a:pt x="31" y="328"/>
                </a:lnTo>
                <a:lnTo>
                  <a:pt x="80" y="330"/>
                </a:lnTo>
                <a:lnTo>
                  <a:pt x="84" y="330"/>
                </a:lnTo>
                <a:lnTo>
                  <a:pt x="118" y="332"/>
                </a:lnTo>
                <a:lnTo>
                  <a:pt x="145" y="335"/>
                </a:lnTo>
                <a:lnTo>
                  <a:pt x="155" y="335"/>
                </a:lnTo>
              </a:path>
            </a:pathLst>
          </a:custGeom>
          <a:solidFill>
            <a:schemeClr val="bg2">
              <a:lumMod val="75000"/>
            </a:schemeClr>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5" name="Oklahoma" descr="Oklahoma, 15 percent by 2015."/>
          <p:cNvSpPr>
            <a:spLocks/>
          </p:cNvSpPr>
          <p:nvPr/>
        </p:nvSpPr>
        <p:spPr bwMode="auto">
          <a:xfrm>
            <a:off x="3198884" y="3557172"/>
            <a:ext cx="1133433" cy="539147"/>
          </a:xfrm>
          <a:custGeom>
            <a:avLst/>
            <a:gdLst>
              <a:gd name="T0" fmla="*/ 2147483647 w 744"/>
              <a:gd name="T1" fmla="*/ 2147483647 h 379"/>
              <a:gd name="T2" fmla="*/ 2147483647 w 744"/>
              <a:gd name="T3" fmla="*/ 2147483647 h 379"/>
              <a:gd name="T4" fmla="*/ 2147483647 w 744"/>
              <a:gd name="T5" fmla="*/ 2147483647 h 379"/>
              <a:gd name="T6" fmla="*/ 2147483647 w 744"/>
              <a:gd name="T7" fmla="*/ 2147483647 h 379"/>
              <a:gd name="T8" fmla="*/ 2147483647 w 744"/>
              <a:gd name="T9" fmla="*/ 2147483647 h 379"/>
              <a:gd name="T10" fmla="*/ 2147483647 w 744"/>
              <a:gd name="T11" fmla="*/ 2147483647 h 379"/>
              <a:gd name="T12" fmla="*/ 2147483647 w 744"/>
              <a:gd name="T13" fmla="*/ 2147483647 h 379"/>
              <a:gd name="T14" fmla="*/ 2147483647 w 744"/>
              <a:gd name="T15" fmla="*/ 2147483647 h 379"/>
              <a:gd name="T16" fmla="*/ 2147483647 w 744"/>
              <a:gd name="T17" fmla="*/ 2147483647 h 379"/>
              <a:gd name="T18" fmla="*/ 2147483647 w 744"/>
              <a:gd name="T19" fmla="*/ 2147483647 h 379"/>
              <a:gd name="T20" fmla="*/ 2147483647 w 744"/>
              <a:gd name="T21" fmla="*/ 2147483647 h 379"/>
              <a:gd name="T22" fmla="*/ 2147483647 w 744"/>
              <a:gd name="T23" fmla="*/ 2147483647 h 379"/>
              <a:gd name="T24" fmla="*/ 2147483647 w 744"/>
              <a:gd name="T25" fmla="*/ 2147483647 h 379"/>
              <a:gd name="T26" fmla="*/ 2147483647 w 744"/>
              <a:gd name="T27" fmla="*/ 2147483647 h 379"/>
              <a:gd name="T28" fmla="*/ 2147483647 w 744"/>
              <a:gd name="T29" fmla="*/ 2147483647 h 379"/>
              <a:gd name="T30" fmla="*/ 2147483647 w 744"/>
              <a:gd name="T31" fmla="*/ 2147483647 h 379"/>
              <a:gd name="T32" fmla="*/ 2147483647 w 744"/>
              <a:gd name="T33" fmla="*/ 2147483647 h 379"/>
              <a:gd name="T34" fmla="*/ 2147483647 w 744"/>
              <a:gd name="T35" fmla="*/ 2147483647 h 379"/>
              <a:gd name="T36" fmla="*/ 2147483647 w 744"/>
              <a:gd name="T37" fmla="*/ 2147483647 h 379"/>
              <a:gd name="T38" fmla="*/ 0 w 744"/>
              <a:gd name="T39" fmla="*/ 2147483647 h 379"/>
              <a:gd name="T40" fmla="*/ 2147483647 w 744"/>
              <a:gd name="T41" fmla="*/ 2147483647 h 379"/>
              <a:gd name="T42" fmla="*/ 2147483647 w 744"/>
              <a:gd name="T43" fmla="*/ 2147483647 h 379"/>
              <a:gd name="T44" fmla="*/ 2147483647 w 744"/>
              <a:gd name="T45" fmla="*/ 2147483647 h 379"/>
              <a:gd name="T46" fmla="*/ 2147483647 w 744"/>
              <a:gd name="T47" fmla="*/ 2147483647 h 379"/>
              <a:gd name="T48" fmla="*/ 2147483647 w 744"/>
              <a:gd name="T49" fmla="*/ 2147483647 h 379"/>
              <a:gd name="T50" fmla="*/ 2147483647 w 744"/>
              <a:gd name="T51" fmla="*/ 2147483647 h 379"/>
              <a:gd name="T52" fmla="*/ 2147483647 w 744"/>
              <a:gd name="T53" fmla="*/ 2147483647 h 379"/>
              <a:gd name="T54" fmla="*/ 2147483647 w 744"/>
              <a:gd name="T55" fmla="*/ 2147483647 h 379"/>
              <a:gd name="T56" fmla="*/ 2147483647 w 744"/>
              <a:gd name="T57" fmla="*/ 2147483647 h 379"/>
              <a:gd name="T58" fmla="*/ 2147483647 w 744"/>
              <a:gd name="T59" fmla="*/ 2147483647 h 379"/>
              <a:gd name="T60" fmla="*/ 2147483647 w 744"/>
              <a:gd name="T61" fmla="*/ 2147483647 h 379"/>
              <a:gd name="T62" fmla="*/ 2147483647 w 744"/>
              <a:gd name="T63" fmla="*/ 2147483647 h 379"/>
              <a:gd name="T64" fmla="*/ 2147483647 w 744"/>
              <a:gd name="T65" fmla="*/ 2147483647 h 379"/>
              <a:gd name="T66" fmla="*/ 2147483647 w 744"/>
              <a:gd name="T67" fmla="*/ 2147483647 h 379"/>
              <a:gd name="T68" fmla="*/ 2147483647 w 744"/>
              <a:gd name="T69" fmla="*/ 2147483647 h 379"/>
              <a:gd name="T70" fmla="*/ 2147483647 w 744"/>
              <a:gd name="T71" fmla="*/ 2147483647 h 379"/>
              <a:gd name="T72" fmla="*/ 2147483647 w 744"/>
              <a:gd name="T73" fmla="*/ 2147483647 h 379"/>
              <a:gd name="T74" fmla="*/ 2147483647 w 744"/>
              <a:gd name="T75" fmla="*/ 2147483647 h 379"/>
              <a:gd name="T76" fmla="*/ 2147483647 w 744"/>
              <a:gd name="T77" fmla="*/ 2147483647 h 379"/>
              <a:gd name="T78" fmla="*/ 2147483647 w 744"/>
              <a:gd name="T79" fmla="*/ 2147483647 h 379"/>
              <a:gd name="T80" fmla="*/ 2147483647 w 744"/>
              <a:gd name="T81" fmla="*/ 2147483647 h 379"/>
              <a:gd name="T82" fmla="*/ 2147483647 w 744"/>
              <a:gd name="T83" fmla="*/ 2147483647 h 379"/>
              <a:gd name="T84" fmla="*/ 2147483647 w 744"/>
              <a:gd name="T85" fmla="*/ 2147483647 h 379"/>
              <a:gd name="T86" fmla="*/ 2147483647 w 744"/>
              <a:gd name="T87" fmla="*/ 2147483647 h 379"/>
              <a:gd name="T88" fmla="*/ 2147483647 w 744"/>
              <a:gd name="T89" fmla="*/ 2147483647 h 379"/>
              <a:gd name="T90" fmla="*/ 2147483647 w 744"/>
              <a:gd name="T91" fmla="*/ 2147483647 h 379"/>
              <a:gd name="T92" fmla="*/ 2147483647 w 744"/>
              <a:gd name="T93" fmla="*/ 2147483647 h 379"/>
              <a:gd name="T94" fmla="*/ 2147483647 w 744"/>
              <a:gd name="T95" fmla="*/ 2147483647 h 379"/>
              <a:gd name="T96" fmla="*/ 2147483647 w 744"/>
              <a:gd name="T97" fmla="*/ 2147483647 h 379"/>
              <a:gd name="T98" fmla="*/ 2147483647 w 744"/>
              <a:gd name="T99" fmla="*/ 2147483647 h 379"/>
              <a:gd name="T100" fmla="*/ 2147483647 w 744"/>
              <a:gd name="T101" fmla="*/ 2147483647 h 379"/>
              <a:gd name="T102" fmla="*/ 2147483647 w 744"/>
              <a:gd name="T103" fmla="*/ 2147483647 h 379"/>
              <a:gd name="T104" fmla="*/ 2147483647 w 744"/>
              <a:gd name="T105" fmla="*/ 2147483647 h 379"/>
              <a:gd name="T106" fmla="*/ 2147483647 w 744"/>
              <a:gd name="T107" fmla="*/ 2147483647 h 379"/>
              <a:gd name="T108" fmla="*/ 2147483647 w 744"/>
              <a:gd name="T109" fmla="*/ 2147483647 h 379"/>
              <a:gd name="T110" fmla="*/ 2147483647 w 744"/>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4"/>
              <a:gd name="T169" fmla="*/ 0 h 379"/>
              <a:gd name="T170" fmla="*/ 744 w 744"/>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4" h="379">
                <a:moveTo>
                  <a:pt x="726" y="97"/>
                </a:moveTo>
                <a:lnTo>
                  <a:pt x="723" y="80"/>
                </a:lnTo>
                <a:lnTo>
                  <a:pt x="723" y="73"/>
                </a:lnTo>
                <a:lnTo>
                  <a:pt x="720" y="59"/>
                </a:lnTo>
                <a:lnTo>
                  <a:pt x="720" y="50"/>
                </a:lnTo>
                <a:lnTo>
                  <a:pt x="720" y="44"/>
                </a:lnTo>
                <a:lnTo>
                  <a:pt x="720" y="41"/>
                </a:lnTo>
                <a:lnTo>
                  <a:pt x="720" y="40"/>
                </a:lnTo>
                <a:lnTo>
                  <a:pt x="719" y="34"/>
                </a:lnTo>
                <a:lnTo>
                  <a:pt x="719" y="32"/>
                </a:lnTo>
                <a:lnTo>
                  <a:pt x="719" y="20"/>
                </a:lnTo>
                <a:lnTo>
                  <a:pt x="719" y="9"/>
                </a:lnTo>
                <a:lnTo>
                  <a:pt x="719" y="5"/>
                </a:lnTo>
                <a:lnTo>
                  <a:pt x="706" y="5"/>
                </a:lnTo>
                <a:lnTo>
                  <a:pt x="686" y="6"/>
                </a:lnTo>
                <a:lnTo>
                  <a:pt x="680" y="6"/>
                </a:lnTo>
                <a:lnTo>
                  <a:pt x="665" y="6"/>
                </a:lnTo>
                <a:lnTo>
                  <a:pt x="659" y="6"/>
                </a:lnTo>
                <a:lnTo>
                  <a:pt x="651" y="6"/>
                </a:lnTo>
                <a:lnTo>
                  <a:pt x="643" y="6"/>
                </a:lnTo>
                <a:lnTo>
                  <a:pt x="641" y="6"/>
                </a:lnTo>
                <a:lnTo>
                  <a:pt x="633" y="8"/>
                </a:lnTo>
                <a:lnTo>
                  <a:pt x="629" y="8"/>
                </a:lnTo>
                <a:lnTo>
                  <a:pt x="619" y="8"/>
                </a:lnTo>
                <a:lnTo>
                  <a:pt x="611" y="8"/>
                </a:lnTo>
                <a:lnTo>
                  <a:pt x="604" y="8"/>
                </a:lnTo>
                <a:lnTo>
                  <a:pt x="601" y="8"/>
                </a:lnTo>
                <a:lnTo>
                  <a:pt x="590" y="9"/>
                </a:lnTo>
                <a:lnTo>
                  <a:pt x="563" y="9"/>
                </a:lnTo>
                <a:lnTo>
                  <a:pt x="556" y="9"/>
                </a:lnTo>
                <a:lnTo>
                  <a:pt x="547" y="9"/>
                </a:lnTo>
                <a:lnTo>
                  <a:pt x="537" y="9"/>
                </a:lnTo>
                <a:lnTo>
                  <a:pt x="526" y="9"/>
                </a:lnTo>
                <a:lnTo>
                  <a:pt x="515" y="9"/>
                </a:lnTo>
                <a:lnTo>
                  <a:pt x="502" y="9"/>
                </a:lnTo>
                <a:lnTo>
                  <a:pt x="488" y="9"/>
                </a:lnTo>
                <a:lnTo>
                  <a:pt x="483" y="9"/>
                </a:lnTo>
                <a:lnTo>
                  <a:pt x="474" y="9"/>
                </a:lnTo>
                <a:lnTo>
                  <a:pt x="473" y="9"/>
                </a:lnTo>
                <a:lnTo>
                  <a:pt x="456" y="9"/>
                </a:lnTo>
                <a:lnTo>
                  <a:pt x="447" y="9"/>
                </a:lnTo>
                <a:lnTo>
                  <a:pt x="430" y="9"/>
                </a:lnTo>
                <a:lnTo>
                  <a:pt x="426" y="9"/>
                </a:lnTo>
                <a:lnTo>
                  <a:pt x="420" y="11"/>
                </a:lnTo>
                <a:lnTo>
                  <a:pt x="419" y="9"/>
                </a:lnTo>
                <a:lnTo>
                  <a:pt x="404" y="9"/>
                </a:lnTo>
                <a:lnTo>
                  <a:pt x="399" y="9"/>
                </a:lnTo>
                <a:lnTo>
                  <a:pt x="398" y="9"/>
                </a:lnTo>
                <a:lnTo>
                  <a:pt x="387" y="9"/>
                </a:lnTo>
                <a:lnTo>
                  <a:pt x="383" y="9"/>
                </a:lnTo>
                <a:lnTo>
                  <a:pt x="365" y="9"/>
                </a:lnTo>
                <a:lnTo>
                  <a:pt x="361" y="9"/>
                </a:lnTo>
                <a:lnTo>
                  <a:pt x="344" y="9"/>
                </a:lnTo>
                <a:lnTo>
                  <a:pt x="315" y="9"/>
                </a:lnTo>
                <a:lnTo>
                  <a:pt x="312" y="9"/>
                </a:lnTo>
                <a:lnTo>
                  <a:pt x="305" y="9"/>
                </a:lnTo>
                <a:lnTo>
                  <a:pt x="301" y="9"/>
                </a:lnTo>
                <a:lnTo>
                  <a:pt x="298" y="9"/>
                </a:lnTo>
                <a:lnTo>
                  <a:pt x="265" y="9"/>
                </a:lnTo>
                <a:lnTo>
                  <a:pt x="258" y="8"/>
                </a:lnTo>
                <a:lnTo>
                  <a:pt x="255" y="8"/>
                </a:lnTo>
                <a:lnTo>
                  <a:pt x="251" y="8"/>
                </a:lnTo>
                <a:lnTo>
                  <a:pt x="248" y="8"/>
                </a:lnTo>
                <a:lnTo>
                  <a:pt x="209" y="6"/>
                </a:lnTo>
                <a:lnTo>
                  <a:pt x="205" y="6"/>
                </a:lnTo>
                <a:lnTo>
                  <a:pt x="177" y="6"/>
                </a:lnTo>
                <a:lnTo>
                  <a:pt x="173" y="6"/>
                </a:lnTo>
                <a:lnTo>
                  <a:pt x="166" y="6"/>
                </a:lnTo>
                <a:lnTo>
                  <a:pt x="162" y="6"/>
                </a:lnTo>
                <a:lnTo>
                  <a:pt x="141" y="5"/>
                </a:lnTo>
                <a:lnTo>
                  <a:pt x="126" y="5"/>
                </a:lnTo>
                <a:lnTo>
                  <a:pt x="109" y="5"/>
                </a:lnTo>
                <a:lnTo>
                  <a:pt x="104" y="5"/>
                </a:lnTo>
                <a:lnTo>
                  <a:pt x="86" y="4"/>
                </a:lnTo>
                <a:lnTo>
                  <a:pt x="83" y="4"/>
                </a:lnTo>
                <a:lnTo>
                  <a:pt x="34" y="2"/>
                </a:lnTo>
                <a:lnTo>
                  <a:pt x="23" y="0"/>
                </a:lnTo>
                <a:lnTo>
                  <a:pt x="2" y="0"/>
                </a:lnTo>
                <a:lnTo>
                  <a:pt x="1" y="13"/>
                </a:lnTo>
                <a:lnTo>
                  <a:pt x="0" y="30"/>
                </a:lnTo>
                <a:lnTo>
                  <a:pt x="0" y="55"/>
                </a:lnTo>
                <a:lnTo>
                  <a:pt x="33" y="55"/>
                </a:lnTo>
                <a:lnTo>
                  <a:pt x="52" y="57"/>
                </a:lnTo>
                <a:lnTo>
                  <a:pt x="72" y="57"/>
                </a:lnTo>
                <a:lnTo>
                  <a:pt x="74" y="58"/>
                </a:lnTo>
                <a:lnTo>
                  <a:pt x="76" y="58"/>
                </a:lnTo>
                <a:lnTo>
                  <a:pt x="83" y="58"/>
                </a:lnTo>
                <a:lnTo>
                  <a:pt x="94" y="58"/>
                </a:lnTo>
                <a:lnTo>
                  <a:pt x="98" y="59"/>
                </a:lnTo>
                <a:lnTo>
                  <a:pt x="118" y="59"/>
                </a:lnTo>
                <a:lnTo>
                  <a:pt x="138" y="59"/>
                </a:lnTo>
                <a:lnTo>
                  <a:pt x="149" y="61"/>
                </a:lnTo>
                <a:lnTo>
                  <a:pt x="165" y="61"/>
                </a:lnTo>
                <a:lnTo>
                  <a:pt x="172" y="62"/>
                </a:lnTo>
                <a:lnTo>
                  <a:pt x="176" y="62"/>
                </a:lnTo>
                <a:lnTo>
                  <a:pt x="181" y="62"/>
                </a:lnTo>
                <a:lnTo>
                  <a:pt x="204" y="62"/>
                </a:lnTo>
                <a:lnTo>
                  <a:pt x="211" y="62"/>
                </a:lnTo>
                <a:lnTo>
                  <a:pt x="224" y="62"/>
                </a:lnTo>
                <a:lnTo>
                  <a:pt x="226" y="62"/>
                </a:lnTo>
                <a:lnTo>
                  <a:pt x="258" y="64"/>
                </a:lnTo>
                <a:lnTo>
                  <a:pt x="258" y="78"/>
                </a:lnTo>
                <a:lnTo>
                  <a:pt x="256" y="112"/>
                </a:lnTo>
                <a:lnTo>
                  <a:pt x="256" y="118"/>
                </a:lnTo>
                <a:lnTo>
                  <a:pt x="256" y="128"/>
                </a:lnTo>
                <a:lnTo>
                  <a:pt x="256" y="131"/>
                </a:lnTo>
                <a:lnTo>
                  <a:pt x="255" y="138"/>
                </a:lnTo>
                <a:lnTo>
                  <a:pt x="255" y="146"/>
                </a:lnTo>
                <a:lnTo>
                  <a:pt x="255" y="160"/>
                </a:lnTo>
                <a:lnTo>
                  <a:pt x="255" y="174"/>
                </a:lnTo>
                <a:lnTo>
                  <a:pt x="255" y="177"/>
                </a:lnTo>
                <a:lnTo>
                  <a:pt x="255" y="182"/>
                </a:lnTo>
                <a:lnTo>
                  <a:pt x="255" y="196"/>
                </a:lnTo>
                <a:lnTo>
                  <a:pt x="255" y="200"/>
                </a:lnTo>
                <a:lnTo>
                  <a:pt x="255" y="209"/>
                </a:lnTo>
                <a:lnTo>
                  <a:pt x="255" y="214"/>
                </a:lnTo>
                <a:lnTo>
                  <a:pt x="254" y="225"/>
                </a:lnTo>
                <a:lnTo>
                  <a:pt x="254" y="242"/>
                </a:lnTo>
                <a:lnTo>
                  <a:pt x="254" y="249"/>
                </a:lnTo>
                <a:lnTo>
                  <a:pt x="254" y="256"/>
                </a:lnTo>
                <a:lnTo>
                  <a:pt x="252" y="277"/>
                </a:lnTo>
                <a:lnTo>
                  <a:pt x="256" y="276"/>
                </a:lnTo>
                <a:lnTo>
                  <a:pt x="268" y="283"/>
                </a:lnTo>
                <a:lnTo>
                  <a:pt x="274" y="292"/>
                </a:lnTo>
                <a:lnTo>
                  <a:pt x="297" y="295"/>
                </a:lnTo>
                <a:lnTo>
                  <a:pt x="299" y="295"/>
                </a:lnTo>
                <a:lnTo>
                  <a:pt x="319" y="299"/>
                </a:lnTo>
                <a:lnTo>
                  <a:pt x="322" y="302"/>
                </a:lnTo>
                <a:lnTo>
                  <a:pt x="323" y="315"/>
                </a:lnTo>
                <a:lnTo>
                  <a:pt x="330" y="319"/>
                </a:lnTo>
                <a:lnTo>
                  <a:pt x="336" y="318"/>
                </a:lnTo>
                <a:lnTo>
                  <a:pt x="345" y="319"/>
                </a:lnTo>
                <a:lnTo>
                  <a:pt x="363" y="326"/>
                </a:lnTo>
                <a:lnTo>
                  <a:pt x="374" y="323"/>
                </a:lnTo>
                <a:lnTo>
                  <a:pt x="374" y="324"/>
                </a:lnTo>
                <a:lnTo>
                  <a:pt x="380" y="326"/>
                </a:lnTo>
                <a:lnTo>
                  <a:pt x="386" y="331"/>
                </a:lnTo>
                <a:lnTo>
                  <a:pt x="391" y="333"/>
                </a:lnTo>
                <a:lnTo>
                  <a:pt x="408" y="326"/>
                </a:lnTo>
                <a:lnTo>
                  <a:pt x="413" y="327"/>
                </a:lnTo>
                <a:lnTo>
                  <a:pt x="418" y="326"/>
                </a:lnTo>
                <a:lnTo>
                  <a:pt x="422" y="324"/>
                </a:lnTo>
                <a:lnTo>
                  <a:pt x="423" y="341"/>
                </a:lnTo>
                <a:lnTo>
                  <a:pt x="431" y="341"/>
                </a:lnTo>
                <a:lnTo>
                  <a:pt x="431" y="352"/>
                </a:lnTo>
                <a:lnTo>
                  <a:pt x="441" y="357"/>
                </a:lnTo>
                <a:lnTo>
                  <a:pt x="463" y="343"/>
                </a:lnTo>
                <a:lnTo>
                  <a:pt x="468" y="351"/>
                </a:lnTo>
                <a:lnTo>
                  <a:pt x="472" y="350"/>
                </a:lnTo>
                <a:lnTo>
                  <a:pt x="474" y="350"/>
                </a:lnTo>
                <a:lnTo>
                  <a:pt x="484" y="359"/>
                </a:lnTo>
                <a:lnTo>
                  <a:pt x="502" y="354"/>
                </a:lnTo>
                <a:lnTo>
                  <a:pt x="501" y="366"/>
                </a:lnTo>
                <a:lnTo>
                  <a:pt x="508" y="371"/>
                </a:lnTo>
                <a:lnTo>
                  <a:pt x="523" y="345"/>
                </a:lnTo>
                <a:lnTo>
                  <a:pt x="524" y="345"/>
                </a:lnTo>
                <a:lnTo>
                  <a:pt x="541" y="359"/>
                </a:lnTo>
                <a:lnTo>
                  <a:pt x="554" y="351"/>
                </a:lnTo>
                <a:lnTo>
                  <a:pt x="555" y="351"/>
                </a:lnTo>
                <a:lnTo>
                  <a:pt x="554" y="354"/>
                </a:lnTo>
                <a:lnTo>
                  <a:pt x="563" y="365"/>
                </a:lnTo>
                <a:lnTo>
                  <a:pt x="570" y="365"/>
                </a:lnTo>
                <a:lnTo>
                  <a:pt x="573" y="369"/>
                </a:lnTo>
                <a:lnTo>
                  <a:pt x="584" y="365"/>
                </a:lnTo>
                <a:lnTo>
                  <a:pt x="606" y="352"/>
                </a:lnTo>
                <a:lnTo>
                  <a:pt x="620" y="355"/>
                </a:lnTo>
                <a:lnTo>
                  <a:pt x="629" y="352"/>
                </a:lnTo>
                <a:lnTo>
                  <a:pt x="630" y="350"/>
                </a:lnTo>
                <a:lnTo>
                  <a:pt x="643" y="347"/>
                </a:lnTo>
                <a:lnTo>
                  <a:pt x="643" y="344"/>
                </a:lnTo>
                <a:lnTo>
                  <a:pt x="645" y="345"/>
                </a:lnTo>
                <a:lnTo>
                  <a:pt x="648" y="350"/>
                </a:lnTo>
                <a:lnTo>
                  <a:pt x="647" y="350"/>
                </a:lnTo>
                <a:lnTo>
                  <a:pt x="669" y="350"/>
                </a:lnTo>
                <a:lnTo>
                  <a:pt x="672" y="350"/>
                </a:lnTo>
                <a:lnTo>
                  <a:pt x="673" y="344"/>
                </a:lnTo>
                <a:lnTo>
                  <a:pt x="683" y="343"/>
                </a:lnTo>
                <a:lnTo>
                  <a:pt x="686" y="344"/>
                </a:lnTo>
                <a:lnTo>
                  <a:pt x="686" y="347"/>
                </a:lnTo>
                <a:lnTo>
                  <a:pt x="697" y="351"/>
                </a:lnTo>
                <a:lnTo>
                  <a:pt x="708" y="364"/>
                </a:lnTo>
                <a:lnTo>
                  <a:pt x="712" y="365"/>
                </a:lnTo>
                <a:lnTo>
                  <a:pt x="712" y="362"/>
                </a:lnTo>
                <a:lnTo>
                  <a:pt x="719" y="364"/>
                </a:lnTo>
                <a:lnTo>
                  <a:pt x="719" y="366"/>
                </a:lnTo>
                <a:lnTo>
                  <a:pt x="720" y="366"/>
                </a:lnTo>
                <a:lnTo>
                  <a:pt x="719" y="368"/>
                </a:lnTo>
                <a:lnTo>
                  <a:pt x="730" y="371"/>
                </a:lnTo>
                <a:lnTo>
                  <a:pt x="740" y="378"/>
                </a:lnTo>
                <a:lnTo>
                  <a:pt x="743" y="375"/>
                </a:lnTo>
                <a:lnTo>
                  <a:pt x="743" y="347"/>
                </a:lnTo>
                <a:lnTo>
                  <a:pt x="743" y="344"/>
                </a:lnTo>
                <a:lnTo>
                  <a:pt x="743" y="341"/>
                </a:lnTo>
                <a:lnTo>
                  <a:pt x="743" y="338"/>
                </a:lnTo>
                <a:lnTo>
                  <a:pt x="743" y="322"/>
                </a:lnTo>
                <a:lnTo>
                  <a:pt x="743" y="315"/>
                </a:lnTo>
                <a:lnTo>
                  <a:pt x="743" y="308"/>
                </a:lnTo>
                <a:lnTo>
                  <a:pt x="743" y="284"/>
                </a:lnTo>
                <a:lnTo>
                  <a:pt x="741" y="278"/>
                </a:lnTo>
                <a:lnTo>
                  <a:pt x="741" y="265"/>
                </a:lnTo>
                <a:lnTo>
                  <a:pt x="741" y="259"/>
                </a:lnTo>
                <a:lnTo>
                  <a:pt x="741" y="255"/>
                </a:lnTo>
                <a:lnTo>
                  <a:pt x="741" y="238"/>
                </a:lnTo>
                <a:lnTo>
                  <a:pt x="741" y="232"/>
                </a:lnTo>
                <a:lnTo>
                  <a:pt x="741" y="198"/>
                </a:lnTo>
                <a:lnTo>
                  <a:pt x="740" y="184"/>
                </a:lnTo>
                <a:lnTo>
                  <a:pt x="740" y="182"/>
                </a:lnTo>
                <a:lnTo>
                  <a:pt x="740" y="181"/>
                </a:lnTo>
                <a:lnTo>
                  <a:pt x="741" y="181"/>
                </a:lnTo>
                <a:lnTo>
                  <a:pt x="740" y="181"/>
                </a:lnTo>
                <a:lnTo>
                  <a:pt x="738" y="170"/>
                </a:lnTo>
                <a:lnTo>
                  <a:pt x="738" y="168"/>
                </a:lnTo>
                <a:lnTo>
                  <a:pt x="736" y="154"/>
                </a:lnTo>
                <a:lnTo>
                  <a:pt x="736" y="150"/>
                </a:lnTo>
                <a:lnTo>
                  <a:pt x="736" y="147"/>
                </a:lnTo>
                <a:lnTo>
                  <a:pt x="734" y="142"/>
                </a:lnTo>
                <a:lnTo>
                  <a:pt x="733" y="136"/>
                </a:lnTo>
                <a:lnTo>
                  <a:pt x="731" y="129"/>
                </a:lnTo>
                <a:lnTo>
                  <a:pt x="729" y="104"/>
                </a:lnTo>
                <a:lnTo>
                  <a:pt x="727" y="101"/>
                </a:lnTo>
                <a:lnTo>
                  <a:pt x="726" y="97"/>
                </a:lnTo>
              </a:path>
            </a:pathLst>
          </a:custGeom>
          <a:solidFill>
            <a:schemeClr val="bg2">
              <a:lumMod val="75000"/>
            </a:schemeClr>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2" name="South Dakota" descr="South Dakota, 10 percent by 2015."/>
          <p:cNvSpPr>
            <a:spLocks/>
          </p:cNvSpPr>
          <p:nvPr/>
        </p:nvSpPr>
        <p:spPr bwMode="auto">
          <a:xfrm>
            <a:off x="3129959" y="2172545"/>
            <a:ext cx="917468" cy="549869"/>
          </a:xfrm>
          <a:custGeom>
            <a:avLst/>
            <a:gdLst>
              <a:gd name="T0" fmla="*/ 2147483647 w 601"/>
              <a:gd name="T1" fmla="*/ 2147483647 h 388"/>
              <a:gd name="T2" fmla="*/ 2147483647 w 601"/>
              <a:gd name="T3" fmla="*/ 2147483647 h 388"/>
              <a:gd name="T4" fmla="*/ 2147483647 w 601"/>
              <a:gd name="T5" fmla="*/ 2147483647 h 388"/>
              <a:gd name="T6" fmla="*/ 2147483647 w 601"/>
              <a:gd name="T7" fmla="*/ 2147483647 h 388"/>
              <a:gd name="T8" fmla="*/ 2147483647 w 601"/>
              <a:gd name="T9" fmla="*/ 2147483647 h 388"/>
              <a:gd name="T10" fmla="*/ 2147483647 w 601"/>
              <a:gd name="T11" fmla="*/ 2147483647 h 388"/>
              <a:gd name="T12" fmla="*/ 2147483647 w 601"/>
              <a:gd name="T13" fmla="*/ 2147483647 h 388"/>
              <a:gd name="T14" fmla="*/ 2147483647 w 601"/>
              <a:gd name="T15" fmla="*/ 2147483647 h 388"/>
              <a:gd name="T16" fmla="*/ 2147483647 w 601"/>
              <a:gd name="T17" fmla="*/ 2147483647 h 388"/>
              <a:gd name="T18" fmla="*/ 2147483647 w 601"/>
              <a:gd name="T19" fmla="*/ 2147483647 h 388"/>
              <a:gd name="T20" fmla="*/ 2147483647 w 601"/>
              <a:gd name="T21" fmla="*/ 2147483647 h 388"/>
              <a:gd name="T22" fmla="*/ 2147483647 w 601"/>
              <a:gd name="T23" fmla="*/ 2147483647 h 388"/>
              <a:gd name="T24" fmla="*/ 2147483647 w 601"/>
              <a:gd name="T25" fmla="*/ 2147483647 h 388"/>
              <a:gd name="T26" fmla="*/ 2147483647 w 601"/>
              <a:gd name="T27" fmla="*/ 2147483647 h 388"/>
              <a:gd name="T28" fmla="*/ 2147483647 w 601"/>
              <a:gd name="T29" fmla="*/ 2147483647 h 388"/>
              <a:gd name="T30" fmla="*/ 2147483647 w 601"/>
              <a:gd name="T31" fmla="*/ 2147483647 h 388"/>
              <a:gd name="T32" fmla="*/ 2147483647 w 601"/>
              <a:gd name="T33" fmla="*/ 2147483647 h 388"/>
              <a:gd name="T34" fmla="*/ 2147483647 w 601"/>
              <a:gd name="T35" fmla="*/ 2147483647 h 388"/>
              <a:gd name="T36" fmla="*/ 2147483647 w 601"/>
              <a:gd name="T37" fmla="*/ 2147483647 h 388"/>
              <a:gd name="T38" fmla="*/ 2147483647 w 601"/>
              <a:gd name="T39" fmla="*/ 2147483647 h 388"/>
              <a:gd name="T40" fmla="*/ 2147483647 w 601"/>
              <a:gd name="T41" fmla="*/ 2147483647 h 388"/>
              <a:gd name="T42" fmla="*/ 2147483647 w 601"/>
              <a:gd name="T43" fmla="*/ 2147483647 h 388"/>
              <a:gd name="T44" fmla="*/ 2147483647 w 601"/>
              <a:gd name="T45" fmla="*/ 2147483647 h 388"/>
              <a:gd name="T46" fmla="*/ 2147483647 w 601"/>
              <a:gd name="T47" fmla="*/ 2147483647 h 388"/>
              <a:gd name="T48" fmla="*/ 2147483647 w 601"/>
              <a:gd name="T49" fmla="*/ 0 h 388"/>
              <a:gd name="T50" fmla="*/ 2147483647 w 601"/>
              <a:gd name="T51" fmla="*/ 2147483647 h 388"/>
              <a:gd name="T52" fmla="*/ 2147483647 w 601"/>
              <a:gd name="T53" fmla="*/ 2147483647 h 388"/>
              <a:gd name="T54" fmla="*/ 2147483647 w 601"/>
              <a:gd name="T55" fmla="*/ 2147483647 h 388"/>
              <a:gd name="T56" fmla="*/ 2147483647 w 601"/>
              <a:gd name="T57" fmla="*/ 2147483647 h 388"/>
              <a:gd name="T58" fmla="*/ 2147483647 w 601"/>
              <a:gd name="T59" fmla="*/ 2147483647 h 388"/>
              <a:gd name="T60" fmla="*/ 2147483647 w 601"/>
              <a:gd name="T61" fmla="*/ 2147483647 h 388"/>
              <a:gd name="T62" fmla="*/ 2147483647 w 601"/>
              <a:gd name="T63" fmla="*/ 2147483647 h 388"/>
              <a:gd name="T64" fmla="*/ 2147483647 w 601"/>
              <a:gd name="T65" fmla="*/ 2147483647 h 388"/>
              <a:gd name="T66" fmla="*/ 2147483647 w 601"/>
              <a:gd name="T67" fmla="*/ 2147483647 h 388"/>
              <a:gd name="T68" fmla="*/ 2147483647 w 601"/>
              <a:gd name="T69" fmla="*/ 2147483647 h 388"/>
              <a:gd name="T70" fmla="*/ 2147483647 w 601"/>
              <a:gd name="T71" fmla="*/ 2147483647 h 388"/>
              <a:gd name="T72" fmla="*/ 2147483647 w 601"/>
              <a:gd name="T73" fmla="*/ 2147483647 h 388"/>
              <a:gd name="T74" fmla="*/ 2147483647 w 601"/>
              <a:gd name="T75" fmla="*/ 2147483647 h 388"/>
              <a:gd name="T76" fmla="*/ 2147483647 w 601"/>
              <a:gd name="T77" fmla="*/ 2147483647 h 388"/>
              <a:gd name="T78" fmla="*/ 2147483647 w 601"/>
              <a:gd name="T79" fmla="*/ 2147483647 h 388"/>
              <a:gd name="T80" fmla="*/ 2147483647 w 601"/>
              <a:gd name="T81" fmla="*/ 2147483647 h 388"/>
              <a:gd name="T82" fmla="*/ 2147483647 w 601"/>
              <a:gd name="T83" fmla="*/ 2147483647 h 388"/>
              <a:gd name="T84" fmla="*/ 2147483647 w 601"/>
              <a:gd name="T85" fmla="*/ 2147483647 h 3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1"/>
              <a:gd name="T130" fmla="*/ 0 h 388"/>
              <a:gd name="T131" fmla="*/ 601 w 601"/>
              <a:gd name="T132" fmla="*/ 388 h 3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1" h="388">
                <a:moveTo>
                  <a:pt x="543" y="353"/>
                </a:moveTo>
                <a:lnTo>
                  <a:pt x="545" y="356"/>
                </a:lnTo>
                <a:lnTo>
                  <a:pt x="554" y="357"/>
                </a:lnTo>
                <a:lnTo>
                  <a:pt x="570" y="363"/>
                </a:lnTo>
                <a:lnTo>
                  <a:pt x="579" y="373"/>
                </a:lnTo>
                <a:lnTo>
                  <a:pt x="584" y="382"/>
                </a:lnTo>
                <a:lnTo>
                  <a:pt x="593" y="385"/>
                </a:lnTo>
                <a:lnTo>
                  <a:pt x="600" y="387"/>
                </a:lnTo>
                <a:lnTo>
                  <a:pt x="597" y="385"/>
                </a:lnTo>
                <a:lnTo>
                  <a:pt x="595" y="378"/>
                </a:lnTo>
                <a:lnTo>
                  <a:pt x="595" y="375"/>
                </a:lnTo>
                <a:lnTo>
                  <a:pt x="584" y="363"/>
                </a:lnTo>
                <a:lnTo>
                  <a:pt x="591" y="341"/>
                </a:lnTo>
                <a:lnTo>
                  <a:pt x="594" y="335"/>
                </a:lnTo>
                <a:lnTo>
                  <a:pt x="594" y="325"/>
                </a:lnTo>
                <a:lnTo>
                  <a:pt x="597" y="321"/>
                </a:lnTo>
                <a:lnTo>
                  <a:pt x="598" y="317"/>
                </a:lnTo>
                <a:lnTo>
                  <a:pt x="594" y="306"/>
                </a:lnTo>
                <a:lnTo>
                  <a:pt x="590" y="303"/>
                </a:lnTo>
                <a:lnTo>
                  <a:pt x="591" y="289"/>
                </a:lnTo>
                <a:lnTo>
                  <a:pt x="586" y="277"/>
                </a:lnTo>
                <a:lnTo>
                  <a:pt x="593" y="277"/>
                </a:lnTo>
                <a:lnTo>
                  <a:pt x="597" y="277"/>
                </a:lnTo>
                <a:lnTo>
                  <a:pt x="597" y="263"/>
                </a:lnTo>
                <a:lnTo>
                  <a:pt x="597" y="249"/>
                </a:lnTo>
                <a:lnTo>
                  <a:pt x="597" y="238"/>
                </a:lnTo>
                <a:lnTo>
                  <a:pt x="595" y="223"/>
                </a:lnTo>
                <a:lnTo>
                  <a:pt x="595" y="209"/>
                </a:lnTo>
                <a:lnTo>
                  <a:pt x="595" y="201"/>
                </a:lnTo>
                <a:lnTo>
                  <a:pt x="595" y="165"/>
                </a:lnTo>
                <a:lnTo>
                  <a:pt x="595" y="155"/>
                </a:lnTo>
                <a:lnTo>
                  <a:pt x="595" y="135"/>
                </a:lnTo>
                <a:lnTo>
                  <a:pt x="595" y="117"/>
                </a:lnTo>
                <a:lnTo>
                  <a:pt x="594" y="86"/>
                </a:lnTo>
                <a:lnTo>
                  <a:pt x="593" y="79"/>
                </a:lnTo>
                <a:lnTo>
                  <a:pt x="590" y="74"/>
                </a:lnTo>
                <a:lnTo>
                  <a:pt x="580" y="70"/>
                </a:lnTo>
                <a:lnTo>
                  <a:pt x="563" y="51"/>
                </a:lnTo>
                <a:lnTo>
                  <a:pt x="563" y="48"/>
                </a:lnTo>
                <a:lnTo>
                  <a:pt x="579" y="34"/>
                </a:lnTo>
                <a:lnTo>
                  <a:pt x="584" y="13"/>
                </a:lnTo>
                <a:lnTo>
                  <a:pt x="570" y="13"/>
                </a:lnTo>
                <a:lnTo>
                  <a:pt x="551" y="15"/>
                </a:lnTo>
                <a:lnTo>
                  <a:pt x="534" y="15"/>
                </a:lnTo>
                <a:lnTo>
                  <a:pt x="533" y="15"/>
                </a:lnTo>
                <a:lnTo>
                  <a:pt x="514" y="15"/>
                </a:lnTo>
                <a:lnTo>
                  <a:pt x="478" y="15"/>
                </a:lnTo>
                <a:lnTo>
                  <a:pt x="476" y="15"/>
                </a:lnTo>
                <a:lnTo>
                  <a:pt x="475" y="15"/>
                </a:lnTo>
                <a:lnTo>
                  <a:pt x="457" y="15"/>
                </a:lnTo>
                <a:lnTo>
                  <a:pt x="447" y="15"/>
                </a:lnTo>
                <a:lnTo>
                  <a:pt x="421" y="13"/>
                </a:lnTo>
                <a:lnTo>
                  <a:pt x="418" y="13"/>
                </a:lnTo>
                <a:lnTo>
                  <a:pt x="400" y="13"/>
                </a:lnTo>
                <a:lnTo>
                  <a:pt x="381" y="13"/>
                </a:lnTo>
                <a:lnTo>
                  <a:pt x="353" y="13"/>
                </a:lnTo>
                <a:lnTo>
                  <a:pt x="346" y="13"/>
                </a:lnTo>
                <a:lnTo>
                  <a:pt x="333" y="13"/>
                </a:lnTo>
                <a:lnTo>
                  <a:pt x="324" y="13"/>
                </a:lnTo>
                <a:lnTo>
                  <a:pt x="324" y="12"/>
                </a:lnTo>
                <a:lnTo>
                  <a:pt x="288" y="11"/>
                </a:lnTo>
                <a:lnTo>
                  <a:pt x="286" y="11"/>
                </a:lnTo>
                <a:lnTo>
                  <a:pt x="285" y="11"/>
                </a:lnTo>
                <a:lnTo>
                  <a:pt x="239" y="11"/>
                </a:lnTo>
                <a:lnTo>
                  <a:pt x="230" y="9"/>
                </a:lnTo>
                <a:lnTo>
                  <a:pt x="173" y="8"/>
                </a:lnTo>
                <a:lnTo>
                  <a:pt x="163" y="8"/>
                </a:lnTo>
                <a:lnTo>
                  <a:pt x="135" y="5"/>
                </a:lnTo>
                <a:lnTo>
                  <a:pt x="102" y="4"/>
                </a:lnTo>
                <a:lnTo>
                  <a:pt x="98" y="4"/>
                </a:lnTo>
                <a:lnTo>
                  <a:pt x="49" y="1"/>
                </a:lnTo>
                <a:lnTo>
                  <a:pt x="22" y="1"/>
                </a:lnTo>
                <a:lnTo>
                  <a:pt x="18" y="0"/>
                </a:lnTo>
                <a:lnTo>
                  <a:pt x="18" y="6"/>
                </a:lnTo>
                <a:lnTo>
                  <a:pt x="18" y="20"/>
                </a:lnTo>
                <a:lnTo>
                  <a:pt x="13" y="74"/>
                </a:lnTo>
                <a:lnTo>
                  <a:pt x="13" y="79"/>
                </a:lnTo>
                <a:lnTo>
                  <a:pt x="12" y="101"/>
                </a:lnTo>
                <a:lnTo>
                  <a:pt x="13" y="102"/>
                </a:lnTo>
                <a:lnTo>
                  <a:pt x="11" y="102"/>
                </a:lnTo>
                <a:lnTo>
                  <a:pt x="9" y="129"/>
                </a:lnTo>
                <a:lnTo>
                  <a:pt x="9" y="148"/>
                </a:lnTo>
                <a:lnTo>
                  <a:pt x="8" y="155"/>
                </a:lnTo>
                <a:lnTo>
                  <a:pt x="6" y="183"/>
                </a:lnTo>
                <a:lnTo>
                  <a:pt x="6" y="191"/>
                </a:lnTo>
                <a:lnTo>
                  <a:pt x="6" y="194"/>
                </a:lnTo>
                <a:lnTo>
                  <a:pt x="5" y="209"/>
                </a:lnTo>
                <a:lnTo>
                  <a:pt x="4" y="226"/>
                </a:lnTo>
                <a:lnTo>
                  <a:pt x="4" y="237"/>
                </a:lnTo>
                <a:lnTo>
                  <a:pt x="2" y="249"/>
                </a:lnTo>
                <a:lnTo>
                  <a:pt x="1" y="263"/>
                </a:lnTo>
                <a:lnTo>
                  <a:pt x="1" y="264"/>
                </a:lnTo>
                <a:lnTo>
                  <a:pt x="1" y="266"/>
                </a:lnTo>
                <a:lnTo>
                  <a:pt x="1" y="277"/>
                </a:lnTo>
                <a:lnTo>
                  <a:pt x="0" y="305"/>
                </a:lnTo>
                <a:lnTo>
                  <a:pt x="0" y="317"/>
                </a:lnTo>
                <a:lnTo>
                  <a:pt x="1" y="319"/>
                </a:lnTo>
                <a:lnTo>
                  <a:pt x="2" y="319"/>
                </a:lnTo>
                <a:lnTo>
                  <a:pt x="42" y="320"/>
                </a:lnTo>
                <a:lnTo>
                  <a:pt x="62" y="320"/>
                </a:lnTo>
                <a:lnTo>
                  <a:pt x="65" y="321"/>
                </a:lnTo>
                <a:lnTo>
                  <a:pt x="81" y="323"/>
                </a:lnTo>
                <a:lnTo>
                  <a:pt x="91" y="323"/>
                </a:lnTo>
                <a:lnTo>
                  <a:pt x="94" y="323"/>
                </a:lnTo>
                <a:lnTo>
                  <a:pt x="98" y="323"/>
                </a:lnTo>
                <a:lnTo>
                  <a:pt x="123" y="324"/>
                </a:lnTo>
                <a:lnTo>
                  <a:pt x="141" y="325"/>
                </a:lnTo>
                <a:lnTo>
                  <a:pt x="153" y="325"/>
                </a:lnTo>
                <a:lnTo>
                  <a:pt x="180" y="327"/>
                </a:lnTo>
                <a:lnTo>
                  <a:pt x="185" y="327"/>
                </a:lnTo>
                <a:lnTo>
                  <a:pt x="221" y="328"/>
                </a:lnTo>
                <a:lnTo>
                  <a:pt x="252" y="330"/>
                </a:lnTo>
                <a:lnTo>
                  <a:pt x="278" y="330"/>
                </a:lnTo>
                <a:lnTo>
                  <a:pt x="302" y="330"/>
                </a:lnTo>
                <a:lnTo>
                  <a:pt x="354" y="331"/>
                </a:lnTo>
                <a:lnTo>
                  <a:pt x="376" y="331"/>
                </a:lnTo>
                <a:lnTo>
                  <a:pt x="436" y="332"/>
                </a:lnTo>
                <a:lnTo>
                  <a:pt x="446" y="342"/>
                </a:lnTo>
                <a:lnTo>
                  <a:pt x="451" y="345"/>
                </a:lnTo>
                <a:lnTo>
                  <a:pt x="455" y="346"/>
                </a:lnTo>
                <a:lnTo>
                  <a:pt x="464" y="349"/>
                </a:lnTo>
                <a:lnTo>
                  <a:pt x="476" y="357"/>
                </a:lnTo>
                <a:lnTo>
                  <a:pt x="486" y="346"/>
                </a:lnTo>
                <a:lnTo>
                  <a:pt x="504" y="349"/>
                </a:lnTo>
                <a:lnTo>
                  <a:pt x="507" y="349"/>
                </a:lnTo>
                <a:lnTo>
                  <a:pt x="515" y="346"/>
                </a:lnTo>
                <a:lnTo>
                  <a:pt x="516" y="348"/>
                </a:lnTo>
                <a:lnTo>
                  <a:pt x="536" y="346"/>
                </a:lnTo>
                <a:lnTo>
                  <a:pt x="543" y="353"/>
                </a:lnTo>
              </a:path>
            </a:pathLst>
          </a:custGeom>
          <a:solidFill>
            <a:schemeClr val="bg2">
              <a:lumMod val="75000"/>
            </a:schemeClr>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118" name="Utah" descr="Utah, 20 percent by 2025."/>
          <p:cNvSpPr>
            <a:spLocks/>
          </p:cNvSpPr>
          <p:nvPr/>
        </p:nvSpPr>
        <p:spPr bwMode="auto">
          <a:xfrm>
            <a:off x="1779029" y="2651957"/>
            <a:ext cx="715288" cy="850075"/>
          </a:xfrm>
          <a:custGeom>
            <a:avLst/>
            <a:gdLst>
              <a:gd name="T0" fmla="*/ 2147483647 w 470"/>
              <a:gd name="T1" fmla="*/ 2147483647 h 599"/>
              <a:gd name="T2" fmla="*/ 2147483647 w 470"/>
              <a:gd name="T3" fmla="*/ 2147483647 h 599"/>
              <a:gd name="T4" fmla="*/ 0 w 470"/>
              <a:gd name="T5" fmla="*/ 2147483647 h 599"/>
              <a:gd name="T6" fmla="*/ 2147483647 w 470"/>
              <a:gd name="T7" fmla="*/ 2147483647 h 599"/>
              <a:gd name="T8" fmla="*/ 2147483647 w 470"/>
              <a:gd name="T9" fmla="*/ 2147483647 h 599"/>
              <a:gd name="T10" fmla="*/ 2147483647 w 470"/>
              <a:gd name="T11" fmla="*/ 2147483647 h 599"/>
              <a:gd name="T12" fmla="*/ 2147483647 w 470"/>
              <a:gd name="T13" fmla="*/ 2147483647 h 599"/>
              <a:gd name="T14" fmla="*/ 2147483647 w 470"/>
              <a:gd name="T15" fmla="*/ 2147483647 h 599"/>
              <a:gd name="T16" fmla="*/ 2147483647 w 470"/>
              <a:gd name="T17" fmla="*/ 2147483647 h 599"/>
              <a:gd name="T18" fmla="*/ 2147483647 w 470"/>
              <a:gd name="T19" fmla="*/ 2147483647 h 599"/>
              <a:gd name="T20" fmla="*/ 2147483647 w 470"/>
              <a:gd name="T21" fmla="*/ 2147483647 h 599"/>
              <a:gd name="T22" fmla="*/ 2147483647 w 470"/>
              <a:gd name="T23" fmla="*/ 2147483647 h 599"/>
              <a:gd name="T24" fmla="*/ 2147483647 w 470"/>
              <a:gd name="T25" fmla="*/ 2147483647 h 599"/>
              <a:gd name="T26" fmla="*/ 2147483647 w 470"/>
              <a:gd name="T27" fmla="*/ 2147483647 h 599"/>
              <a:gd name="T28" fmla="*/ 2147483647 w 470"/>
              <a:gd name="T29" fmla="*/ 2147483647 h 599"/>
              <a:gd name="T30" fmla="*/ 2147483647 w 470"/>
              <a:gd name="T31" fmla="*/ 2147483647 h 599"/>
              <a:gd name="T32" fmla="*/ 2147483647 w 470"/>
              <a:gd name="T33" fmla="*/ 2147483647 h 599"/>
              <a:gd name="T34" fmla="*/ 2147483647 w 470"/>
              <a:gd name="T35" fmla="*/ 2147483647 h 599"/>
              <a:gd name="T36" fmla="*/ 2147483647 w 470"/>
              <a:gd name="T37" fmla="*/ 2147483647 h 599"/>
              <a:gd name="T38" fmla="*/ 2147483647 w 470"/>
              <a:gd name="T39" fmla="*/ 2147483647 h 599"/>
              <a:gd name="T40" fmla="*/ 2147483647 w 470"/>
              <a:gd name="T41" fmla="*/ 2147483647 h 599"/>
              <a:gd name="T42" fmla="*/ 2147483647 w 470"/>
              <a:gd name="T43" fmla="*/ 2147483647 h 599"/>
              <a:gd name="T44" fmla="*/ 2147483647 w 470"/>
              <a:gd name="T45" fmla="*/ 2147483647 h 599"/>
              <a:gd name="T46" fmla="*/ 2147483647 w 470"/>
              <a:gd name="T47" fmla="*/ 2147483647 h 599"/>
              <a:gd name="T48" fmla="*/ 2147483647 w 470"/>
              <a:gd name="T49" fmla="*/ 2147483647 h 599"/>
              <a:gd name="T50" fmla="*/ 2147483647 w 470"/>
              <a:gd name="T51" fmla="*/ 2147483647 h 599"/>
              <a:gd name="T52" fmla="*/ 2147483647 w 470"/>
              <a:gd name="T53" fmla="*/ 2147483647 h 599"/>
              <a:gd name="T54" fmla="*/ 2147483647 w 470"/>
              <a:gd name="T55" fmla="*/ 2147483647 h 599"/>
              <a:gd name="T56" fmla="*/ 2147483647 w 470"/>
              <a:gd name="T57" fmla="*/ 2147483647 h 599"/>
              <a:gd name="T58" fmla="*/ 2147483647 w 470"/>
              <a:gd name="T59" fmla="*/ 2147483647 h 599"/>
              <a:gd name="T60" fmla="*/ 2147483647 w 470"/>
              <a:gd name="T61" fmla="*/ 2147483647 h 599"/>
              <a:gd name="T62" fmla="*/ 2147483647 w 470"/>
              <a:gd name="T63" fmla="*/ 2147483647 h 599"/>
              <a:gd name="T64" fmla="*/ 2147483647 w 470"/>
              <a:gd name="T65" fmla="*/ 2147483647 h 599"/>
              <a:gd name="T66" fmla="*/ 2147483647 w 470"/>
              <a:gd name="T67" fmla="*/ 2147483647 h 599"/>
              <a:gd name="T68" fmla="*/ 2147483647 w 470"/>
              <a:gd name="T69" fmla="*/ 2147483647 h 599"/>
              <a:gd name="T70" fmla="*/ 2147483647 w 470"/>
              <a:gd name="T71" fmla="*/ 2147483647 h 599"/>
              <a:gd name="T72" fmla="*/ 2147483647 w 470"/>
              <a:gd name="T73" fmla="*/ 2147483647 h 599"/>
              <a:gd name="T74" fmla="*/ 2147483647 w 470"/>
              <a:gd name="T75" fmla="*/ 2147483647 h 599"/>
              <a:gd name="T76" fmla="*/ 2147483647 w 470"/>
              <a:gd name="T77" fmla="*/ 2147483647 h 599"/>
              <a:gd name="T78" fmla="*/ 2147483647 w 470"/>
              <a:gd name="T79" fmla="*/ 2147483647 h 599"/>
              <a:gd name="T80" fmla="*/ 2147483647 w 470"/>
              <a:gd name="T81" fmla="*/ 2147483647 h 599"/>
              <a:gd name="T82" fmla="*/ 2147483647 w 470"/>
              <a:gd name="T83" fmla="*/ 2147483647 h 599"/>
              <a:gd name="T84" fmla="*/ 2147483647 w 470"/>
              <a:gd name="T85" fmla="*/ 2147483647 h 599"/>
              <a:gd name="T86" fmla="*/ 2147483647 w 470"/>
              <a:gd name="T87" fmla="*/ 2147483647 h 599"/>
              <a:gd name="T88" fmla="*/ 2147483647 w 470"/>
              <a:gd name="T89" fmla="*/ 2147483647 h 599"/>
              <a:gd name="T90" fmla="*/ 2147483647 w 470"/>
              <a:gd name="T91" fmla="*/ 2147483647 h 599"/>
              <a:gd name="T92" fmla="*/ 2147483647 w 470"/>
              <a:gd name="T93" fmla="*/ 2147483647 h 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0"/>
              <a:gd name="T142" fmla="*/ 0 h 599"/>
              <a:gd name="T143" fmla="*/ 470 w 470"/>
              <a:gd name="T144" fmla="*/ 599 h 5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0" h="599">
                <a:moveTo>
                  <a:pt x="19" y="415"/>
                </a:moveTo>
                <a:lnTo>
                  <a:pt x="12" y="457"/>
                </a:lnTo>
                <a:lnTo>
                  <a:pt x="12" y="458"/>
                </a:lnTo>
                <a:lnTo>
                  <a:pt x="9" y="475"/>
                </a:lnTo>
                <a:lnTo>
                  <a:pt x="6" y="493"/>
                </a:lnTo>
                <a:lnTo>
                  <a:pt x="0" y="529"/>
                </a:lnTo>
                <a:lnTo>
                  <a:pt x="0" y="540"/>
                </a:lnTo>
                <a:lnTo>
                  <a:pt x="26" y="545"/>
                </a:lnTo>
                <a:lnTo>
                  <a:pt x="55" y="549"/>
                </a:lnTo>
                <a:lnTo>
                  <a:pt x="95" y="556"/>
                </a:lnTo>
                <a:lnTo>
                  <a:pt x="98" y="556"/>
                </a:lnTo>
                <a:lnTo>
                  <a:pt x="109" y="557"/>
                </a:lnTo>
                <a:lnTo>
                  <a:pt x="125" y="560"/>
                </a:lnTo>
                <a:lnTo>
                  <a:pt x="192" y="568"/>
                </a:lnTo>
                <a:lnTo>
                  <a:pt x="214" y="572"/>
                </a:lnTo>
                <a:lnTo>
                  <a:pt x="221" y="572"/>
                </a:lnTo>
                <a:lnTo>
                  <a:pt x="235" y="574"/>
                </a:lnTo>
                <a:lnTo>
                  <a:pt x="257" y="577"/>
                </a:lnTo>
                <a:lnTo>
                  <a:pt x="278" y="579"/>
                </a:lnTo>
                <a:lnTo>
                  <a:pt x="300" y="582"/>
                </a:lnTo>
                <a:lnTo>
                  <a:pt x="301" y="584"/>
                </a:lnTo>
                <a:lnTo>
                  <a:pt x="340" y="588"/>
                </a:lnTo>
                <a:lnTo>
                  <a:pt x="372" y="592"/>
                </a:lnTo>
                <a:lnTo>
                  <a:pt x="383" y="593"/>
                </a:lnTo>
                <a:lnTo>
                  <a:pt x="421" y="598"/>
                </a:lnTo>
                <a:lnTo>
                  <a:pt x="427" y="545"/>
                </a:lnTo>
                <a:lnTo>
                  <a:pt x="428" y="543"/>
                </a:lnTo>
                <a:lnTo>
                  <a:pt x="430" y="515"/>
                </a:lnTo>
                <a:lnTo>
                  <a:pt x="433" y="500"/>
                </a:lnTo>
                <a:lnTo>
                  <a:pt x="433" y="488"/>
                </a:lnTo>
                <a:lnTo>
                  <a:pt x="435" y="471"/>
                </a:lnTo>
                <a:lnTo>
                  <a:pt x="435" y="470"/>
                </a:lnTo>
                <a:lnTo>
                  <a:pt x="435" y="458"/>
                </a:lnTo>
                <a:lnTo>
                  <a:pt x="438" y="433"/>
                </a:lnTo>
                <a:lnTo>
                  <a:pt x="441" y="406"/>
                </a:lnTo>
                <a:lnTo>
                  <a:pt x="445" y="379"/>
                </a:lnTo>
                <a:lnTo>
                  <a:pt x="449" y="339"/>
                </a:lnTo>
                <a:lnTo>
                  <a:pt x="451" y="325"/>
                </a:lnTo>
                <a:lnTo>
                  <a:pt x="452" y="311"/>
                </a:lnTo>
                <a:lnTo>
                  <a:pt x="452" y="307"/>
                </a:lnTo>
                <a:lnTo>
                  <a:pt x="455" y="283"/>
                </a:lnTo>
                <a:lnTo>
                  <a:pt x="456" y="271"/>
                </a:lnTo>
                <a:lnTo>
                  <a:pt x="459" y="246"/>
                </a:lnTo>
                <a:lnTo>
                  <a:pt x="462" y="222"/>
                </a:lnTo>
                <a:lnTo>
                  <a:pt x="464" y="201"/>
                </a:lnTo>
                <a:lnTo>
                  <a:pt x="464" y="200"/>
                </a:lnTo>
                <a:lnTo>
                  <a:pt x="466" y="189"/>
                </a:lnTo>
                <a:lnTo>
                  <a:pt x="467" y="175"/>
                </a:lnTo>
                <a:lnTo>
                  <a:pt x="469" y="161"/>
                </a:lnTo>
                <a:lnTo>
                  <a:pt x="433" y="157"/>
                </a:lnTo>
                <a:lnTo>
                  <a:pt x="430" y="157"/>
                </a:lnTo>
                <a:lnTo>
                  <a:pt x="392" y="152"/>
                </a:lnTo>
                <a:lnTo>
                  <a:pt x="388" y="152"/>
                </a:lnTo>
                <a:lnTo>
                  <a:pt x="370" y="151"/>
                </a:lnTo>
                <a:lnTo>
                  <a:pt x="308" y="143"/>
                </a:lnTo>
                <a:lnTo>
                  <a:pt x="311" y="115"/>
                </a:lnTo>
                <a:lnTo>
                  <a:pt x="314" y="94"/>
                </a:lnTo>
                <a:lnTo>
                  <a:pt x="315" y="87"/>
                </a:lnTo>
                <a:lnTo>
                  <a:pt x="316" y="79"/>
                </a:lnTo>
                <a:lnTo>
                  <a:pt x="318" y="61"/>
                </a:lnTo>
                <a:lnTo>
                  <a:pt x="320" y="52"/>
                </a:lnTo>
                <a:lnTo>
                  <a:pt x="322" y="33"/>
                </a:lnTo>
                <a:lnTo>
                  <a:pt x="291" y="30"/>
                </a:lnTo>
                <a:lnTo>
                  <a:pt x="290" y="30"/>
                </a:lnTo>
                <a:lnTo>
                  <a:pt x="284" y="29"/>
                </a:lnTo>
                <a:lnTo>
                  <a:pt x="267" y="26"/>
                </a:lnTo>
                <a:lnTo>
                  <a:pt x="247" y="23"/>
                </a:lnTo>
                <a:lnTo>
                  <a:pt x="237" y="23"/>
                </a:lnTo>
                <a:lnTo>
                  <a:pt x="233" y="22"/>
                </a:lnTo>
                <a:lnTo>
                  <a:pt x="232" y="22"/>
                </a:lnTo>
                <a:lnTo>
                  <a:pt x="232" y="20"/>
                </a:lnTo>
                <a:lnTo>
                  <a:pt x="168" y="12"/>
                </a:lnTo>
                <a:lnTo>
                  <a:pt x="148" y="9"/>
                </a:lnTo>
                <a:lnTo>
                  <a:pt x="109" y="5"/>
                </a:lnTo>
                <a:lnTo>
                  <a:pt x="85" y="0"/>
                </a:lnTo>
                <a:lnTo>
                  <a:pt x="84" y="12"/>
                </a:lnTo>
                <a:lnTo>
                  <a:pt x="74" y="72"/>
                </a:lnTo>
                <a:lnTo>
                  <a:pt x="69" y="108"/>
                </a:lnTo>
                <a:lnTo>
                  <a:pt x="62" y="148"/>
                </a:lnTo>
                <a:lnTo>
                  <a:pt x="56" y="178"/>
                </a:lnTo>
                <a:lnTo>
                  <a:pt x="52" y="203"/>
                </a:lnTo>
                <a:lnTo>
                  <a:pt x="51" y="215"/>
                </a:lnTo>
                <a:lnTo>
                  <a:pt x="49" y="225"/>
                </a:lnTo>
                <a:lnTo>
                  <a:pt x="47" y="241"/>
                </a:lnTo>
                <a:lnTo>
                  <a:pt x="42" y="265"/>
                </a:lnTo>
                <a:lnTo>
                  <a:pt x="42" y="269"/>
                </a:lnTo>
                <a:lnTo>
                  <a:pt x="30" y="339"/>
                </a:lnTo>
                <a:lnTo>
                  <a:pt x="29" y="358"/>
                </a:lnTo>
                <a:lnTo>
                  <a:pt x="27" y="364"/>
                </a:lnTo>
                <a:lnTo>
                  <a:pt x="26" y="369"/>
                </a:lnTo>
                <a:lnTo>
                  <a:pt x="24" y="378"/>
                </a:lnTo>
                <a:lnTo>
                  <a:pt x="20" y="400"/>
                </a:lnTo>
                <a:lnTo>
                  <a:pt x="19" y="415"/>
                </a:lnTo>
              </a:path>
            </a:pathLst>
          </a:custGeom>
          <a:solidFill>
            <a:schemeClr val="bg2">
              <a:lumMod val="75000"/>
            </a:schemeClr>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65" name="Vermont" descr="Vermont, renewable energy must meet  any increase in retail energy sales by 2012"/>
          <p:cNvSpPr>
            <a:spLocks/>
          </p:cNvSpPr>
          <p:nvPr/>
        </p:nvSpPr>
        <p:spPr bwMode="auto">
          <a:xfrm>
            <a:off x="6710996" y="1961175"/>
            <a:ext cx="223623" cy="387512"/>
          </a:xfrm>
          <a:custGeom>
            <a:avLst/>
            <a:gdLst>
              <a:gd name="T0" fmla="*/ 2147483647 w 146"/>
              <a:gd name="T1" fmla="*/ 2147483647 h 273"/>
              <a:gd name="T2" fmla="*/ 2147483647 w 146"/>
              <a:gd name="T3" fmla="*/ 2147483647 h 273"/>
              <a:gd name="T4" fmla="*/ 2147483647 w 146"/>
              <a:gd name="T5" fmla="*/ 2147483647 h 273"/>
              <a:gd name="T6" fmla="*/ 2147483647 w 146"/>
              <a:gd name="T7" fmla="*/ 2147483647 h 273"/>
              <a:gd name="T8" fmla="*/ 2147483647 w 146"/>
              <a:gd name="T9" fmla="*/ 2147483647 h 273"/>
              <a:gd name="T10" fmla="*/ 2147483647 w 146"/>
              <a:gd name="T11" fmla="*/ 2147483647 h 273"/>
              <a:gd name="T12" fmla="*/ 2147483647 w 146"/>
              <a:gd name="T13" fmla="*/ 2147483647 h 273"/>
              <a:gd name="T14" fmla="*/ 2147483647 w 146"/>
              <a:gd name="T15" fmla="*/ 2147483647 h 273"/>
              <a:gd name="T16" fmla="*/ 2147483647 w 146"/>
              <a:gd name="T17" fmla="*/ 2147483647 h 273"/>
              <a:gd name="T18" fmla="*/ 2147483647 w 146"/>
              <a:gd name="T19" fmla="*/ 2147483647 h 273"/>
              <a:gd name="T20" fmla="*/ 2147483647 w 146"/>
              <a:gd name="T21" fmla="*/ 2147483647 h 273"/>
              <a:gd name="T22" fmla="*/ 2147483647 w 146"/>
              <a:gd name="T23" fmla="*/ 2147483647 h 273"/>
              <a:gd name="T24" fmla="*/ 2147483647 w 146"/>
              <a:gd name="T25" fmla="*/ 2147483647 h 273"/>
              <a:gd name="T26" fmla="*/ 2147483647 w 146"/>
              <a:gd name="T27" fmla="*/ 2147483647 h 273"/>
              <a:gd name="T28" fmla="*/ 2147483647 w 146"/>
              <a:gd name="T29" fmla="*/ 2147483647 h 273"/>
              <a:gd name="T30" fmla="*/ 2147483647 w 146"/>
              <a:gd name="T31" fmla="*/ 2147483647 h 273"/>
              <a:gd name="T32" fmla="*/ 2147483647 w 146"/>
              <a:gd name="T33" fmla="*/ 2147483647 h 273"/>
              <a:gd name="T34" fmla="*/ 2147483647 w 146"/>
              <a:gd name="T35" fmla="*/ 2147483647 h 273"/>
              <a:gd name="T36" fmla="*/ 2147483647 w 146"/>
              <a:gd name="T37" fmla="*/ 2147483647 h 273"/>
              <a:gd name="T38" fmla="*/ 2147483647 w 146"/>
              <a:gd name="T39" fmla="*/ 2147483647 h 273"/>
              <a:gd name="T40" fmla="*/ 2147483647 w 146"/>
              <a:gd name="T41" fmla="*/ 2147483647 h 273"/>
              <a:gd name="T42" fmla="*/ 2147483647 w 146"/>
              <a:gd name="T43" fmla="*/ 2147483647 h 273"/>
              <a:gd name="T44" fmla="*/ 2147483647 w 146"/>
              <a:gd name="T45" fmla="*/ 2147483647 h 273"/>
              <a:gd name="T46" fmla="*/ 2147483647 w 146"/>
              <a:gd name="T47" fmla="*/ 2147483647 h 273"/>
              <a:gd name="T48" fmla="*/ 2147483647 w 146"/>
              <a:gd name="T49" fmla="*/ 2147483647 h 273"/>
              <a:gd name="T50" fmla="*/ 2147483647 w 146"/>
              <a:gd name="T51" fmla="*/ 2147483647 h 273"/>
              <a:gd name="T52" fmla="*/ 2147483647 w 146"/>
              <a:gd name="T53" fmla="*/ 2147483647 h 273"/>
              <a:gd name="T54" fmla="*/ 2147483647 w 146"/>
              <a:gd name="T55" fmla="*/ 2147483647 h 273"/>
              <a:gd name="T56" fmla="*/ 2147483647 w 146"/>
              <a:gd name="T57" fmla="*/ 2147483647 h 273"/>
              <a:gd name="T58" fmla="*/ 2147483647 w 146"/>
              <a:gd name="T59" fmla="*/ 2147483647 h 273"/>
              <a:gd name="T60" fmla="*/ 2147483647 w 146"/>
              <a:gd name="T61" fmla="*/ 2147483647 h 273"/>
              <a:gd name="T62" fmla="*/ 2147483647 w 146"/>
              <a:gd name="T63" fmla="*/ 2147483647 h 273"/>
              <a:gd name="T64" fmla="*/ 2147483647 w 146"/>
              <a:gd name="T65" fmla="*/ 2147483647 h 273"/>
              <a:gd name="T66" fmla="*/ 2147483647 w 146"/>
              <a:gd name="T67" fmla="*/ 2147483647 h 273"/>
              <a:gd name="T68" fmla="*/ 2147483647 w 146"/>
              <a:gd name="T69" fmla="*/ 2147483647 h 273"/>
              <a:gd name="T70" fmla="*/ 2147483647 w 146"/>
              <a:gd name="T71" fmla="*/ 2147483647 h 273"/>
              <a:gd name="T72" fmla="*/ 2147483647 w 146"/>
              <a:gd name="T73" fmla="*/ 2147483647 h 273"/>
              <a:gd name="T74" fmla="*/ 2147483647 w 146"/>
              <a:gd name="T75" fmla="*/ 2147483647 h 273"/>
              <a:gd name="T76" fmla="*/ 2147483647 w 146"/>
              <a:gd name="T77" fmla="*/ 2147483647 h 273"/>
              <a:gd name="T78" fmla="*/ 2147483647 w 146"/>
              <a:gd name="T79" fmla="*/ 2147483647 h 273"/>
              <a:gd name="T80" fmla="*/ 2147483647 w 146"/>
              <a:gd name="T81" fmla="*/ 2147483647 h 273"/>
              <a:gd name="T82" fmla="*/ 2147483647 w 146"/>
              <a:gd name="T83" fmla="*/ 0 h 273"/>
              <a:gd name="T84" fmla="*/ 2147483647 w 146"/>
              <a:gd name="T85" fmla="*/ 2147483647 h 273"/>
              <a:gd name="T86" fmla="*/ 2147483647 w 146"/>
              <a:gd name="T87" fmla="*/ 2147483647 h 273"/>
              <a:gd name="T88" fmla="*/ 2147483647 w 146"/>
              <a:gd name="T89" fmla="*/ 2147483647 h 273"/>
              <a:gd name="T90" fmla="*/ 2147483647 w 146"/>
              <a:gd name="T91" fmla="*/ 2147483647 h 273"/>
              <a:gd name="T92" fmla="*/ 0 w 146"/>
              <a:gd name="T93" fmla="*/ 2147483647 h 273"/>
              <a:gd name="T94" fmla="*/ 2147483647 w 146"/>
              <a:gd name="T95" fmla="*/ 2147483647 h 273"/>
              <a:gd name="T96" fmla="*/ 2147483647 w 146"/>
              <a:gd name="T97" fmla="*/ 2147483647 h 273"/>
              <a:gd name="T98" fmla="*/ 2147483647 w 146"/>
              <a:gd name="T99" fmla="*/ 2147483647 h 273"/>
              <a:gd name="T100" fmla="*/ 2147483647 w 146"/>
              <a:gd name="T101" fmla="*/ 2147483647 h 273"/>
              <a:gd name="T102" fmla="*/ 2147483647 w 146"/>
              <a:gd name="T103" fmla="*/ 2147483647 h 273"/>
              <a:gd name="T104" fmla="*/ 2147483647 w 146"/>
              <a:gd name="T105" fmla="*/ 2147483647 h 273"/>
              <a:gd name="T106" fmla="*/ 2147483647 w 146"/>
              <a:gd name="T107" fmla="*/ 2147483647 h 273"/>
              <a:gd name="T108" fmla="*/ 2147483647 w 146"/>
              <a:gd name="T109" fmla="*/ 2147483647 h 273"/>
              <a:gd name="T110" fmla="*/ 2147483647 w 146"/>
              <a:gd name="T111" fmla="*/ 2147483647 h 273"/>
              <a:gd name="T112" fmla="*/ 2147483647 w 146"/>
              <a:gd name="T113" fmla="*/ 2147483647 h 273"/>
              <a:gd name="T114" fmla="*/ 2147483647 w 146"/>
              <a:gd name="T115" fmla="*/ 2147483647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6"/>
              <a:gd name="T175" fmla="*/ 0 h 273"/>
              <a:gd name="T176" fmla="*/ 146 w 146"/>
              <a:gd name="T177" fmla="*/ 273 h 2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6" h="273">
                <a:moveTo>
                  <a:pt x="31" y="167"/>
                </a:moveTo>
                <a:lnTo>
                  <a:pt x="30" y="182"/>
                </a:lnTo>
                <a:lnTo>
                  <a:pt x="38" y="179"/>
                </a:lnTo>
                <a:lnTo>
                  <a:pt x="51" y="211"/>
                </a:lnTo>
                <a:lnTo>
                  <a:pt x="52" y="218"/>
                </a:lnTo>
                <a:lnTo>
                  <a:pt x="55" y="231"/>
                </a:lnTo>
                <a:lnTo>
                  <a:pt x="59" y="251"/>
                </a:lnTo>
                <a:lnTo>
                  <a:pt x="62" y="262"/>
                </a:lnTo>
                <a:lnTo>
                  <a:pt x="64" y="272"/>
                </a:lnTo>
                <a:lnTo>
                  <a:pt x="64" y="270"/>
                </a:lnTo>
                <a:lnTo>
                  <a:pt x="80" y="267"/>
                </a:lnTo>
                <a:lnTo>
                  <a:pt x="82" y="267"/>
                </a:lnTo>
                <a:lnTo>
                  <a:pt x="84" y="267"/>
                </a:lnTo>
                <a:lnTo>
                  <a:pt x="84" y="266"/>
                </a:lnTo>
                <a:lnTo>
                  <a:pt x="85" y="266"/>
                </a:lnTo>
                <a:lnTo>
                  <a:pt x="91" y="266"/>
                </a:lnTo>
                <a:lnTo>
                  <a:pt x="104" y="262"/>
                </a:lnTo>
                <a:lnTo>
                  <a:pt x="124" y="259"/>
                </a:lnTo>
                <a:lnTo>
                  <a:pt x="127" y="258"/>
                </a:lnTo>
                <a:lnTo>
                  <a:pt x="116" y="236"/>
                </a:lnTo>
                <a:lnTo>
                  <a:pt x="118" y="229"/>
                </a:lnTo>
                <a:lnTo>
                  <a:pt x="116" y="211"/>
                </a:lnTo>
                <a:lnTo>
                  <a:pt x="116" y="204"/>
                </a:lnTo>
                <a:lnTo>
                  <a:pt x="111" y="176"/>
                </a:lnTo>
                <a:lnTo>
                  <a:pt x="110" y="167"/>
                </a:lnTo>
                <a:lnTo>
                  <a:pt x="113" y="164"/>
                </a:lnTo>
                <a:lnTo>
                  <a:pt x="111" y="161"/>
                </a:lnTo>
                <a:lnTo>
                  <a:pt x="114" y="147"/>
                </a:lnTo>
                <a:lnTo>
                  <a:pt x="118" y="143"/>
                </a:lnTo>
                <a:lnTo>
                  <a:pt x="118" y="118"/>
                </a:lnTo>
                <a:lnTo>
                  <a:pt x="121" y="103"/>
                </a:lnTo>
                <a:lnTo>
                  <a:pt x="118" y="100"/>
                </a:lnTo>
                <a:lnTo>
                  <a:pt x="116" y="91"/>
                </a:lnTo>
                <a:lnTo>
                  <a:pt x="118" y="81"/>
                </a:lnTo>
                <a:lnTo>
                  <a:pt x="129" y="75"/>
                </a:lnTo>
                <a:lnTo>
                  <a:pt x="131" y="73"/>
                </a:lnTo>
                <a:lnTo>
                  <a:pt x="133" y="69"/>
                </a:lnTo>
                <a:lnTo>
                  <a:pt x="145" y="55"/>
                </a:lnTo>
                <a:lnTo>
                  <a:pt x="133" y="30"/>
                </a:lnTo>
                <a:lnTo>
                  <a:pt x="139" y="11"/>
                </a:lnTo>
                <a:lnTo>
                  <a:pt x="135" y="0"/>
                </a:lnTo>
                <a:lnTo>
                  <a:pt x="107" y="9"/>
                </a:lnTo>
                <a:lnTo>
                  <a:pt x="59" y="20"/>
                </a:lnTo>
                <a:lnTo>
                  <a:pt x="11" y="33"/>
                </a:lnTo>
                <a:lnTo>
                  <a:pt x="6" y="34"/>
                </a:lnTo>
                <a:lnTo>
                  <a:pt x="0" y="35"/>
                </a:lnTo>
                <a:lnTo>
                  <a:pt x="1" y="51"/>
                </a:lnTo>
                <a:lnTo>
                  <a:pt x="9" y="81"/>
                </a:lnTo>
                <a:lnTo>
                  <a:pt x="9" y="82"/>
                </a:lnTo>
                <a:lnTo>
                  <a:pt x="12" y="84"/>
                </a:lnTo>
                <a:lnTo>
                  <a:pt x="16" y="88"/>
                </a:lnTo>
                <a:lnTo>
                  <a:pt x="22" y="113"/>
                </a:lnTo>
                <a:lnTo>
                  <a:pt x="17" y="122"/>
                </a:lnTo>
                <a:lnTo>
                  <a:pt x="17" y="135"/>
                </a:lnTo>
                <a:lnTo>
                  <a:pt x="29" y="162"/>
                </a:lnTo>
                <a:lnTo>
                  <a:pt x="31" y="167"/>
                </a:lnTo>
              </a:path>
            </a:pathLst>
          </a:custGeom>
          <a:solidFill>
            <a:schemeClr val="bg2">
              <a:lumMod val="75000"/>
            </a:schemeClr>
          </a:solidFill>
          <a:ln w="6350" cap="rnd">
            <a:solidFill>
              <a:schemeClr val="tx1"/>
            </a:solidFill>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grpSp>
        <p:nvGrpSpPr>
          <p:cNvPr id="8" name="Virginia" descr="Virginia"/>
          <p:cNvGrpSpPr/>
          <p:nvPr/>
        </p:nvGrpSpPr>
        <p:grpSpPr>
          <a:xfrm>
            <a:off x="5720007" y="2965948"/>
            <a:ext cx="1035407" cy="546806"/>
            <a:chOff x="6064250" y="3200400"/>
            <a:chExt cx="1073150" cy="566738"/>
          </a:xfrm>
          <a:solidFill>
            <a:schemeClr val="bg2">
              <a:lumMod val="75000"/>
            </a:schemeClr>
          </a:solidFill>
        </p:grpSpPr>
        <p:sp>
          <p:nvSpPr>
            <p:cNvPr id="4115" name="Virginia" descr="Virginia, 15 percent by 2025."/>
            <p:cNvSpPr>
              <a:spLocks/>
            </p:cNvSpPr>
            <p:nvPr/>
          </p:nvSpPr>
          <p:spPr bwMode="auto">
            <a:xfrm>
              <a:off x="6064250" y="3200400"/>
              <a:ext cx="1047750" cy="566738"/>
            </a:xfrm>
            <a:custGeom>
              <a:avLst/>
              <a:gdLst>
                <a:gd name="T0" fmla="*/ 2147483647 w 663"/>
                <a:gd name="T1" fmla="*/ 2147483647 h 384"/>
                <a:gd name="T2" fmla="*/ 2147483647 w 663"/>
                <a:gd name="T3" fmla="*/ 2147483647 h 384"/>
                <a:gd name="T4" fmla="*/ 2147483647 w 663"/>
                <a:gd name="T5" fmla="*/ 2147483647 h 384"/>
                <a:gd name="T6" fmla="*/ 2147483647 w 663"/>
                <a:gd name="T7" fmla="*/ 2147483647 h 384"/>
                <a:gd name="T8" fmla="*/ 2147483647 w 663"/>
                <a:gd name="T9" fmla="*/ 2147483647 h 384"/>
                <a:gd name="T10" fmla="*/ 2147483647 w 663"/>
                <a:gd name="T11" fmla="*/ 2147483647 h 384"/>
                <a:gd name="T12" fmla="*/ 2147483647 w 663"/>
                <a:gd name="T13" fmla="*/ 2147483647 h 384"/>
                <a:gd name="T14" fmla="*/ 2147483647 w 663"/>
                <a:gd name="T15" fmla="*/ 2147483647 h 384"/>
                <a:gd name="T16" fmla="*/ 2147483647 w 663"/>
                <a:gd name="T17" fmla="*/ 2147483647 h 384"/>
                <a:gd name="T18" fmla="*/ 2147483647 w 663"/>
                <a:gd name="T19" fmla="*/ 2147483647 h 384"/>
                <a:gd name="T20" fmla="*/ 2147483647 w 663"/>
                <a:gd name="T21" fmla="*/ 2147483647 h 384"/>
                <a:gd name="T22" fmla="*/ 2147483647 w 663"/>
                <a:gd name="T23" fmla="*/ 2147483647 h 384"/>
                <a:gd name="T24" fmla="*/ 2147483647 w 663"/>
                <a:gd name="T25" fmla="*/ 2147483647 h 384"/>
                <a:gd name="T26" fmla="*/ 2147483647 w 663"/>
                <a:gd name="T27" fmla="*/ 2147483647 h 384"/>
                <a:gd name="T28" fmla="*/ 2147483647 w 663"/>
                <a:gd name="T29" fmla="*/ 2147483647 h 384"/>
                <a:gd name="T30" fmla="*/ 2147483647 w 663"/>
                <a:gd name="T31" fmla="*/ 2147483647 h 384"/>
                <a:gd name="T32" fmla="*/ 2147483647 w 663"/>
                <a:gd name="T33" fmla="*/ 2147483647 h 384"/>
                <a:gd name="T34" fmla="*/ 2147483647 w 663"/>
                <a:gd name="T35" fmla="*/ 2147483647 h 384"/>
                <a:gd name="T36" fmla="*/ 2147483647 w 663"/>
                <a:gd name="T37" fmla="*/ 2147483647 h 384"/>
                <a:gd name="T38" fmla="*/ 2147483647 w 663"/>
                <a:gd name="T39" fmla="*/ 2147483647 h 384"/>
                <a:gd name="T40" fmla="*/ 2147483647 w 663"/>
                <a:gd name="T41" fmla="*/ 2147483647 h 384"/>
                <a:gd name="T42" fmla="*/ 2147483647 w 663"/>
                <a:gd name="T43" fmla="*/ 2147483647 h 384"/>
                <a:gd name="T44" fmla="*/ 2147483647 w 663"/>
                <a:gd name="T45" fmla="*/ 2147483647 h 384"/>
                <a:gd name="T46" fmla="*/ 2147483647 w 663"/>
                <a:gd name="T47" fmla="*/ 2147483647 h 384"/>
                <a:gd name="T48" fmla="*/ 2147483647 w 663"/>
                <a:gd name="T49" fmla="*/ 2147483647 h 384"/>
                <a:gd name="T50" fmla="*/ 2147483647 w 663"/>
                <a:gd name="T51" fmla="*/ 2147483647 h 384"/>
                <a:gd name="T52" fmla="*/ 2147483647 w 663"/>
                <a:gd name="T53" fmla="*/ 2147483647 h 384"/>
                <a:gd name="T54" fmla="*/ 2147483647 w 663"/>
                <a:gd name="T55" fmla="*/ 2147483647 h 384"/>
                <a:gd name="T56" fmla="*/ 2147483647 w 663"/>
                <a:gd name="T57" fmla="*/ 2147483647 h 384"/>
                <a:gd name="T58" fmla="*/ 2147483647 w 663"/>
                <a:gd name="T59" fmla="*/ 2147483647 h 384"/>
                <a:gd name="T60" fmla="*/ 2147483647 w 663"/>
                <a:gd name="T61" fmla="*/ 2147483647 h 384"/>
                <a:gd name="T62" fmla="*/ 2147483647 w 663"/>
                <a:gd name="T63" fmla="*/ 2147483647 h 384"/>
                <a:gd name="T64" fmla="*/ 2147483647 w 663"/>
                <a:gd name="T65" fmla="*/ 2147483647 h 384"/>
                <a:gd name="T66" fmla="*/ 2147483647 w 663"/>
                <a:gd name="T67" fmla="*/ 2147483647 h 384"/>
                <a:gd name="T68" fmla="*/ 2147483647 w 663"/>
                <a:gd name="T69" fmla="*/ 2147483647 h 384"/>
                <a:gd name="T70" fmla="*/ 2147483647 w 663"/>
                <a:gd name="T71" fmla="*/ 2147483647 h 384"/>
                <a:gd name="T72" fmla="*/ 2147483647 w 663"/>
                <a:gd name="T73" fmla="*/ 2147483647 h 384"/>
                <a:gd name="T74" fmla="*/ 2147483647 w 663"/>
                <a:gd name="T75" fmla="*/ 2147483647 h 384"/>
                <a:gd name="T76" fmla="*/ 2147483647 w 663"/>
                <a:gd name="T77" fmla="*/ 2147483647 h 384"/>
                <a:gd name="T78" fmla="*/ 2147483647 w 663"/>
                <a:gd name="T79" fmla="*/ 2147483647 h 384"/>
                <a:gd name="T80" fmla="*/ 2147483647 w 663"/>
                <a:gd name="T81" fmla="*/ 2147483647 h 384"/>
                <a:gd name="T82" fmla="*/ 2147483647 w 663"/>
                <a:gd name="T83" fmla="*/ 2147483647 h 384"/>
                <a:gd name="T84" fmla="*/ 2147483647 w 663"/>
                <a:gd name="T85" fmla="*/ 2147483647 h 384"/>
                <a:gd name="T86" fmla="*/ 2147483647 w 663"/>
                <a:gd name="T87" fmla="*/ 2147483647 h 384"/>
                <a:gd name="T88" fmla="*/ 2147483647 w 663"/>
                <a:gd name="T89" fmla="*/ 2147483647 h 384"/>
                <a:gd name="T90" fmla="*/ 2147483647 w 663"/>
                <a:gd name="T91" fmla="*/ 2147483647 h 384"/>
                <a:gd name="T92" fmla="*/ 2147483647 w 663"/>
                <a:gd name="T93" fmla="*/ 2147483647 h 384"/>
                <a:gd name="T94" fmla="*/ 2147483647 w 663"/>
                <a:gd name="T95" fmla="*/ 2147483647 h 384"/>
                <a:gd name="T96" fmla="*/ 2147483647 w 663"/>
                <a:gd name="T97" fmla="*/ 2147483647 h 384"/>
                <a:gd name="T98" fmla="*/ 2147483647 w 663"/>
                <a:gd name="T99" fmla="*/ 2147483647 h 384"/>
                <a:gd name="T100" fmla="*/ 2147483647 w 663"/>
                <a:gd name="T101" fmla="*/ 2147483647 h 384"/>
                <a:gd name="T102" fmla="*/ 2147483647 w 663"/>
                <a:gd name="T103" fmla="*/ 2147483647 h 3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3"/>
                <a:gd name="T157" fmla="*/ 0 h 384"/>
                <a:gd name="T158" fmla="*/ 663 w 663"/>
                <a:gd name="T159" fmla="*/ 384 h 3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3" h="384">
                  <a:moveTo>
                    <a:pt x="603" y="213"/>
                  </a:moveTo>
                  <a:lnTo>
                    <a:pt x="604" y="215"/>
                  </a:lnTo>
                  <a:lnTo>
                    <a:pt x="606" y="213"/>
                  </a:lnTo>
                  <a:lnTo>
                    <a:pt x="613" y="217"/>
                  </a:lnTo>
                  <a:lnTo>
                    <a:pt x="616" y="230"/>
                  </a:lnTo>
                  <a:lnTo>
                    <a:pt x="616" y="231"/>
                  </a:lnTo>
                  <a:lnTo>
                    <a:pt x="616" y="233"/>
                  </a:lnTo>
                  <a:lnTo>
                    <a:pt x="620" y="234"/>
                  </a:lnTo>
                  <a:lnTo>
                    <a:pt x="627" y="234"/>
                  </a:lnTo>
                  <a:lnTo>
                    <a:pt x="632" y="235"/>
                  </a:lnTo>
                  <a:lnTo>
                    <a:pt x="642" y="231"/>
                  </a:lnTo>
                  <a:lnTo>
                    <a:pt x="662" y="270"/>
                  </a:lnTo>
                  <a:lnTo>
                    <a:pt x="650" y="271"/>
                  </a:lnTo>
                  <a:lnTo>
                    <a:pt x="641" y="274"/>
                  </a:lnTo>
                  <a:lnTo>
                    <a:pt x="630" y="277"/>
                  </a:lnTo>
                  <a:lnTo>
                    <a:pt x="628" y="277"/>
                  </a:lnTo>
                  <a:lnTo>
                    <a:pt x="625" y="277"/>
                  </a:lnTo>
                  <a:lnTo>
                    <a:pt x="623" y="278"/>
                  </a:lnTo>
                  <a:lnTo>
                    <a:pt x="620" y="278"/>
                  </a:lnTo>
                  <a:lnTo>
                    <a:pt x="610" y="281"/>
                  </a:lnTo>
                  <a:lnTo>
                    <a:pt x="609" y="281"/>
                  </a:lnTo>
                  <a:lnTo>
                    <a:pt x="606" y="281"/>
                  </a:lnTo>
                  <a:lnTo>
                    <a:pt x="588" y="285"/>
                  </a:lnTo>
                  <a:lnTo>
                    <a:pt x="577" y="288"/>
                  </a:lnTo>
                  <a:lnTo>
                    <a:pt x="574" y="288"/>
                  </a:lnTo>
                  <a:lnTo>
                    <a:pt x="559" y="292"/>
                  </a:lnTo>
                  <a:lnTo>
                    <a:pt x="556" y="294"/>
                  </a:lnTo>
                  <a:lnTo>
                    <a:pt x="553" y="294"/>
                  </a:lnTo>
                  <a:lnTo>
                    <a:pt x="546" y="295"/>
                  </a:lnTo>
                  <a:lnTo>
                    <a:pt x="542" y="295"/>
                  </a:lnTo>
                  <a:lnTo>
                    <a:pt x="521" y="301"/>
                  </a:lnTo>
                  <a:lnTo>
                    <a:pt x="518" y="301"/>
                  </a:lnTo>
                  <a:lnTo>
                    <a:pt x="503" y="303"/>
                  </a:lnTo>
                  <a:lnTo>
                    <a:pt x="499" y="305"/>
                  </a:lnTo>
                  <a:lnTo>
                    <a:pt x="496" y="305"/>
                  </a:lnTo>
                  <a:lnTo>
                    <a:pt x="490" y="306"/>
                  </a:lnTo>
                  <a:lnTo>
                    <a:pt x="486" y="308"/>
                  </a:lnTo>
                  <a:lnTo>
                    <a:pt x="482" y="308"/>
                  </a:lnTo>
                  <a:lnTo>
                    <a:pt x="479" y="309"/>
                  </a:lnTo>
                  <a:lnTo>
                    <a:pt x="464" y="312"/>
                  </a:lnTo>
                  <a:lnTo>
                    <a:pt x="461" y="312"/>
                  </a:lnTo>
                  <a:lnTo>
                    <a:pt x="454" y="313"/>
                  </a:lnTo>
                  <a:lnTo>
                    <a:pt x="450" y="315"/>
                  </a:lnTo>
                  <a:lnTo>
                    <a:pt x="447" y="315"/>
                  </a:lnTo>
                  <a:lnTo>
                    <a:pt x="443" y="316"/>
                  </a:lnTo>
                  <a:lnTo>
                    <a:pt x="440" y="317"/>
                  </a:lnTo>
                  <a:lnTo>
                    <a:pt x="429" y="319"/>
                  </a:lnTo>
                  <a:lnTo>
                    <a:pt x="421" y="320"/>
                  </a:lnTo>
                  <a:lnTo>
                    <a:pt x="420" y="320"/>
                  </a:lnTo>
                  <a:lnTo>
                    <a:pt x="417" y="321"/>
                  </a:lnTo>
                  <a:lnTo>
                    <a:pt x="415" y="321"/>
                  </a:lnTo>
                  <a:lnTo>
                    <a:pt x="414" y="321"/>
                  </a:lnTo>
                  <a:lnTo>
                    <a:pt x="413" y="321"/>
                  </a:lnTo>
                  <a:lnTo>
                    <a:pt x="386" y="327"/>
                  </a:lnTo>
                  <a:lnTo>
                    <a:pt x="379" y="328"/>
                  </a:lnTo>
                  <a:lnTo>
                    <a:pt x="376" y="328"/>
                  </a:lnTo>
                  <a:lnTo>
                    <a:pt x="367" y="331"/>
                  </a:lnTo>
                  <a:lnTo>
                    <a:pt x="354" y="333"/>
                  </a:lnTo>
                  <a:lnTo>
                    <a:pt x="350" y="334"/>
                  </a:lnTo>
                  <a:lnTo>
                    <a:pt x="344" y="334"/>
                  </a:lnTo>
                  <a:lnTo>
                    <a:pt x="337" y="335"/>
                  </a:lnTo>
                  <a:lnTo>
                    <a:pt x="324" y="338"/>
                  </a:lnTo>
                  <a:lnTo>
                    <a:pt x="314" y="339"/>
                  </a:lnTo>
                  <a:lnTo>
                    <a:pt x="311" y="341"/>
                  </a:lnTo>
                  <a:lnTo>
                    <a:pt x="310" y="341"/>
                  </a:lnTo>
                  <a:lnTo>
                    <a:pt x="303" y="342"/>
                  </a:lnTo>
                  <a:lnTo>
                    <a:pt x="287" y="344"/>
                  </a:lnTo>
                  <a:lnTo>
                    <a:pt x="275" y="345"/>
                  </a:lnTo>
                  <a:lnTo>
                    <a:pt x="271" y="346"/>
                  </a:lnTo>
                  <a:lnTo>
                    <a:pt x="265" y="346"/>
                  </a:lnTo>
                  <a:lnTo>
                    <a:pt x="261" y="348"/>
                  </a:lnTo>
                  <a:lnTo>
                    <a:pt x="253" y="348"/>
                  </a:lnTo>
                  <a:lnTo>
                    <a:pt x="247" y="349"/>
                  </a:lnTo>
                  <a:lnTo>
                    <a:pt x="243" y="351"/>
                  </a:lnTo>
                  <a:lnTo>
                    <a:pt x="241" y="351"/>
                  </a:lnTo>
                  <a:lnTo>
                    <a:pt x="240" y="351"/>
                  </a:lnTo>
                  <a:lnTo>
                    <a:pt x="239" y="351"/>
                  </a:lnTo>
                  <a:lnTo>
                    <a:pt x="236" y="351"/>
                  </a:lnTo>
                  <a:lnTo>
                    <a:pt x="223" y="352"/>
                  </a:lnTo>
                  <a:lnTo>
                    <a:pt x="201" y="355"/>
                  </a:lnTo>
                  <a:lnTo>
                    <a:pt x="198" y="356"/>
                  </a:lnTo>
                  <a:lnTo>
                    <a:pt x="190" y="358"/>
                  </a:lnTo>
                  <a:lnTo>
                    <a:pt x="187" y="358"/>
                  </a:lnTo>
                  <a:lnTo>
                    <a:pt x="175" y="359"/>
                  </a:lnTo>
                  <a:lnTo>
                    <a:pt x="171" y="359"/>
                  </a:lnTo>
                  <a:lnTo>
                    <a:pt x="172" y="356"/>
                  </a:lnTo>
                  <a:lnTo>
                    <a:pt x="164" y="358"/>
                  </a:lnTo>
                  <a:lnTo>
                    <a:pt x="157" y="359"/>
                  </a:lnTo>
                  <a:lnTo>
                    <a:pt x="148" y="359"/>
                  </a:lnTo>
                  <a:lnTo>
                    <a:pt x="148" y="362"/>
                  </a:lnTo>
                  <a:lnTo>
                    <a:pt x="130" y="364"/>
                  </a:lnTo>
                  <a:lnTo>
                    <a:pt x="127" y="364"/>
                  </a:lnTo>
                  <a:lnTo>
                    <a:pt x="125" y="366"/>
                  </a:lnTo>
                  <a:lnTo>
                    <a:pt x="122" y="366"/>
                  </a:lnTo>
                  <a:lnTo>
                    <a:pt x="120" y="366"/>
                  </a:lnTo>
                  <a:lnTo>
                    <a:pt x="118" y="367"/>
                  </a:lnTo>
                  <a:lnTo>
                    <a:pt x="111" y="367"/>
                  </a:lnTo>
                  <a:lnTo>
                    <a:pt x="100" y="369"/>
                  </a:lnTo>
                  <a:lnTo>
                    <a:pt x="91" y="371"/>
                  </a:lnTo>
                  <a:lnTo>
                    <a:pt x="89" y="371"/>
                  </a:lnTo>
                  <a:lnTo>
                    <a:pt x="87" y="371"/>
                  </a:lnTo>
                  <a:lnTo>
                    <a:pt x="72" y="374"/>
                  </a:lnTo>
                  <a:lnTo>
                    <a:pt x="68" y="374"/>
                  </a:lnTo>
                  <a:lnTo>
                    <a:pt x="58" y="376"/>
                  </a:lnTo>
                  <a:lnTo>
                    <a:pt x="36" y="378"/>
                  </a:lnTo>
                  <a:lnTo>
                    <a:pt x="34" y="378"/>
                  </a:lnTo>
                  <a:lnTo>
                    <a:pt x="18" y="381"/>
                  </a:lnTo>
                  <a:lnTo>
                    <a:pt x="5" y="383"/>
                  </a:lnTo>
                  <a:lnTo>
                    <a:pt x="2" y="383"/>
                  </a:lnTo>
                  <a:lnTo>
                    <a:pt x="0" y="383"/>
                  </a:lnTo>
                  <a:lnTo>
                    <a:pt x="4" y="381"/>
                  </a:lnTo>
                  <a:lnTo>
                    <a:pt x="13" y="374"/>
                  </a:lnTo>
                  <a:lnTo>
                    <a:pt x="18" y="374"/>
                  </a:lnTo>
                  <a:lnTo>
                    <a:pt x="44" y="360"/>
                  </a:lnTo>
                  <a:lnTo>
                    <a:pt x="44" y="358"/>
                  </a:lnTo>
                  <a:lnTo>
                    <a:pt x="62" y="342"/>
                  </a:lnTo>
                  <a:lnTo>
                    <a:pt x="62" y="341"/>
                  </a:lnTo>
                  <a:lnTo>
                    <a:pt x="62" y="334"/>
                  </a:lnTo>
                  <a:lnTo>
                    <a:pt x="72" y="327"/>
                  </a:lnTo>
                  <a:lnTo>
                    <a:pt x="73" y="315"/>
                  </a:lnTo>
                  <a:lnTo>
                    <a:pt x="84" y="305"/>
                  </a:lnTo>
                  <a:lnTo>
                    <a:pt x="86" y="305"/>
                  </a:lnTo>
                  <a:lnTo>
                    <a:pt x="94" y="298"/>
                  </a:lnTo>
                  <a:lnTo>
                    <a:pt x="100" y="295"/>
                  </a:lnTo>
                  <a:lnTo>
                    <a:pt x="104" y="291"/>
                  </a:lnTo>
                  <a:lnTo>
                    <a:pt x="112" y="281"/>
                  </a:lnTo>
                  <a:lnTo>
                    <a:pt x="120" y="270"/>
                  </a:lnTo>
                  <a:lnTo>
                    <a:pt x="129" y="260"/>
                  </a:lnTo>
                  <a:lnTo>
                    <a:pt x="133" y="262"/>
                  </a:lnTo>
                  <a:lnTo>
                    <a:pt x="130" y="265"/>
                  </a:lnTo>
                  <a:lnTo>
                    <a:pt x="134" y="277"/>
                  </a:lnTo>
                  <a:lnTo>
                    <a:pt x="154" y="290"/>
                  </a:lnTo>
                  <a:lnTo>
                    <a:pt x="159" y="294"/>
                  </a:lnTo>
                  <a:lnTo>
                    <a:pt x="178" y="281"/>
                  </a:lnTo>
                  <a:lnTo>
                    <a:pt x="183" y="274"/>
                  </a:lnTo>
                  <a:lnTo>
                    <a:pt x="187" y="277"/>
                  </a:lnTo>
                  <a:lnTo>
                    <a:pt x="194" y="281"/>
                  </a:lnTo>
                  <a:lnTo>
                    <a:pt x="197" y="284"/>
                  </a:lnTo>
                  <a:lnTo>
                    <a:pt x="204" y="277"/>
                  </a:lnTo>
                  <a:lnTo>
                    <a:pt x="215" y="271"/>
                  </a:lnTo>
                  <a:lnTo>
                    <a:pt x="216" y="273"/>
                  </a:lnTo>
                  <a:lnTo>
                    <a:pt x="226" y="266"/>
                  </a:lnTo>
                  <a:lnTo>
                    <a:pt x="223" y="262"/>
                  </a:lnTo>
                  <a:lnTo>
                    <a:pt x="223" y="258"/>
                  </a:lnTo>
                  <a:lnTo>
                    <a:pt x="232" y="262"/>
                  </a:lnTo>
                  <a:lnTo>
                    <a:pt x="254" y="248"/>
                  </a:lnTo>
                  <a:lnTo>
                    <a:pt x="257" y="252"/>
                  </a:lnTo>
                  <a:lnTo>
                    <a:pt x="268" y="241"/>
                  </a:lnTo>
                  <a:lnTo>
                    <a:pt x="272" y="230"/>
                  </a:lnTo>
                  <a:lnTo>
                    <a:pt x="273" y="227"/>
                  </a:lnTo>
                  <a:lnTo>
                    <a:pt x="271" y="224"/>
                  </a:lnTo>
                  <a:lnTo>
                    <a:pt x="268" y="223"/>
                  </a:lnTo>
                  <a:lnTo>
                    <a:pt x="265" y="220"/>
                  </a:lnTo>
                  <a:lnTo>
                    <a:pt x="271" y="210"/>
                  </a:lnTo>
                  <a:lnTo>
                    <a:pt x="273" y="198"/>
                  </a:lnTo>
                  <a:lnTo>
                    <a:pt x="280" y="188"/>
                  </a:lnTo>
                  <a:lnTo>
                    <a:pt x="285" y="184"/>
                  </a:lnTo>
                  <a:lnTo>
                    <a:pt x="285" y="183"/>
                  </a:lnTo>
                  <a:lnTo>
                    <a:pt x="287" y="174"/>
                  </a:lnTo>
                  <a:lnTo>
                    <a:pt x="287" y="169"/>
                  </a:lnTo>
                  <a:lnTo>
                    <a:pt x="292" y="158"/>
                  </a:lnTo>
                  <a:lnTo>
                    <a:pt x="297" y="151"/>
                  </a:lnTo>
                  <a:lnTo>
                    <a:pt x="299" y="141"/>
                  </a:lnTo>
                  <a:lnTo>
                    <a:pt x="300" y="140"/>
                  </a:lnTo>
                  <a:lnTo>
                    <a:pt x="303" y="113"/>
                  </a:lnTo>
                  <a:lnTo>
                    <a:pt x="310" y="116"/>
                  </a:lnTo>
                  <a:lnTo>
                    <a:pt x="319" y="126"/>
                  </a:lnTo>
                  <a:lnTo>
                    <a:pt x="333" y="129"/>
                  </a:lnTo>
                  <a:lnTo>
                    <a:pt x="337" y="123"/>
                  </a:lnTo>
                  <a:lnTo>
                    <a:pt x="340" y="120"/>
                  </a:lnTo>
                  <a:lnTo>
                    <a:pt x="340" y="117"/>
                  </a:lnTo>
                  <a:lnTo>
                    <a:pt x="340" y="116"/>
                  </a:lnTo>
                  <a:lnTo>
                    <a:pt x="347" y="87"/>
                  </a:lnTo>
                  <a:lnTo>
                    <a:pt x="351" y="77"/>
                  </a:lnTo>
                  <a:lnTo>
                    <a:pt x="351" y="76"/>
                  </a:lnTo>
                  <a:lnTo>
                    <a:pt x="364" y="84"/>
                  </a:lnTo>
                  <a:lnTo>
                    <a:pt x="369" y="66"/>
                  </a:lnTo>
                  <a:lnTo>
                    <a:pt x="383" y="54"/>
                  </a:lnTo>
                  <a:lnTo>
                    <a:pt x="383" y="47"/>
                  </a:lnTo>
                  <a:lnTo>
                    <a:pt x="386" y="43"/>
                  </a:lnTo>
                  <a:lnTo>
                    <a:pt x="390" y="38"/>
                  </a:lnTo>
                  <a:lnTo>
                    <a:pt x="393" y="18"/>
                  </a:lnTo>
                  <a:lnTo>
                    <a:pt x="392" y="0"/>
                  </a:lnTo>
                  <a:lnTo>
                    <a:pt x="397" y="2"/>
                  </a:lnTo>
                  <a:lnTo>
                    <a:pt x="400" y="4"/>
                  </a:lnTo>
                  <a:lnTo>
                    <a:pt x="403" y="6"/>
                  </a:lnTo>
                  <a:lnTo>
                    <a:pt x="410" y="9"/>
                  </a:lnTo>
                  <a:lnTo>
                    <a:pt x="413" y="11"/>
                  </a:lnTo>
                  <a:lnTo>
                    <a:pt x="421" y="16"/>
                  </a:lnTo>
                  <a:lnTo>
                    <a:pt x="424" y="18"/>
                  </a:lnTo>
                  <a:lnTo>
                    <a:pt x="424" y="19"/>
                  </a:lnTo>
                  <a:lnTo>
                    <a:pt x="440" y="27"/>
                  </a:lnTo>
                  <a:lnTo>
                    <a:pt x="443" y="13"/>
                  </a:lnTo>
                  <a:lnTo>
                    <a:pt x="443" y="9"/>
                  </a:lnTo>
                  <a:lnTo>
                    <a:pt x="446" y="5"/>
                  </a:lnTo>
                  <a:lnTo>
                    <a:pt x="449" y="4"/>
                  </a:lnTo>
                  <a:lnTo>
                    <a:pt x="453" y="5"/>
                  </a:lnTo>
                  <a:lnTo>
                    <a:pt x="465" y="9"/>
                  </a:lnTo>
                  <a:lnTo>
                    <a:pt x="470" y="12"/>
                  </a:lnTo>
                  <a:lnTo>
                    <a:pt x="465" y="23"/>
                  </a:lnTo>
                  <a:lnTo>
                    <a:pt x="479" y="27"/>
                  </a:lnTo>
                  <a:lnTo>
                    <a:pt x="483" y="27"/>
                  </a:lnTo>
                  <a:lnTo>
                    <a:pt x="490" y="29"/>
                  </a:lnTo>
                  <a:lnTo>
                    <a:pt x="490" y="33"/>
                  </a:lnTo>
                  <a:lnTo>
                    <a:pt x="500" y="34"/>
                  </a:lnTo>
                  <a:lnTo>
                    <a:pt x="503" y="37"/>
                  </a:lnTo>
                  <a:lnTo>
                    <a:pt x="510" y="43"/>
                  </a:lnTo>
                  <a:lnTo>
                    <a:pt x="511" y="45"/>
                  </a:lnTo>
                  <a:lnTo>
                    <a:pt x="513" y="51"/>
                  </a:lnTo>
                  <a:lnTo>
                    <a:pt x="513" y="52"/>
                  </a:lnTo>
                  <a:lnTo>
                    <a:pt x="514" y="55"/>
                  </a:lnTo>
                  <a:lnTo>
                    <a:pt x="511" y="61"/>
                  </a:lnTo>
                  <a:lnTo>
                    <a:pt x="509" y="63"/>
                  </a:lnTo>
                  <a:lnTo>
                    <a:pt x="507" y="65"/>
                  </a:lnTo>
                  <a:lnTo>
                    <a:pt x="509" y="69"/>
                  </a:lnTo>
                  <a:lnTo>
                    <a:pt x="503" y="72"/>
                  </a:lnTo>
                  <a:lnTo>
                    <a:pt x="503" y="70"/>
                  </a:lnTo>
                  <a:lnTo>
                    <a:pt x="502" y="70"/>
                  </a:lnTo>
                  <a:lnTo>
                    <a:pt x="499" y="72"/>
                  </a:lnTo>
                  <a:lnTo>
                    <a:pt x="500" y="79"/>
                  </a:lnTo>
                  <a:lnTo>
                    <a:pt x="497" y="86"/>
                  </a:lnTo>
                  <a:lnTo>
                    <a:pt x="497" y="87"/>
                  </a:lnTo>
                  <a:lnTo>
                    <a:pt x="497" y="94"/>
                  </a:lnTo>
                  <a:lnTo>
                    <a:pt x="503" y="102"/>
                  </a:lnTo>
                  <a:lnTo>
                    <a:pt x="506" y="104"/>
                  </a:lnTo>
                  <a:lnTo>
                    <a:pt x="524" y="94"/>
                  </a:lnTo>
                  <a:lnTo>
                    <a:pt x="528" y="105"/>
                  </a:lnTo>
                  <a:lnTo>
                    <a:pt x="531" y="106"/>
                  </a:lnTo>
                  <a:lnTo>
                    <a:pt x="534" y="111"/>
                  </a:lnTo>
                  <a:lnTo>
                    <a:pt x="541" y="113"/>
                  </a:lnTo>
                  <a:lnTo>
                    <a:pt x="561" y="112"/>
                  </a:lnTo>
                  <a:lnTo>
                    <a:pt x="572" y="123"/>
                  </a:lnTo>
                  <a:lnTo>
                    <a:pt x="599" y="133"/>
                  </a:lnTo>
                  <a:lnTo>
                    <a:pt x="596" y="149"/>
                  </a:lnTo>
                  <a:lnTo>
                    <a:pt x="598" y="156"/>
                  </a:lnTo>
                  <a:lnTo>
                    <a:pt x="602" y="162"/>
                  </a:lnTo>
                  <a:lnTo>
                    <a:pt x="584" y="163"/>
                  </a:lnTo>
                  <a:lnTo>
                    <a:pt x="574" y="154"/>
                  </a:lnTo>
                  <a:lnTo>
                    <a:pt x="568" y="151"/>
                  </a:lnTo>
                  <a:lnTo>
                    <a:pt x="557" y="144"/>
                  </a:lnTo>
                  <a:lnTo>
                    <a:pt x="556" y="144"/>
                  </a:lnTo>
                  <a:lnTo>
                    <a:pt x="559" y="149"/>
                  </a:lnTo>
                  <a:lnTo>
                    <a:pt x="566" y="154"/>
                  </a:lnTo>
                  <a:lnTo>
                    <a:pt x="571" y="155"/>
                  </a:lnTo>
                  <a:lnTo>
                    <a:pt x="579" y="167"/>
                  </a:lnTo>
                  <a:lnTo>
                    <a:pt x="596" y="169"/>
                  </a:lnTo>
                  <a:lnTo>
                    <a:pt x="598" y="174"/>
                  </a:lnTo>
                  <a:lnTo>
                    <a:pt x="600" y="177"/>
                  </a:lnTo>
                  <a:lnTo>
                    <a:pt x="606" y="174"/>
                  </a:lnTo>
                  <a:lnTo>
                    <a:pt x="610" y="188"/>
                  </a:lnTo>
                  <a:lnTo>
                    <a:pt x="600" y="191"/>
                  </a:lnTo>
                  <a:lnTo>
                    <a:pt x="598" y="188"/>
                  </a:lnTo>
                  <a:lnTo>
                    <a:pt x="595" y="192"/>
                  </a:lnTo>
                  <a:lnTo>
                    <a:pt x="603" y="202"/>
                  </a:lnTo>
                  <a:lnTo>
                    <a:pt x="592" y="208"/>
                  </a:lnTo>
                  <a:lnTo>
                    <a:pt x="593" y="208"/>
                  </a:lnTo>
                  <a:lnTo>
                    <a:pt x="603" y="206"/>
                  </a:lnTo>
                  <a:lnTo>
                    <a:pt x="603" y="213"/>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16" name="Virginia extra (no alt text)"/>
            <p:cNvSpPr>
              <a:spLocks/>
            </p:cNvSpPr>
            <p:nvPr/>
          </p:nvSpPr>
          <p:spPr bwMode="auto">
            <a:xfrm>
              <a:off x="7062788" y="3351213"/>
              <a:ext cx="74612" cy="165100"/>
            </a:xfrm>
            <a:custGeom>
              <a:avLst/>
              <a:gdLst>
                <a:gd name="T0" fmla="*/ 0 w 48"/>
                <a:gd name="T1" fmla="*/ 2147483647 h 113"/>
                <a:gd name="T2" fmla="*/ 0 w 48"/>
                <a:gd name="T3" fmla="*/ 2147483647 h 113"/>
                <a:gd name="T4" fmla="*/ 2147483647 w 48"/>
                <a:gd name="T5" fmla="*/ 2147483647 h 113"/>
                <a:gd name="T6" fmla="*/ 2147483647 w 48"/>
                <a:gd name="T7" fmla="*/ 2147483647 h 113"/>
                <a:gd name="T8" fmla="*/ 2147483647 w 48"/>
                <a:gd name="T9" fmla="*/ 2147483647 h 113"/>
                <a:gd name="T10" fmla="*/ 2147483647 w 48"/>
                <a:gd name="T11" fmla="*/ 2147483647 h 113"/>
                <a:gd name="T12" fmla="*/ 2147483647 w 48"/>
                <a:gd name="T13" fmla="*/ 2147483647 h 113"/>
                <a:gd name="T14" fmla="*/ 2147483647 w 48"/>
                <a:gd name="T15" fmla="*/ 2147483647 h 113"/>
                <a:gd name="T16" fmla="*/ 2147483647 w 48"/>
                <a:gd name="T17" fmla="*/ 2147483647 h 113"/>
                <a:gd name="T18" fmla="*/ 2147483647 w 48"/>
                <a:gd name="T19" fmla="*/ 2147483647 h 113"/>
                <a:gd name="T20" fmla="*/ 2147483647 w 48"/>
                <a:gd name="T21" fmla="*/ 2147483647 h 113"/>
                <a:gd name="T22" fmla="*/ 2147483647 w 48"/>
                <a:gd name="T23" fmla="*/ 0 h 113"/>
                <a:gd name="T24" fmla="*/ 2147483647 w 48"/>
                <a:gd name="T25" fmla="*/ 2147483647 h 113"/>
                <a:gd name="T26" fmla="*/ 2147483647 w 48"/>
                <a:gd name="T27" fmla="*/ 2147483647 h 113"/>
                <a:gd name="T28" fmla="*/ 2147483647 w 48"/>
                <a:gd name="T29" fmla="*/ 2147483647 h 113"/>
                <a:gd name="T30" fmla="*/ 2147483647 w 48"/>
                <a:gd name="T31" fmla="*/ 2147483647 h 113"/>
                <a:gd name="T32" fmla="*/ 2147483647 w 48"/>
                <a:gd name="T33" fmla="*/ 2147483647 h 113"/>
                <a:gd name="T34" fmla="*/ 2147483647 w 48"/>
                <a:gd name="T35" fmla="*/ 2147483647 h 113"/>
                <a:gd name="T36" fmla="*/ 2147483647 w 48"/>
                <a:gd name="T37" fmla="*/ 2147483647 h 113"/>
                <a:gd name="T38" fmla="*/ 0 w 48"/>
                <a:gd name="T39" fmla="*/ 2147483647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13"/>
                <a:gd name="T62" fmla="*/ 48 w 48"/>
                <a:gd name="T63" fmla="*/ 113 h 1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13">
                  <a:moveTo>
                    <a:pt x="0" y="62"/>
                  </a:moveTo>
                  <a:lnTo>
                    <a:pt x="0" y="96"/>
                  </a:lnTo>
                  <a:lnTo>
                    <a:pt x="9" y="112"/>
                  </a:lnTo>
                  <a:lnTo>
                    <a:pt x="9" y="107"/>
                  </a:lnTo>
                  <a:lnTo>
                    <a:pt x="12" y="107"/>
                  </a:lnTo>
                  <a:lnTo>
                    <a:pt x="11" y="109"/>
                  </a:lnTo>
                  <a:lnTo>
                    <a:pt x="19" y="94"/>
                  </a:lnTo>
                  <a:lnTo>
                    <a:pt x="25" y="66"/>
                  </a:lnTo>
                  <a:lnTo>
                    <a:pt x="31" y="27"/>
                  </a:lnTo>
                  <a:lnTo>
                    <a:pt x="34" y="20"/>
                  </a:lnTo>
                  <a:lnTo>
                    <a:pt x="39" y="20"/>
                  </a:lnTo>
                  <a:lnTo>
                    <a:pt x="47" y="0"/>
                  </a:lnTo>
                  <a:lnTo>
                    <a:pt x="34" y="5"/>
                  </a:lnTo>
                  <a:lnTo>
                    <a:pt x="28" y="6"/>
                  </a:lnTo>
                  <a:lnTo>
                    <a:pt x="15" y="10"/>
                  </a:lnTo>
                  <a:lnTo>
                    <a:pt x="14" y="16"/>
                  </a:lnTo>
                  <a:lnTo>
                    <a:pt x="7" y="23"/>
                  </a:lnTo>
                  <a:lnTo>
                    <a:pt x="14" y="24"/>
                  </a:lnTo>
                  <a:lnTo>
                    <a:pt x="1" y="56"/>
                  </a:lnTo>
                  <a:lnTo>
                    <a:pt x="0" y="62"/>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sp>
        <p:nvSpPr>
          <p:cNvPr id="2069" name="West Virgiinia" descr="West Virginia, 25 percent by 2025."/>
          <p:cNvSpPr>
            <a:spLocks/>
          </p:cNvSpPr>
          <p:nvPr/>
        </p:nvSpPr>
        <p:spPr bwMode="auto">
          <a:xfrm>
            <a:off x="5816503" y="2837288"/>
            <a:ext cx="582033" cy="549869"/>
          </a:xfrm>
          <a:custGeom>
            <a:avLst/>
            <a:gdLst>
              <a:gd name="T0" fmla="*/ 2147483647 w 383"/>
              <a:gd name="T1" fmla="*/ 2147483647 h 387"/>
              <a:gd name="T2" fmla="*/ 2147483647 w 383"/>
              <a:gd name="T3" fmla="*/ 2147483647 h 387"/>
              <a:gd name="T4" fmla="*/ 2147483647 w 383"/>
              <a:gd name="T5" fmla="*/ 2147483647 h 387"/>
              <a:gd name="T6" fmla="*/ 2147483647 w 383"/>
              <a:gd name="T7" fmla="*/ 2147483647 h 387"/>
              <a:gd name="T8" fmla="*/ 2147483647 w 383"/>
              <a:gd name="T9" fmla="*/ 2147483647 h 387"/>
              <a:gd name="T10" fmla="*/ 2147483647 w 383"/>
              <a:gd name="T11" fmla="*/ 2147483647 h 387"/>
              <a:gd name="T12" fmla="*/ 2147483647 w 383"/>
              <a:gd name="T13" fmla="*/ 2147483647 h 387"/>
              <a:gd name="T14" fmla="*/ 2147483647 w 383"/>
              <a:gd name="T15" fmla="*/ 2147483647 h 387"/>
              <a:gd name="T16" fmla="*/ 2147483647 w 383"/>
              <a:gd name="T17" fmla="*/ 2147483647 h 387"/>
              <a:gd name="T18" fmla="*/ 2147483647 w 383"/>
              <a:gd name="T19" fmla="*/ 2147483647 h 387"/>
              <a:gd name="T20" fmla="*/ 2147483647 w 383"/>
              <a:gd name="T21" fmla="*/ 2147483647 h 387"/>
              <a:gd name="T22" fmla="*/ 2147483647 w 383"/>
              <a:gd name="T23" fmla="*/ 2147483647 h 387"/>
              <a:gd name="T24" fmla="*/ 2147483647 w 383"/>
              <a:gd name="T25" fmla="*/ 2147483647 h 387"/>
              <a:gd name="T26" fmla="*/ 2147483647 w 383"/>
              <a:gd name="T27" fmla="*/ 2147483647 h 387"/>
              <a:gd name="T28" fmla="*/ 2147483647 w 383"/>
              <a:gd name="T29" fmla="*/ 2147483647 h 387"/>
              <a:gd name="T30" fmla="*/ 2147483647 w 383"/>
              <a:gd name="T31" fmla="*/ 2147483647 h 387"/>
              <a:gd name="T32" fmla="*/ 2147483647 w 383"/>
              <a:gd name="T33" fmla="*/ 2147483647 h 387"/>
              <a:gd name="T34" fmla="*/ 2147483647 w 383"/>
              <a:gd name="T35" fmla="*/ 2147483647 h 387"/>
              <a:gd name="T36" fmla="*/ 2147483647 w 383"/>
              <a:gd name="T37" fmla="*/ 2147483647 h 387"/>
              <a:gd name="T38" fmla="*/ 2147483647 w 383"/>
              <a:gd name="T39" fmla="*/ 2147483647 h 387"/>
              <a:gd name="T40" fmla="*/ 2147483647 w 383"/>
              <a:gd name="T41" fmla="*/ 2147483647 h 387"/>
              <a:gd name="T42" fmla="*/ 2147483647 w 383"/>
              <a:gd name="T43" fmla="*/ 2147483647 h 387"/>
              <a:gd name="T44" fmla="*/ 2147483647 w 383"/>
              <a:gd name="T45" fmla="*/ 2147483647 h 387"/>
              <a:gd name="T46" fmla="*/ 2147483647 w 383"/>
              <a:gd name="T47" fmla="*/ 2147483647 h 387"/>
              <a:gd name="T48" fmla="*/ 2147483647 w 383"/>
              <a:gd name="T49" fmla="*/ 2147483647 h 387"/>
              <a:gd name="T50" fmla="*/ 2147483647 w 383"/>
              <a:gd name="T51" fmla="*/ 2147483647 h 387"/>
              <a:gd name="T52" fmla="*/ 2147483647 w 383"/>
              <a:gd name="T53" fmla="*/ 2147483647 h 387"/>
              <a:gd name="T54" fmla="*/ 2147483647 w 383"/>
              <a:gd name="T55" fmla="*/ 2147483647 h 387"/>
              <a:gd name="T56" fmla="*/ 2147483647 w 383"/>
              <a:gd name="T57" fmla="*/ 2147483647 h 387"/>
              <a:gd name="T58" fmla="*/ 2147483647 w 383"/>
              <a:gd name="T59" fmla="*/ 2147483647 h 387"/>
              <a:gd name="T60" fmla="*/ 2147483647 w 383"/>
              <a:gd name="T61" fmla="*/ 2147483647 h 387"/>
              <a:gd name="T62" fmla="*/ 2147483647 w 383"/>
              <a:gd name="T63" fmla="*/ 2147483647 h 387"/>
              <a:gd name="T64" fmla="*/ 2147483647 w 383"/>
              <a:gd name="T65" fmla="*/ 2147483647 h 387"/>
              <a:gd name="T66" fmla="*/ 2147483647 w 383"/>
              <a:gd name="T67" fmla="*/ 2147483647 h 387"/>
              <a:gd name="T68" fmla="*/ 2147483647 w 383"/>
              <a:gd name="T69" fmla="*/ 2147483647 h 387"/>
              <a:gd name="T70" fmla="*/ 2147483647 w 383"/>
              <a:gd name="T71" fmla="*/ 2147483647 h 387"/>
              <a:gd name="T72" fmla="*/ 2147483647 w 383"/>
              <a:gd name="T73" fmla="*/ 2147483647 h 387"/>
              <a:gd name="T74" fmla="*/ 2147483647 w 383"/>
              <a:gd name="T75" fmla="*/ 2147483647 h 387"/>
              <a:gd name="T76" fmla="*/ 2147483647 w 383"/>
              <a:gd name="T77" fmla="*/ 2147483647 h 387"/>
              <a:gd name="T78" fmla="*/ 2147483647 w 383"/>
              <a:gd name="T79" fmla="*/ 2147483647 h 387"/>
              <a:gd name="T80" fmla="*/ 2147483647 w 383"/>
              <a:gd name="T81" fmla="*/ 2147483647 h 387"/>
              <a:gd name="T82" fmla="*/ 2147483647 w 383"/>
              <a:gd name="T83" fmla="*/ 2147483647 h 387"/>
              <a:gd name="T84" fmla="*/ 2147483647 w 383"/>
              <a:gd name="T85" fmla="*/ 2147483647 h 387"/>
              <a:gd name="T86" fmla="*/ 2147483647 w 383"/>
              <a:gd name="T87" fmla="*/ 2147483647 h 387"/>
              <a:gd name="T88" fmla="*/ 2147483647 w 383"/>
              <a:gd name="T89" fmla="*/ 2147483647 h 387"/>
              <a:gd name="T90" fmla="*/ 2147483647 w 383"/>
              <a:gd name="T91" fmla="*/ 2147483647 h 387"/>
              <a:gd name="T92" fmla="*/ 2147483647 w 383"/>
              <a:gd name="T93" fmla="*/ 2147483647 h 387"/>
              <a:gd name="T94" fmla="*/ 2147483647 w 383"/>
              <a:gd name="T95" fmla="*/ 2147483647 h 387"/>
              <a:gd name="T96" fmla="*/ 2147483647 w 383"/>
              <a:gd name="T97" fmla="*/ 2147483647 h 387"/>
              <a:gd name="T98" fmla="*/ 2147483647 w 383"/>
              <a:gd name="T99" fmla="*/ 2147483647 h 387"/>
              <a:gd name="T100" fmla="*/ 2147483647 w 383"/>
              <a:gd name="T101" fmla="*/ 2147483647 h 387"/>
              <a:gd name="T102" fmla="*/ 2147483647 w 383"/>
              <a:gd name="T103" fmla="*/ 2147483647 h 387"/>
              <a:gd name="T104" fmla="*/ 2147483647 w 383"/>
              <a:gd name="T105" fmla="*/ 2147483647 h 387"/>
              <a:gd name="T106" fmla="*/ 2147483647 w 383"/>
              <a:gd name="T107" fmla="*/ 2147483647 h 387"/>
              <a:gd name="T108" fmla="*/ 2147483647 w 383"/>
              <a:gd name="T109" fmla="*/ 2147483647 h 387"/>
              <a:gd name="T110" fmla="*/ 2147483647 w 383"/>
              <a:gd name="T111" fmla="*/ 2147483647 h 387"/>
              <a:gd name="T112" fmla="*/ 2147483647 w 383"/>
              <a:gd name="T113" fmla="*/ 2147483647 h 387"/>
              <a:gd name="T114" fmla="*/ 2147483647 w 383"/>
              <a:gd name="T115" fmla="*/ 2147483647 h 387"/>
              <a:gd name="T116" fmla="*/ 2147483647 w 383"/>
              <a:gd name="T117" fmla="*/ 2147483647 h 387"/>
              <a:gd name="T118" fmla="*/ 2147483647 w 383"/>
              <a:gd name="T119" fmla="*/ 2147483647 h 387"/>
              <a:gd name="T120" fmla="*/ 2147483647 w 383"/>
              <a:gd name="T121" fmla="*/ 2147483647 h 387"/>
              <a:gd name="T122" fmla="*/ 2147483647 w 383"/>
              <a:gd name="T123" fmla="*/ 2147483647 h 387"/>
              <a:gd name="T124" fmla="*/ 2147483647 w 383"/>
              <a:gd name="T125" fmla="*/ 2147483647 h 3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3"/>
              <a:gd name="T190" fmla="*/ 0 h 387"/>
              <a:gd name="T191" fmla="*/ 383 w 383"/>
              <a:gd name="T192" fmla="*/ 387 h 3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3" h="387">
                <a:moveTo>
                  <a:pt x="84" y="150"/>
                </a:moveTo>
                <a:lnTo>
                  <a:pt x="89" y="146"/>
                </a:lnTo>
                <a:lnTo>
                  <a:pt x="92" y="143"/>
                </a:lnTo>
                <a:lnTo>
                  <a:pt x="102" y="135"/>
                </a:lnTo>
                <a:lnTo>
                  <a:pt x="103" y="130"/>
                </a:lnTo>
                <a:lnTo>
                  <a:pt x="105" y="130"/>
                </a:lnTo>
                <a:lnTo>
                  <a:pt x="107" y="124"/>
                </a:lnTo>
                <a:lnTo>
                  <a:pt x="109" y="120"/>
                </a:lnTo>
                <a:lnTo>
                  <a:pt x="114" y="116"/>
                </a:lnTo>
                <a:lnTo>
                  <a:pt x="119" y="113"/>
                </a:lnTo>
                <a:lnTo>
                  <a:pt x="120" y="102"/>
                </a:lnTo>
                <a:lnTo>
                  <a:pt x="117" y="99"/>
                </a:lnTo>
                <a:lnTo>
                  <a:pt x="119" y="88"/>
                </a:lnTo>
                <a:lnTo>
                  <a:pt x="120" y="80"/>
                </a:lnTo>
                <a:lnTo>
                  <a:pt x="124" y="74"/>
                </a:lnTo>
                <a:lnTo>
                  <a:pt x="123" y="67"/>
                </a:lnTo>
                <a:lnTo>
                  <a:pt x="123" y="56"/>
                </a:lnTo>
                <a:lnTo>
                  <a:pt x="123" y="53"/>
                </a:lnTo>
                <a:lnTo>
                  <a:pt x="124" y="49"/>
                </a:lnTo>
                <a:lnTo>
                  <a:pt x="127" y="41"/>
                </a:lnTo>
                <a:lnTo>
                  <a:pt x="127" y="29"/>
                </a:lnTo>
                <a:lnTo>
                  <a:pt x="124" y="27"/>
                </a:lnTo>
                <a:lnTo>
                  <a:pt x="124" y="26"/>
                </a:lnTo>
                <a:lnTo>
                  <a:pt x="124" y="16"/>
                </a:lnTo>
                <a:lnTo>
                  <a:pt x="119" y="6"/>
                </a:lnTo>
                <a:lnTo>
                  <a:pt x="121" y="2"/>
                </a:lnTo>
                <a:lnTo>
                  <a:pt x="127" y="1"/>
                </a:lnTo>
                <a:lnTo>
                  <a:pt x="128" y="0"/>
                </a:lnTo>
                <a:lnTo>
                  <a:pt x="128" y="1"/>
                </a:lnTo>
                <a:lnTo>
                  <a:pt x="130" y="5"/>
                </a:lnTo>
                <a:lnTo>
                  <a:pt x="131" y="16"/>
                </a:lnTo>
                <a:lnTo>
                  <a:pt x="132" y="19"/>
                </a:lnTo>
                <a:lnTo>
                  <a:pt x="132" y="22"/>
                </a:lnTo>
                <a:lnTo>
                  <a:pt x="134" y="24"/>
                </a:lnTo>
                <a:lnTo>
                  <a:pt x="135" y="41"/>
                </a:lnTo>
                <a:lnTo>
                  <a:pt x="137" y="42"/>
                </a:lnTo>
                <a:lnTo>
                  <a:pt x="138" y="51"/>
                </a:lnTo>
                <a:lnTo>
                  <a:pt x="138" y="52"/>
                </a:lnTo>
                <a:lnTo>
                  <a:pt x="139" y="62"/>
                </a:lnTo>
                <a:lnTo>
                  <a:pt x="141" y="66"/>
                </a:lnTo>
                <a:lnTo>
                  <a:pt x="141" y="69"/>
                </a:lnTo>
                <a:lnTo>
                  <a:pt x="141" y="71"/>
                </a:lnTo>
                <a:lnTo>
                  <a:pt x="145" y="95"/>
                </a:lnTo>
                <a:lnTo>
                  <a:pt x="145" y="96"/>
                </a:lnTo>
                <a:lnTo>
                  <a:pt x="146" y="98"/>
                </a:lnTo>
                <a:lnTo>
                  <a:pt x="148" y="98"/>
                </a:lnTo>
                <a:lnTo>
                  <a:pt x="155" y="96"/>
                </a:lnTo>
                <a:lnTo>
                  <a:pt x="157" y="96"/>
                </a:lnTo>
                <a:lnTo>
                  <a:pt x="157" y="95"/>
                </a:lnTo>
                <a:lnTo>
                  <a:pt x="195" y="89"/>
                </a:lnTo>
                <a:lnTo>
                  <a:pt x="197" y="88"/>
                </a:lnTo>
                <a:lnTo>
                  <a:pt x="203" y="87"/>
                </a:lnTo>
                <a:lnTo>
                  <a:pt x="207" y="87"/>
                </a:lnTo>
                <a:lnTo>
                  <a:pt x="221" y="84"/>
                </a:lnTo>
                <a:lnTo>
                  <a:pt x="224" y="84"/>
                </a:lnTo>
                <a:lnTo>
                  <a:pt x="231" y="83"/>
                </a:lnTo>
                <a:lnTo>
                  <a:pt x="233" y="103"/>
                </a:lnTo>
                <a:lnTo>
                  <a:pt x="240" y="138"/>
                </a:lnTo>
                <a:lnTo>
                  <a:pt x="247" y="130"/>
                </a:lnTo>
                <a:lnTo>
                  <a:pt x="254" y="121"/>
                </a:lnTo>
                <a:lnTo>
                  <a:pt x="256" y="118"/>
                </a:lnTo>
                <a:lnTo>
                  <a:pt x="260" y="116"/>
                </a:lnTo>
                <a:lnTo>
                  <a:pt x="269" y="102"/>
                </a:lnTo>
                <a:lnTo>
                  <a:pt x="274" y="103"/>
                </a:lnTo>
                <a:lnTo>
                  <a:pt x="287" y="83"/>
                </a:lnTo>
                <a:lnTo>
                  <a:pt x="300" y="89"/>
                </a:lnTo>
                <a:lnTo>
                  <a:pt x="303" y="89"/>
                </a:lnTo>
                <a:lnTo>
                  <a:pt x="314" y="89"/>
                </a:lnTo>
                <a:lnTo>
                  <a:pt x="316" y="89"/>
                </a:lnTo>
                <a:lnTo>
                  <a:pt x="322" y="78"/>
                </a:lnTo>
                <a:lnTo>
                  <a:pt x="322" y="76"/>
                </a:lnTo>
                <a:lnTo>
                  <a:pt x="325" y="74"/>
                </a:lnTo>
                <a:lnTo>
                  <a:pt x="330" y="74"/>
                </a:lnTo>
                <a:lnTo>
                  <a:pt x="340" y="66"/>
                </a:lnTo>
                <a:lnTo>
                  <a:pt x="350" y="71"/>
                </a:lnTo>
                <a:lnTo>
                  <a:pt x="352" y="73"/>
                </a:lnTo>
                <a:lnTo>
                  <a:pt x="362" y="69"/>
                </a:lnTo>
                <a:lnTo>
                  <a:pt x="369" y="81"/>
                </a:lnTo>
                <a:lnTo>
                  <a:pt x="376" y="88"/>
                </a:lnTo>
                <a:lnTo>
                  <a:pt x="379" y="96"/>
                </a:lnTo>
                <a:lnTo>
                  <a:pt x="382" y="98"/>
                </a:lnTo>
                <a:lnTo>
                  <a:pt x="379" y="102"/>
                </a:lnTo>
                <a:lnTo>
                  <a:pt x="379" y="106"/>
                </a:lnTo>
                <a:lnTo>
                  <a:pt x="376" y="120"/>
                </a:lnTo>
                <a:lnTo>
                  <a:pt x="359" y="112"/>
                </a:lnTo>
                <a:lnTo>
                  <a:pt x="359" y="110"/>
                </a:lnTo>
                <a:lnTo>
                  <a:pt x="357" y="109"/>
                </a:lnTo>
                <a:lnTo>
                  <a:pt x="348" y="103"/>
                </a:lnTo>
                <a:lnTo>
                  <a:pt x="346" y="102"/>
                </a:lnTo>
                <a:lnTo>
                  <a:pt x="339" y="99"/>
                </a:lnTo>
                <a:lnTo>
                  <a:pt x="336" y="96"/>
                </a:lnTo>
                <a:lnTo>
                  <a:pt x="333" y="95"/>
                </a:lnTo>
                <a:lnTo>
                  <a:pt x="328" y="92"/>
                </a:lnTo>
                <a:lnTo>
                  <a:pt x="329" y="110"/>
                </a:lnTo>
                <a:lnTo>
                  <a:pt x="326" y="131"/>
                </a:lnTo>
                <a:lnTo>
                  <a:pt x="322" y="135"/>
                </a:lnTo>
                <a:lnTo>
                  <a:pt x="319" y="139"/>
                </a:lnTo>
                <a:lnTo>
                  <a:pt x="319" y="146"/>
                </a:lnTo>
                <a:lnTo>
                  <a:pt x="305" y="159"/>
                </a:lnTo>
                <a:lnTo>
                  <a:pt x="300" y="177"/>
                </a:lnTo>
                <a:lnTo>
                  <a:pt x="287" y="168"/>
                </a:lnTo>
                <a:lnTo>
                  <a:pt x="287" y="170"/>
                </a:lnTo>
                <a:lnTo>
                  <a:pt x="283" y="179"/>
                </a:lnTo>
                <a:lnTo>
                  <a:pt x="276" y="208"/>
                </a:lnTo>
                <a:lnTo>
                  <a:pt x="276" y="210"/>
                </a:lnTo>
                <a:lnTo>
                  <a:pt x="276" y="213"/>
                </a:lnTo>
                <a:lnTo>
                  <a:pt x="274" y="215"/>
                </a:lnTo>
                <a:lnTo>
                  <a:pt x="269" y="221"/>
                </a:lnTo>
                <a:lnTo>
                  <a:pt x="256" y="218"/>
                </a:lnTo>
                <a:lnTo>
                  <a:pt x="246" y="208"/>
                </a:lnTo>
                <a:lnTo>
                  <a:pt x="239" y="206"/>
                </a:lnTo>
                <a:lnTo>
                  <a:pt x="236" y="232"/>
                </a:lnTo>
                <a:lnTo>
                  <a:pt x="235" y="233"/>
                </a:lnTo>
                <a:lnTo>
                  <a:pt x="233" y="243"/>
                </a:lnTo>
                <a:lnTo>
                  <a:pt x="228" y="250"/>
                </a:lnTo>
                <a:lnTo>
                  <a:pt x="224" y="261"/>
                </a:lnTo>
                <a:lnTo>
                  <a:pt x="224" y="267"/>
                </a:lnTo>
                <a:lnTo>
                  <a:pt x="221" y="275"/>
                </a:lnTo>
                <a:lnTo>
                  <a:pt x="221" y="276"/>
                </a:lnTo>
                <a:lnTo>
                  <a:pt x="217" y="280"/>
                </a:lnTo>
                <a:lnTo>
                  <a:pt x="210" y="290"/>
                </a:lnTo>
                <a:lnTo>
                  <a:pt x="207" y="302"/>
                </a:lnTo>
                <a:lnTo>
                  <a:pt x="202" y="312"/>
                </a:lnTo>
                <a:lnTo>
                  <a:pt x="204" y="315"/>
                </a:lnTo>
                <a:lnTo>
                  <a:pt x="207" y="316"/>
                </a:lnTo>
                <a:lnTo>
                  <a:pt x="210" y="319"/>
                </a:lnTo>
                <a:lnTo>
                  <a:pt x="208" y="322"/>
                </a:lnTo>
                <a:lnTo>
                  <a:pt x="204" y="333"/>
                </a:lnTo>
                <a:lnTo>
                  <a:pt x="193" y="344"/>
                </a:lnTo>
                <a:lnTo>
                  <a:pt x="191" y="340"/>
                </a:lnTo>
                <a:lnTo>
                  <a:pt x="168" y="354"/>
                </a:lnTo>
                <a:lnTo>
                  <a:pt x="160" y="350"/>
                </a:lnTo>
                <a:lnTo>
                  <a:pt x="160" y="354"/>
                </a:lnTo>
                <a:lnTo>
                  <a:pt x="163" y="358"/>
                </a:lnTo>
                <a:lnTo>
                  <a:pt x="153" y="365"/>
                </a:lnTo>
                <a:lnTo>
                  <a:pt x="152" y="363"/>
                </a:lnTo>
                <a:lnTo>
                  <a:pt x="141" y="369"/>
                </a:lnTo>
                <a:lnTo>
                  <a:pt x="134" y="376"/>
                </a:lnTo>
                <a:lnTo>
                  <a:pt x="131" y="373"/>
                </a:lnTo>
                <a:lnTo>
                  <a:pt x="124" y="369"/>
                </a:lnTo>
                <a:lnTo>
                  <a:pt x="120" y="366"/>
                </a:lnTo>
                <a:lnTo>
                  <a:pt x="114" y="373"/>
                </a:lnTo>
                <a:lnTo>
                  <a:pt x="96" y="386"/>
                </a:lnTo>
                <a:lnTo>
                  <a:pt x="91" y="381"/>
                </a:lnTo>
                <a:lnTo>
                  <a:pt x="71" y="369"/>
                </a:lnTo>
                <a:lnTo>
                  <a:pt x="67" y="356"/>
                </a:lnTo>
                <a:lnTo>
                  <a:pt x="70" y="354"/>
                </a:lnTo>
                <a:lnTo>
                  <a:pt x="66" y="352"/>
                </a:lnTo>
                <a:lnTo>
                  <a:pt x="52" y="352"/>
                </a:lnTo>
                <a:lnTo>
                  <a:pt x="52" y="350"/>
                </a:lnTo>
                <a:lnTo>
                  <a:pt x="31" y="336"/>
                </a:lnTo>
                <a:lnTo>
                  <a:pt x="33" y="334"/>
                </a:lnTo>
                <a:lnTo>
                  <a:pt x="27" y="329"/>
                </a:lnTo>
                <a:lnTo>
                  <a:pt x="23" y="323"/>
                </a:lnTo>
                <a:lnTo>
                  <a:pt x="23" y="322"/>
                </a:lnTo>
                <a:lnTo>
                  <a:pt x="15" y="316"/>
                </a:lnTo>
                <a:lnTo>
                  <a:pt x="15" y="315"/>
                </a:lnTo>
                <a:lnTo>
                  <a:pt x="15" y="309"/>
                </a:lnTo>
                <a:lnTo>
                  <a:pt x="1" y="297"/>
                </a:lnTo>
                <a:lnTo>
                  <a:pt x="1" y="283"/>
                </a:lnTo>
                <a:lnTo>
                  <a:pt x="2" y="283"/>
                </a:lnTo>
                <a:lnTo>
                  <a:pt x="0" y="271"/>
                </a:lnTo>
                <a:lnTo>
                  <a:pt x="0" y="265"/>
                </a:lnTo>
                <a:lnTo>
                  <a:pt x="8" y="265"/>
                </a:lnTo>
                <a:lnTo>
                  <a:pt x="16" y="261"/>
                </a:lnTo>
                <a:lnTo>
                  <a:pt x="22" y="253"/>
                </a:lnTo>
                <a:lnTo>
                  <a:pt x="22" y="243"/>
                </a:lnTo>
                <a:lnTo>
                  <a:pt x="24" y="242"/>
                </a:lnTo>
                <a:lnTo>
                  <a:pt x="27" y="242"/>
                </a:lnTo>
                <a:lnTo>
                  <a:pt x="31" y="237"/>
                </a:lnTo>
                <a:lnTo>
                  <a:pt x="26" y="225"/>
                </a:lnTo>
                <a:lnTo>
                  <a:pt x="31" y="200"/>
                </a:lnTo>
                <a:lnTo>
                  <a:pt x="34" y="196"/>
                </a:lnTo>
                <a:lnTo>
                  <a:pt x="38" y="192"/>
                </a:lnTo>
                <a:lnTo>
                  <a:pt x="48" y="207"/>
                </a:lnTo>
                <a:lnTo>
                  <a:pt x="49" y="206"/>
                </a:lnTo>
                <a:lnTo>
                  <a:pt x="55" y="199"/>
                </a:lnTo>
                <a:lnTo>
                  <a:pt x="58" y="182"/>
                </a:lnTo>
                <a:lnTo>
                  <a:pt x="58" y="178"/>
                </a:lnTo>
                <a:lnTo>
                  <a:pt x="56" y="175"/>
                </a:lnTo>
                <a:lnTo>
                  <a:pt x="55" y="172"/>
                </a:lnTo>
                <a:lnTo>
                  <a:pt x="58" y="168"/>
                </a:lnTo>
                <a:lnTo>
                  <a:pt x="59" y="164"/>
                </a:lnTo>
                <a:lnTo>
                  <a:pt x="69" y="160"/>
                </a:lnTo>
                <a:lnTo>
                  <a:pt x="73" y="149"/>
                </a:lnTo>
                <a:lnTo>
                  <a:pt x="84" y="150"/>
                </a:lnTo>
              </a:path>
            </a:pathLst>
          </a:custGeom>
          <a:solidFill>
            <a:schemeClr val="bg2">
              <a:lumMod val="75000"/>
            </a:schemeClr>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1" name="Alabama"/>
          <p:cNvSpPr>
            <a:spLocks/>
          </p:cNvSpPr>
          <p:nvPr/>
        </p:nvSpPr>
        <p:spPr bwMode="auto">
          <a:xfrm>
            <a:off x="5157886" y="3789985"/>
            <a:ext cx="510045" cy="768897"/>
          </a:xfrm>
          <a:custGeom>
            <a:avLst/>
            <a:gdLst>
              <a:gd name="T0" fmla="*/ 2147483647 w 335"/>
              <a:gd name="T1" fmla="*/ 2147483647 h 542"/>
              <a:gd name="T2" fmla="*/ 2147483647 w 335"/>
              <a:gd name="T3" fmla="*/ 2147483647 h 542"/>
              <a:gd name="T4" fmla="*/ 2147483647 w 335"/>
              <a:gd name="T5" fmla="*/ 2147483647 h 542"/>
              <a:gd name="T6" fmla="*/ 2147483647 w 335"/>
              <a:gd name="T7" fmla="*/ 2147483647 h 542"/>
              <a:gd name="T8" fmla="*/ 2147483647 w 335"/>
              <a:gd name="T9" fmla="*/ 2147483647 h 542"/>
              <a:gd name="T10" fmla="*/ 2147483647 w 335"/>
              <a:gd name="T11" fmla="*/ 2147483647 h 542"/>
              <a:gd name="T12" fmla="*/ 2147483647 w 335"/>
              <a:gd name="T13" fmla="*/ 2147483647 h 542"/>
              <a:gd name="T14" fmla="*/ 2147483647 w 335"/>
              <a:gd name="T15" fmla="*/ 2147483647 h 542"/>
              <a:gd name="T16" fmla="*/ 2147483647 w 335"/>
              <a:gd name="T17" fmla="*/ 2147483647 h 542"/>
              <a:gd name="T18" fmla="*/ 2147483647 w 335"/>
              <a:gd name="T19" fmla="*/ 2147483647 h 542"/>
              <a:gd name="T20" fmla="*/ 2147483647 w 335"/>
              <a:gd name="T21" fmla="*/ 2147483647 h 542"/>
              <a:gd name="T22" fmla="*/ 2147483647 w 335"/>
              <a:gd name="T23" fmla="*/ 2147483647 h 542"/>
              <a:gd name="T24" fmla="*/ 2147483647 w 335"/>
              <a:gd name="T25" fmla="*/ 2147483647 h 542"/>
              <a:gd name="T26" fmla="*/ 2147483647 w 335"/>
              <a:gd name="T27" fmla="*/ 2147483647 h 542"/>
              <a:gd name="T28" fmla="*/ 2147483647 w 335"/>
              <a:gd name="T29" fmla="*/ 2147483647 h 542"/>
              <a:gd name="T30" fmla="*/ 2147483647 w 335"/>
              <a:gd name="T31" fmla="*/ 2147483647 h 542"/>
              <a:gd name="T32" fmla="*/ 2147483647 w 335"/>
              <a:gd name="T33" fmla="*/ 2147483647 h 542"/>
              <a:gd name="T34" fmla="*/ 2147483647 w 335"/>
              <a:gd name="T35" fmla="*/ 2147483647 h 542"/>
              <a:gd name="T36" fmla="*/ 2147483647 w 335"/>
              <a:gd name="T37" fmla="*/ 2147483647 h 542"/>
              <a:gd name="T38" fmla="*/ 2147483647 w 335"/>
              <a:gd name="T39" fmla="*/ 2147483647 h 542"/>
              <a:gd name="T40" fmla="*/ 2147483647 w 335"/>
              <a:gd name="T41" fmla="*/ 2147483647 h 542"/>
              <a:gd name="T42" fmla="*/ 2147483647 w 335"/>
              <a:gd name="T43" fmla="*/ 2147483647 h 542"/>
              <a:gd name="T44" fmla="*/ 2147483647 w 335"/>
              <a:gd name="T45" fmla="*/ 2147483647 h 542"/>
              <a:gd name="T46" fmla="*/ 2147483647 w 335"/>
              <a:gd name="T47" fmla="*/ 2147483647 h 542"/>
              <a:gd name="T48" fmla="*/ 2147483647 w 335"/>
              <a:gd name="T49" fmla="*/ 2147483647 h 542"/>
              <a:gd name="T50" fmla="*/ 2147483647 w 335"/>
              <a:gd name="T51" fmla="*/ 2147483647 h 542"/>
              <a:gd name="T52" fmla="*/ 2147483647 w 335"/>
              <a:gd name="T53" fmla="*/ 2147483647 h 542"/>
              <a:gd name="T54" fmla="*/ 2147483647 w 335"/>
              <a:gd name="T55" fmla="*/ 2147483647 h 542"/>
              <a:gd name="T56" fmla="*/ 2147483647 w 335"/>
              <a:gd name="T57" fmla="*/ 2147483647 h 542"/>
              <a:gd name="T58" fmla="*/ 2147483647 w 335"/>
              <a:gd name="T59" fmla="*/ 2147483647 h 542"/>
              <a:gd name="T60" fmla="*/ 2147483647 w 335"/>
              <a:gd name="T61" fmla="*/ 2147483647 h 542"/>
              <a:gd name="T62" fmla="*/ 2147483647 w 335"/>
              <a:gd name="T63" fmla="*/ 2147483647 h 542"/>
              <a:gd name="T64" fmla="*/ 2147483647 w 335"/>
              <a:gd name="T65" fmla="*/ 2147483647 h 542"/>
              <a:gd name="T66" fmla="*/ 2147483647 w 335"/>
              <a:gd name="T67" fmla="*/ 2147483647 h 542"/>
              <a:gd name="T68" fmla="*/ 2147483647 w 335"/>
              <a:gd name="T69" fmla="*/ 2147483647 h 542"/>
              <a:gd name="T70" fmla="*/ 2147483647 w 335"/>
              <a:gd name="T71" fmla="*/ 2147483647 h 542"/>
              <a:gd name="T72" fmla="*/ 2147483647 w 335"/>
              <a:gd name="T73" fmla="*/ 2147483647 h 542"/>
              <a:gd name="T74" fmla="*/ 2147483647 w 335"/>
              <a:gd name="T75" fmla="*/ 2147483647 h 542"/>
              <a:gd name="T76" fmla="*/ 2147483647 w 335"/>
              <a:gd name="T77" fmla="*/ 2147483647 h 542"/>
              <a:gd name="T78" fmla="*/ 2147483647 w 335"/>
              <a:gd name="T79" fmla="*/ 2147483647 h 542"/>
              <a:gd name="T80" fmla="*/ 2147483647 w 335"/>
              <a:gd name="T81" fmla="*/ 2147483647 h 542"/>
              <a:gd name="T82" fmla="*/ 2147483647 w 335"/>
              <a:gd name="T83" fmla="*/ 2147483647 h 542"/>
              <a:gd name="T84" fmla="*/ 2147483647 w 335"/>
              <a:gd name="T85" fmla="*/ 2147483647 h 542"/>
              <a:gd name="T86" fmla="*/ 2147483647 w 335"/>
              <a:gd name="T87" fmla="*/ 2147483647 h 542"/>
              <a:gd name="T88" fmla="*/ 2147483647 w 335"/>
              <a:gd name="T89" fmla="*/ 2147483647 h 542"/>
              <a:gd name="T90" fmla="*/ 0 w 335"/>
              <a:gd name="T91" fmla="*/ 2147483647 h 542"/>
              <a:gd name="T92" fmla="*/ 2147483647 w 335"/>
              <a:gd name="T93" fmla="*/ 2147483647 h 542"/>
              <a:gd name="T94" fmla="*/ 2147483647 w 335"/>
              <a:gd name="T95" fmla="*/ 2147483647 h 542"/>
              <a:gd name="T96" fmla="*/ 2147483647 w 335"/>
              <a:gd name="T97" fmla="*/ 2147483647 h 542"/>
              <a:gd name="T98" fmla="*/ 2147483647 w 335"/>
              <a:gd name="T99" fmla="*/ 2147483647 h 542"/>
              <a:gd name="T100" fmla="*/ 2147483647 w 335"/>
              <a:gd name="T101" fmla="*/ 2147483647 h 542"/>
              <a:gd name="T102" fmla="*/ 2147483647 w 335"/>
              <a:gd name="T103" fmla="*/ 2147483647 h 542"/>
              <a:gd name="T104" fmla="*/ 2147483647 w 335"/>
              <a:gd name="T105" fmla="*/ 2147483647 h 542"/>
              <a:gd name="T106" fmla="*/ 2147483647 w 335"/>
              <a:gd name="T107" fmla="*/ 2147483647 h 542"/>
              <a:gd name="T108" fmla="*/ 2147483647 w 335"/>
              <a:gd name="T109" fmla="*/ 2147483647 h 542"/>
              <a:gd name="T110" fmla="*/ 2147483647 w 335"/>
              <a:gd name="T111" fmla="*/ 2147483647 h 542"/>
              <a:gd name="T112" fmla="*/ 2147483647 w 335"/>
              <a:gd name="T113" fmla="*/ 2147483647 h 542"/>
              <a:gd name="T114" fmla="*/ 2147483647 w 335"/>
              <a:gd name="T115" fmla="*/ 2147483647 h 542"/>
              <a:gd name="T116" fmla="*/ 2147483647 w 335"/>
              <a:gd name="T117" fmla="*/ 2147483647 h 542"/>
              <a:gd name="T118" fmla="*/ 2147483647 w 335"/>
              <a:gd name="T119" fmla="*/ 2147483647 h 542"/>
              <a:gd name="T120" fmla="*/ 2147483647 w 335"/>
              <a:gd name="T121" fmla="*/ 2147483647 h 542"/>
              <a:gd name="T122" fmla="*/ 2147483647 w 335"/>
              <a:gd name="T123" fmla="*/ 2147483647 h 5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5"/>
              <a:gd name="T187" fmla="*/ 0 h 542"/>
              <a:gd name="T188" fmla="*/ 335 w 335"/>
              <a:gd name="T189" fmla="*/ 542 h 5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5" h="542">
                <a:moveTo>
                  <a:pt x="20" y="448"/>
                </a:moveTo>
                <a:lnTo>
                  <a:pt x="20" y="450"/>
                </a:lnTo>
                <a:lnTo>
                  <a:pt x="22" y="454"/>
                </a:lnTo>
                <a:lnTo>
                  <a:pt x="22" y="460"/>
                </a:lnTo>
                <a:lnTo>
                  <a:pt x="26" y="486"/>
                </a:lnTo>
                <a:lnTo>
                  <a:pt x="26" y="488"/>
                </a:lnTo>
                <a:lnTo>
                  <a:pt x="27" y="503"/>
                </a:lnTo>
                <a:lnTo>
                  <a:pt x="30" y="517"/>
                </a:lnTo>
                <a:lnTo>
                  <a:pt x="31" y="529"/>
                </a:lnTo>
                <a:lnTo>
                  <a:pt x="33" y="525"/>
                </a:lnTo>
                <a:lnTo>
                  <a:pt x="44" y="525"/>
                </a:lnTo>
                <a:lnTo>
                  <a:pt x="49" y="531"/>
                </a:lnTo>
                <a:lnTo>
                  <a:pt x="56" y="528"/>
                </a:lnTo>
                <a:lnTo>
                  <a:pt x="56" y="511"/>
                </a:lnTo>
                <a:lnTo>
                  <a:pt x="63" y="491"/>
                </a:lnTo>
                <a:lnTo>
                  <a:pt x="72" y="496"/>
                </a:lnTo>
                <a:lnTo>
                  <a:pt x="73" y="510"/>
                </a:lnTo>
                <a:lnTo>
                  <a:pt x="66" y="541"/>
                </a:lnTo>
                <a:lnTo>
                  <a:pt x="109" y="529"/>
                </a:lnTo>
                <a:lnTo>
                  <a:pt x="124" y="510"/>
                </a:lnTo>
                <a:lnTo>
                  <a:pt x="119" y="504"/>
                </a:lnTo>
                <a:lnTo>
                  <a:pt x="120" y="491"/>
                </a:lnTo>
                <a:lnTo>
                  <a:pt x="97" y="470"/>
                </a:lnTo>
                <a:lnTo>
                  <a:pt x="98" y="453"/>
                </a:lnTo>
                <a:lnTo>
                  <a:pt x="128" y="449"/>
                </a:lnTo>
                <a:lnTo>
                  <a:pt x="131" y="449"/>
                </a:lnTo>
                <a:lnTo>
                  <a:pt x="137" y="449"/>
                </a:lnTo>
                <a:lnTo>
                  <a:pt x="139" y="448"/>
                </a:lnTo>
                <a:lnTo>
                  <a:pt x="152" y="446"/>
                </a:lnTo>
                <a:lnTo>
                  <a:pt x="171" y="445"/>
                </a:lnTo>
                <a:lnTo>
                  <a:pt x="177" y="443"/>
                </a:lnTo>
                <a:lnTo>
                  <a:pt x="178" y="443"/>
                </a:lnTo>
                <a:lnTo>
                  <a:pt x="181" y="443"/>
                </a:lnTo>
                <a:lnTo>
                  <a:pt x="192" y="442"/>
                </a:lnTo>
                <a:lnTo>
                  <a:pt x="195" y="442"/>
                </a:lnTo>
                <a:lnTo>
                  <a:pt x="207" y="441"/>
                </a:lnTo>
                <a:lnTo>
                  <a:pt x="209" y="441"/>
                </a:lnTo>
                <a:lnTo>
                  <a:pt x="220" y="439"/>
                </a:lnTo>
                <a:lnTo>
                  <a:pt x="225" y="439"/>
                </a:lnTo>
                <a:lnTo>
                  <a:pt x="228" y="439"/>
                </a:lnTo>
                <a:lnTo>
                  <a:pt x="231" y="438"/>
                </a:lnTo>
                <a:lnTo>
                  <a:pt x="241" y="436"/>
                </a:lnTo>
                <a:lnTo>
                  <a:pt x="248" y="436"/>
                </a:lnTo>
                <a:lnTo>
                  <a:pt x="264" y="434"/>
                </a:lnTo>
                <a:lnTo>
                  <a:pt x="289" y="431"/>
                </a:lnTo>
                <a:lnTo>
                  <a:pt x="291" y="431"/>
                </a:lnTo>
                <a:lnTo>
                  <a:pt x="311" y="427"/>
                </a:lnTo>
                <a:lnTo>
                  <a:pt x="320" y="427"/>
                </a:lnTo>
                <a:lnTo>
                  <a:pt x="334" y="424"/>
                </a:lnTo>
                <a:lnTo>
                  <a:pt x="334" y="423"/>
                </a:lnTo>
                <a:lnTo>
                  <a:pt x="331" y="417"/>
                </a:lnTo>
                <a:lnTo>
                  <a:pt x="328" y="411"/>
                </a:lnTo>
                <a:lnTo>
                  <a:pt x="321" y="399"/>
                </a:lnTo>
                <a:lnTo>
                  <a:pt x="321" y="392"/>
                </a:lnTo>
                <a:lnTo>
                  <a:pt x="321" y="385"/>
                </a:lnTo>
                <a:lnTo>
                  <a:pt x="322" y="371"/>
                </a:lnTo>
                <a:lnTo>
                  <a:pt x="322" y="370"/>
                </a:lnTo>
                <a:lnTo>
                  <a:pt x="320" y="357"/>
                </a:lnTo>
                <a:lnTo>
                  <a:pt x="313" y="352"/>
                </a:lnTo>
                <a:lnTo>
                  <a:pt x="311" y="344"/>
                </a:lnTo>
                <a:lnTo>
                  <a:pt x="311" y="342"/>
                </a:lnTo>
                <a:lnTo>
                  <a:pt x="310" y="342"/>
                </a:lnTo>
                <a:lnTo>
                  <a:pt x="310" y="332"/>
                </a:lnTo>
                <a:lnTo>
                  <a:pt x="310" y="330"/>
                </a:lnTo>
                <a:lnTo>
                  <a:pt x="314" y="319"/>
                </a:lnTo>
                <a:lnTo>
                  <a:pt x="314" y="317"/>
                </a:lnTo>
                <a:lnTo>
                  <a:pt x="314" y="310"/>
                </a:lnTo>
                <a:lnTo>
                  <a:pt x="313" y="303"/>
                </a:lnTo>
                <a:lnTo>
                  <a:pt x="318" y="296"/>
                </a:lnTo>
                <a:lnTo>
                  <a:pt x="324" y="291"/>
                </a:lnTo>
                <a:lnTo>
                  <a:pt x="325" y="288"/>
                </a:lnTo>
                <a:lnTo>
                  <a:pt x="315" y="281"/>
                </a:lnTo>
                <a:lnTo>
                  <a:pt x="317" y="276"/>
                </a:lnTo>
                <a:lnTo>
                  <a:pt x="314" y="262"/>
                </a:lnTo>
                <a:lnTo>
                  <a:pt x="313" y="262"/>
                </a:lnTo>
                <a:lnTo>
                  <a:pt x="304" y="252"/>
                </a:lnTo>
                <a:lnTo>
                  <a:pt x="302" y="249"/>
                </a:lnTo>
                <a:lnTo>
                  <a:pt x="299" y="238"/>
                </a:lnTo>
                <a:lnTo>
                  <a:pt x="297" y="238"/>
                </a:lnTo>
                <a:lnTo>
                  <a:pt x="297" y="237"/>
                </a:lnTo>
                <a:lnTo>
                  <a:pt x="297" y="234"/>
                </a:lnTo>
                <a:lnTo>
                  <a:pt x="292" y="224"/>
                </a:lnTo>
                <a:lnTo>
                  <a:pt x="289" y="215"/>
                </a:lnTo>
                <a:lnTo>
                  <a:pt x="288" y="212"/>
                </a:lnTo>
                <a:lnTo>
                  <a:pt x="284" y="199"/>
                </a:lnTo>
                <a:lnTo>
                  <a:pt x="284" y="198"/>
                </a:lnTo>
                <a:lnTo>
                  <a:pt x="284" y="196"/>
                </a:lnTo>
                <a:lnTo>
                  <a:pt x="281" y="188"/>
                </a:lnTo>
                <a:lnTo>
                  <a:pt x="277" y="172"/>
                </a:lnTo>
                <a:lnTo>
                  <a:pt x="274" y="165"/>
                </a:lnTo>
                <a:lnTo>
                  <a:pt x="273" y="159"/>
                </a:lnTo>
                <a:lnTo>
                  <a:pt x="271" y="158"/>
                </a:lnTo>
                <a:lnTo>
                  <a:pt x="268" y="144"/>
                </a:lnTo>
                <a:lnTo>
                  <a:pt x="267" y="141"/>
                </a:lnTo>
                <a:lnTo>
                  <a:pt x="261" y="122"/>
                </a:lnTo>
                <a:lnTo>
                  <a:pt x="261" y="119"/>
                </a:lnTo>
                <a:lnTo>
                  <a:pt x="260" y="115"/>
                </a:lnTo>
                <a:lnTo>
                  <a:pt x="257" y="108"/>
                </a:lnTo>
                <a:lnTo>
                  <a:pt x="257" y="105"/>
                </a:lnTo>
                <a:lnTo>
                  <a:pt x="256" y="101"/>
                </a:lnTo>
                <a:lnTo>
                  <a:pt x="255" y="95"/>
                </a:lnTo>
                <a:lnTo>
                  <a:pt x="252" y="87"/>
                </a:lnTo>
                <a:lnTo>
                  <a:pt x="250" y="80"/>
                </a:lnTo>
                <a:lnTo>
                  <a:pt x="248" y="74"/>
                </a:lnTo>
                <a:lnTo>
                  <a:pt x="245" y="62"/>
                </a:lnTo>
                <a:lnTo>
                  <a:pt x="242" y="55"/>
                </a:lnTo>
                <a:lnTo>
                  <a:pt x="241" y="48"/>
                </a:lnTo>
                <a:lnTo>
                  <a:pt x="238" y="41"/>
                </a:lnTo>
                <a:lnTo>
                  <a:pt x="236" y="38"/>
                </a:lnTo>
                <a:lnTo>
                  <a:pt x="234" y="24"/>
                </a:lnTo>
                <a:lnTo>
                  <a:pt x="231" y="16"/>
                </a:lnTo>
                <a:lnTo>
                  <a:pt x="230" y="12"/>
                </a:lnTo>
                <a:lnTo>
                  <a:pt x="228" y="11"/>
                </a:lnTo>
                <a:lnTo>
                  <a:pt x="225" y="0"/>
                </a:lnTo>
                <a:lnTo>
                  <a:pt x="224" y="0"/>
                </a:lnTo>
                <a:lnTo>
                  <a:pt x="205" y="1"/>
                </a:lnTo>
                <a:lnTo>
                  <a:pt x="202" y="2"/>
                </a:lnTo>
                <a:lnTo>
                  <a:pt x="185" y="4"/>
                </a:lnTo>
                <a:lnTo>
                  <a:pt x="169" y="5"/>
                </a:lnTo>
                <a:lnTo>
                  <a:pt x="164" y="5"/>
                </a:lnTo>
                <a:lnTo>
                  <a:pt x="159" y="6"/>
                </a:lnTo>
                <a:lnTo>
                  <a:pt x="148" y="8"/>
                </a:lnTo>
                <a:lnTo>
                  <a:pt x="124" y="11"/>
                </a:lnTo>
                <a:lnTo>
                  <a:pt x="119" y="11"/>
                </a:lnTo>
                <a:lnTo>
                  <a:pt x="116" y="11"/>
                </a:lnTo>
                <a:lnTo>
                  <a:pt x="112" y="12"/>
                </a:lnTo>
                <a:lnTo>
                  <a:pt x="85" y="13"/>
                </a:lnTo>
                <a:lnTo>
                  <a:pt x="83" y="15"/>
                </a:lnTo>
                <a:lnTo>
                  <a:pt x="72" y="15"/>
                </a:lnTo>
                <a:lnTo>
                  <a:pt x="52" y="18"/>
                </a:lnTo>
                <a:lnTo>
                  <a:pt x="45" y="18"/>
                </a:lnTo>
                <a:lnTo>
                  <a:pt x="26" y="20"/>
                </a:lnTo>
                <a:lnTo>
                  <a:pt x="19" y="20"/>
                </a:lnTo>
                <a:lnTo>
                  <a:pt x="0" y="22"/>
                </a:lnTo>
                <a:lnTo>
                  <a:pt x="0" y="23"/>
                </a:lnTo>
                <a:lnTo>
                  <a:pt x="8" y="33"/>
                </a:lnTo>
                <a:lnTo>
                  <a:pt x="11" y="34"/>
                </a:lnTo>
                <a:lnTo>
                  <a:pt x="11" y="40"/>
                </a:lnTo>
                <a:lnTo>
                  <a:pt x="9" y="58"/>
                </a:lnTo>
                <a:lnTo>
                  <a:pt x="9" y="67"/>
                </a:lnTo>
                <a:lnTo>
                  <a:pt x="9" y="77"/>
                </a:lnTo>
                <a:lnTo>
                  <a:pt x="9" y="81"/>
                </a:lnTo>
                <a:lnTo>
                  <a:pt x="9" y="83"/>
                </a:lnTo>
                <a:lnTo>
                  <a:pt x="9" y="91"/>
                </a:lnTo>
                <a:lnTo>
                  <a:pt x="9" y="97"/>
                </a:lnTo>
                <a:lnTo>
                  <a:pt x="9" y="110"/>
                </a:lnTo>
                <a:lnTo>
                  <a:pt x="9" y="113"/>
                </a:lnTo>
                <a:lnTo>
                  <a:pt x="9" y="122"/>
                </a:lnTo>
                <a:lnTo>
                  <a:pt x="9" y="126"/>
                </a:lnTo>
                <a:lnTo>
                  <a:pt x="9" y="131"/>
                </a:lnTo>
                <a:lnTo>
                  <a:pt x="9" y="149"/>
                </a:lnTo>
                <a:lnTo>
                  <a:pt x="9" y="159"/>
                </a:lnTo>
                <a:lnTo>
                  <a:pt x="9" y="160"/>
                </a:lnTo>
                <a:lnTo>
                  <a:pt x="9" y="183"/>
                </a:lnTo>
                <a:lnTo>
                  <a:pt x="9" y="187"/>
                </a:lnTo>
                <a:lnTo>
                  <a:pt x="9" y="196"/>
                </a:lnTo>
                <a:lnTo>
                  <a:pt x="9" y="209"/>
                </a:lnTo>
                <a:lnTo>
                  <a:pt x="9" y="217"/>
                </a:lnTo>
                <a:lnTo>
                  <a:pt x="9" y="219"/>
                </a:lnTo>
                <a:lnTo>
                  <a:pt x="9" y="242"/>
                </a:lnTo>
                <a:lnTo>
                  <a:pt x="9" y="246"/>
                </a:lnTo>
                <a:lnTo>
                  <a:pt x="9" y="249"/>
                </a:lnTo>
                <a:lnTo>
                  <a:pt x="9" y="274"/>
                </a:lnTo>
                <a:lnTo>
                  <a:pt x="9" y="278"/>
                </a:lnTo>
                <a:lnTo>
                  <a:pt x="9" y="287"/>
                </a:lnTo>
                <a:lnTo>
                  <a:pt x="9" y="307"/>
                </a:lnTo>
                <a:lnTo>
                  <a:pt x="9" y="310"/>
                </a:lnTo>
                <a:lnTo>
                  <a:pt x="9" y="317"/>
                </a:lnTo>
                <a:lnTo>
                  <a:pt x="9" y="324"/>
                </a:lnTo>
                <a:lnTo>
                  <a:pt x="9" y="325"/>
                </a:lnTo>
                <a:lnTo>
                  <a:pt x="9" y="330"/>
                </a:lnTo>
                <a:lnTo>
                  <a:pt x="9" y="337"/>
                </a:lnTo>
                <a:lnTo>
                  <a:pt x="8" y="363"/>
                </a:lnTo>
                <a:lnTo>
                  <a:pt x="9" y="366"/>
                </a:lnTo>
                <a:lnTo>
                  <a:pt x="9" y="367"/>
                </a:lnTo>
                <a:lnTo>
                  <a:pt x="12" y="384"/>
                </a:lnTo>
                <a:lnTo>
                  <a:pt x="13" y="406"/>
                </a:lnTo>
                <a:lnTo>
                  <a:pt x="13" y="407"/>
                </a:lnTo>
                <a:lnTo>
                  <a:pt x="15" y="413"/>
                </a:lnTo>
                <a:lnTo>
                  <a:pt x="16" y="418"/>
                </a:lnTo>
                <a:lnTo>
                  <a:pt x="18" y="432"/>
                </a:lnTo>
                <a:lnTo>
                  <a:pt x="20" y="448"/>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52" name="Alaska"/>
          <p:cNvSpPr>
            <a:spLocks/>
          </p:cNvSpPr>
          <p:nvPr/>
        </p:nvSpPr>
        <p:spPr bwMode="auto">
          <a:xfrm>
            <a:off x="86713" y="3894647"/>
            <a:ext cx="1096673" cy="808720"/>
          </a:xfrm>
          <a:custGeom>
            <a:avLst/>
            <a:gdLst>
              <a:gd name="T0" fmla="*/ 2147483647 w 1184"/>
              <a:gd name="T1" fmla="*/ 2147483647 h 920"/>
              <a:gd name="T2" fmla="*/ 2147483647 w 1184"/>
              <a:gd name="T3" fmla="*/ 2147483647 h 920"/>
              <a:gd name="T4" fmla="*/ 2147483647 w 1184"/>
              <a:gd name="T5" fmla="*/ 2147483647 h 920"/>
              <a:gd name="T6" fmla="*/ 2147483647 w 1184"/>
              <a:gd name="T7" fmla="*/ 2147483647 h 920"/>
              <a:gd name="T8" fmla="*/ 2147483647 w 1184"/>
              <a:gd name="T9" fmla="*/ 2147483647 h 920"/>
              <a:gd name="T10" fmla="*/ 2147483647 w 1184"/>
              <a:gd name="T11" fmla="*/ 2147483647 h 920"/>
              <a:gd name="T12" fmla="*/ 2147483647 w 1184"/>
              <a:gd name="T13" fmla="*/ 2147483647 h 920"/>
              <a:gd name="T14" fmla="*/ 2147483647 w 1184"/>
              <a:gd name="T15" fmla="*/ 2147483647 h 920"/>
              <a:gd name="T16" fmla="*/ 2147483647 w 1184"/>
              <a:gd name="T17" fmla="*/ 2147483647 h 920"/>
              <a:gd name="T18" fmla="*/ 2147483647 w 1184"/>
              <a:gd name="T19" fmla="*/ 2147483647 h 920"/>
              <a:gd name="T20" fmla="*/ 2147483647 w 1184"/>
              <a:gd name="T21" fmla="*/ 2147483647 h 920"/>
              <a:gd name="T22" fmla="*/ 2147483647 w 1184"/>
              <a:gd name="T23" fmla="*/ 2147483647 h 920"/>
              <a:gd name="T24" fmla="*/ 2147483647 w 1184"/>
              <a:gd name="T25" fmla="*/ 2147483647 h 920"/>
              <a:gd name="T26" fmla="*/ 2147483647 w 1184"/>
              <a:gd name="T27" fmla="*/ 2147483647 h 920"/>
              <a:gd name="T28" fmla="*/ 2147483647 w 1184"/>
              <a:gd name="T29" fmla="*/ 2147483647 h 920"/>
              <a:gd name="T30" fmla="*/ 2147483647 w 1184"/>
              <a:gd name="T31" fmla="*/ 2147483647 h 920"/>
              <a:gd name="T32" fmla="*/ 2147483647 w 1184"/>
              <a:gd name="T33" fmla="*/ 2147483647 h 920"/>
              <a:gd name="T34" fmla="*/ 2147483647 w 1184"/>
              <a:gd name="T35" fmla="*/ 2147483647 h 920"/>
              <a:gd name="T36" fmla="*/ 2147483647 w 1184"/>
              <a:gd name="T37" fmla="*/ 2147483647 h 920"/>
              <a:gd name="T38" fmla="*/ 2147483647 w 1184"/>
              <a:gd name="T39" fmla="*/ 2147483647 h 920"/>
              <a:gd name="T40" fmla="*/ 2147483647 w 1184"/>
              <a:gd name="T41" fmla="*/ 2147483647 h 920"/>
              <a:gd name="T42" fmla="*/ 2147483647 w 1184"/>
              <a:gd name="T43" fmla="*/ 2147483647 h 920"/>
              <a:gd name="T44" fmla="*/ 2147483647 w 1184"/>
              <a:gd name="T45" fmla="*/ 2147483647 h 920"/>
              <a:gd name="T46" fmla="*/ 2147483647 w 1184"/>
              <a:gd name="T47" fmla="*/ 2147483647 h 920"/>
              <a:gd name="T48" fmla="*/ 2147483647 w 1184"/>
              <a:gd name="T49" fmla="*/ 2147483647 h 920"/>
              <a:gd name="T50" fmla="*/ 2147483647 w 1184"/>
              <a:gd name="T51" fmla="*/ 2147483647 h 920"/>
              <a:gd name="T52" fmla="*/ 2147483647 w 1184"/>
              <a:gd name="T53" fmla="*/ 2147483647 h 920"/>
              <a:gd name="T54" fmla="*/ 2147483647 w 1184"/>
              <a:gd name="T55" fmla="*/ 2147483647 h 920"/>
              <a:gd name="T56" fmla="*/ 2147483647 w 1184"/>
              <a:gd name="T57" fmla="*/ 2147483647 h 920"/>
              <a:gd name="T58" fmla="*/ 2147483647 w 1184"/>
              <a:gd name="T59" fmla="*/ 2147483647 h 920"/>
              <a:gd name="T60" fmla="*/ 2147483647 w 1184"/>
              <a:gd name="T61" fmla="*/ 2147483647 h 920"/>
              <a:gd name="T62" fmla="*/ 0 w 1184"/>
              <a:gd name="T63" fmla="*/ 2147483647 h 920"/>
              <a:gd name="T64" fmla="*/ 2147483647 w 1184"/>
              <a:gd name="T65" fmla="*/ 2147483647 h 920"/>
              <a:gd name="T66" fmla="*/ 2147483647 w 1184"/>
              <a:gd name="T67" fmla="*/ 2147483647 h 920"/>
              <a:gd name="T68" fmla="*/ 2147483647 w 1184"/>
              <a:gd name="T69" fmla="*/ 2147483647 h 920"/>
              <a:gd name="T70" fmla="*/ 2147483647 w 1184"/>
              <a:gd name="T71" fmla="*/ 2147483647 h 920"/>
              <a:gd name="T72" fmla="*/ 2147483647 w 1184"/>
              <a:gd name="T73" fmla="*/ 2147483647 h 920"/>
              <a:gd name="T74" fmla="*/ 2147483647 w 1184"/>
              <a:gd name="T75" fmla="*/ 2147483647 h 920"/>
              <a:gd name="T76" fmla="*/ 2147483647 w 1184"/>
              <a:gd name="T77" fmla="*/ 2147483647 h 920"/>
              <a:gd name="T78" fmla="*/ 2147483647 w 1184"/>
              <a:gd name="T79" fmla="*/ 2147483647 h 920"/>
              <a:gd name="T80" fmla="*/ 2147483647 w 1184"/>
              <a:gd name="T81" fmla="*/ 2147483647 h 920"/>
              <a:gd name="T82" fmla="*/ 2147483647 w 1184"/>
              <a:gd name="T83" fmla="*/ 2147483647 h 920"/>
              <a:gd name="T84" fmla="*/ 2147483647 w 1184"/>
              <a:gd name="T85" fmla="*/ 2147483647 h 920"/>
              <a:gd name="T86" fmla="*/ 2147483647 w 1184"/>
              <a:gd name="T87" fmla="*/ 2147483647 h 920"/>
              <a:gd name="T88" fmla="*/ 2147483647 w 1184"/>
              <a:gd name="T89" fmla="*/ 2147483647 h 920"/>
              <a:gd name="T90" fmla="*/ 2147483647 w 1184"/>
              <a:gd name="T91" fmla="*/ 2147483647 h 920"/>
              <a:gd name="T92" fmla="*/ 2147483647 w 1184"/>
              <a:gd name="T93" fmla="*/ 2147483647 h 920"/>
              <a:gd name="T94" fmla="*/ 2147483647 w 1184"/>
              <a:gd name="T95" fmla="*/ 2147483647 h 920"/>
              <a:gd name="T96" fmla="*/ 2147483647 w 1184"/>
              <a:gd name="T97" fmla="*/ 2147483647 h 920"/>
              <a:gd name="T98" fmla="*/ 2147483647 w 1184"/>
              <a:gd name="T99" fmla="*/ 2147483647 h 920"/>
              <a:gd name="T100" fmla="*/ 2147483647 w 1184"/>
              <a:gd name="T101" fmla="*/ 2147483647 h 920"/>
              <a:gd name="T102" fmla="*/ 2147483647 w 1184"/>
              <a:gd name="T103" fmla="*/ 2147483647 h 920"/>
              <a:gd name="T104" fmla="*/ 2147483647 w 1184"/>
              <a:gd name="T105" fmla="*/ 2147483647 h 920"/>
              <a:gd name="T106" fmla="*/ 2147483647 w 1184"/>
              <a:gd name="T107" fmla="*/ 2147483647 h 920"/>
              <a:gd name="T108" fmla="*/ 2147483647 w 1184"/>
              <a:gd name="T109" fmla="*/ 2147483647 h 920"/>
              <a:gd name="T110" fmla="*/ 2147483647 w 1184"/>
              <a:gd name="T111" fmla="*/ 2147483647 h 920"/>
              <a:gd name="T112" fmla="*/ 2147483647 w 1184"/>
              <a:gd name="T113" fmla="*/ 2147483647 h 9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84"/>
              <a:gd name="T172" fmla="*/ 0 h 920"/>
              <a:gd name="T173" fmla="*/ 1184 w 1184"/>
              <a:gd name="T174" fmla="*/ 920 h 9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84" h="920">
                <a:moveTo>
                  <a:pt x="800" y="592"/>
                </a:moveTo>
                <a:lnTo>
                  <a:pt x="752" y="96"/>
                </a:lnTo>
                <a:lnTo>
                  <a:pt x="744" y="80"/>
                </a:lnTo>
                <a:lnTo>
                  <a:pt x="720" y="80"/>
                </a:lnTo>
                <a:lnTo>
                  <a:pt x="712" y="64"/>
                </a:lnTo>
                <a:lnTo>
                  <a:pt x="704" y="64"/>
                </a:lnTo>
                <a:lnTo>
                  <a:pt x="696" y="80"/>
                </a:lnTo>
                <a:lnTo>
                  <a:pt x="656" y="72"/>
                </a:lnTo>
                <a:lnTo>
                  <a:pt x="632" y="64"/>
                </a:lnTo>
                <a:lnTo>
                  <a:pt x="600" y="64"/>
                </a:lnTo>
                <a:lnTo>
                  <a:pt x="592" y="48"/>
                </a:lnTo>
                <a:lnTo>
                  <a:pt x="576" y="48"/>
                </a:lnTo>
                <a:lnTo>
                  <a:pt x="552" y="56"/>
                </a:lnTo>
                <a:lnTo>
                  <a:pt x="528" y="40"/>
                </a:lnTo>
                <a:lnTo>
                  <a:pt x="528" y="24"/>
                </a:lnTo>
                <a:lnTo>
                  <a:pt x="512" y="24"/>
                </a:lnTo>
                <a:lnTo>
                  <a:pt x="520" y="32"/>
                </a:lnTo>
                <a:lnTo>
                  <a:pt x="520" y="48"/>
                </a:lnTo>
                <a:lnTo>
                  <a:pt x="504" y="48"/>
                </a:lnTo>
                <a:lnTo>
                  <a:pt x="496" y="32"/>
                </a:lnTo>
                <a:lnTo>
                  <a:pt x="496" y="16"/>
                </a:lnTo>
                <a:lnTo>
                  <a:pt x="488" y="16"/>
                </a:lnTo>
                <a:lnTo>
                  <a:pt x="472" y="32"/>
                </a:lnTo>
                <a:lnTo>
                  <a:pt x="472" y="16"/>
                </a:lnTo>
                <a:lnTo>
                  <a:pt x="464" y="8"/>
                </a:lnTo>
                <a:lnTo>
                  <a:pt x="464" y="0"/>
                </a:lnTo>
                <a:lnTo>
                  <a:pt x="448" y="0"/>
                </a:lnTo>
                <a:lnTo>
                  <a:pt x="440" y="8"/>
                </a:lnTo>
                <a:lnTo>
                  <a:pt x="416" y="8"/>
                </a:lnTo>
                <a:lnTo>
                  <a:pt x="400" y="16"/>
                </a:lnTo>
                <a:lnTo>
                  <a:pt x="392" y="24"/>
                </a:lnTo>
                <a:lnTo>
                  <a:pt x="384" y="32"/>
                </a:lnTo>
                <a:lnTo>
                  <a:pt x="352" y="32"/>
                </a:lnTo>
                <a:lnTo>
                  <a:pt x="328" y="64"/>
                </a:lnTo>
                <a:lnTo>
                  <a:pt x="304" y="88"/>
                </a:lnTo>
                <a:lnTo>
                  <a:pt x="272" y="96"/>
                </a:lnTo>
                <a:lnTo>
                  <a:pt x="264" y="88"/>
                </a:lnTo>
                <a:lnTo>
                  <a:pt x="248" y="96"/>
                </a:lnTo>
                <a:lnTo>
                  <a:pt x="232" y="104"/>
                </a:lnTo>
                <a:lnTo>
                  <a:pt x="240" y="120"/>
                </a:lnTo>
                <a:lnTo>
                  <a:pt x="264" y="144"/>
                </a:lnTo>
                <a:lnTo>
                  <a:pt x="272" y="184"/>
                </a:lnTo>
                <a:lnTo>
                  <a:pt x="296" y="216"/>
                </a:lnTo>
                <a:lnTo>
                  <a:pt x="312" y="216"/>
                </a:lnTo>
                <a:lnTo>
                  <a:pt x="312" y="224"/>
                </a:lnTo>
                <a:lnTo>
                  <a:pt x="312" y="240"/>
                </a:lnTo>
                <a:lnTo>
                  <a:pt x="328" y="240"/>
                </a:lnTo>
                <a:lnTo>
                  <a:pt x="352" y="248"/>
                </a:lnTo>
                <a:lnTo>
                  <a:pt x="328" y="256"/>
                </a:lnTo>
                <a:lnTo>
                  <a:pt x="312" y="264"/>
                </a:lnTo>
                <a:lnTo>
                  <a:pt x="296" y="264"/>
                </a:lnTo>
                <a:lnTo>
                  <a:pt x="256" y="256"/>
                </a:lnTo>
                <a:lnTo>
                  <a:pt x="256" y="248"/>
                </a:lnTo>
                <a:lnTo>
                  <a:pt x="256" y="232"/>
                </a:lnTo>
                <a:lnTo>
                  <a:pt x="240" y="232"/>
                </a:lnTo>
                <a:lnTo>
                  <a:pt x="216" y="240"/>
                </a:lnTo>
                <a:lnTo>
                  <a:pt x="184" y="248"/>
                </a:lnTo>
                <a:lnTo>
                  <a:pt x="160" y="256"/>
                </a:lnTo>
                <a:lnTo>
                  <a:pt x="152" y="256"/>
                </a:lnTo>
                <a:lnTo>
                  <a:pt x="168" y="264"/>
                </a:lnTo>
                <a:lnTo>
                  <a:pt x="184" y="296"/>
                </a:lnTo>
                <a:lnTo>
                  <a:pt x="184" y="312"/>
                </a:lnTo>
                <a:lnTo>
                  <a:pt x="200" y="336"/>
                </a:lnTo>
                <a:lnTo>
                  <a:pt x="224" y="344"/>
                </a:lnTo>
                <a:lnTo>
                  <a:pt x="256" y="344"/>
                </a:lnTo>
                <a:lnTo>
                  <a:pt x="272" y="352"/>
                </a:lnTo>
                <a:lnTo>
                  <a:pt x="296" y="344"/>
                </a:lnTo>
                <a:lnTo>
                  <a:pt x="304" y="344"/>
                </a:lnTo>
                <a:lnTo>
                  <a:pt x="296" y="360"/>
                </a:lnTo>
                <a:lnTo>
                  <a:pt x="296" y="384"/>
                </a:lnTo>
                <a:lnTo>
                  <a:pt x="296" y="400"/>
                </a:lnTo>
                <a:lnTo>
                  <a:pt x="272" y="416"/>
                </a:lnTo>
                <a:lnTo>
                  <a:pt x="248" y="416"/>
                </a:lnTo>
                <a:lnTo>
                  <a:pt x="232" y="424"/>
                </a:lnTo>
                <a:lnTo>
                  <a:pt x="208" y="416"/>
                </a:lnTo>
                <a:lnTo>
                  <a:pt x="192" y="424"/>
                </a:lnTo>
                <a:lnTo>
                  <a:pt x="184" y="440"/>
                </a:lnTo>
                <a:lnTo>
                  <a:pt x="168" y="456"/>
                </a:lnTo>
                <a:lnTo>
                  <a:pt x="160" y="464"/>
                </a:lnTo>
                <a:lnTo>
                  <a:pt x="136" y="480"/>
                </a:lnTo>
                <a:lnTo>
                  <a:pt x="136" y="504"/>
                </a:lnTo>
                <a:lnTo>
                  <a:pt x="144" y="520"/>
                </a:lnTo>
                <a:lnTo>
                  <a:pt x="152" y="528"/>
                </a:lnTo>
                <a:lnTo>
                  <a:pt x="152" y="544"/>
                </a:lnTo>
                <a:lnTo>
                  <a:pt x="144" y="544"/>
                </a:lnTo>
                <a:lnTo>
                  <a:pt x="144" y="552"/>
                </a:lnTo>
                <a:lnTo>
                  <a:pt x="160" y="592"/>
                </a:lnTo>
                <a:lnTo>
                  <a:pt x="168" y="600"/>
                </a:lnTo>
                <a:lnTo>
                  <a:pt x="176" y="608"/>
                </a:lnTo>
                <a:lnTo>
                  <a:pt x="200" y="608"/>
                </a:lnTo>
                <a:lnTo>
                  <a:pt x="216" y="592"/>
                </a:lnTo>
                <a:lnTo>
                  <a:pt x="216" y="600"/>
                </a:lnTo>
                <a:lnTo>
                  <a:pt x="224" y="640"/>
                </a:lnTo>
                <a:lnTo>
                  <a:pt x="216" y="664"/>
                </a:lnTo>
                <a:lnTo>
                  <a:pt x="208" y="680"/>
                </a:lnTo>
                <a:lnTo>
                  <a:pt x="200" y="680"/>
                </a:lnTo>
                <a:lnTo>
                  <a:pt x="192" y="680"/>
                </a:lnTo>
                <a:lnTo>
                  <a:pt x="208" y="696"/>
                </a:lnTo>
                <a:lnTo>
                  <a:pt x="240" y="680"/>
                </a:lnTo>
                <a:lnTo>
                  <a:pt x="248" y="696"/>
                </a:lnTo>
                <a:lnTo>
                  <a:pt x="264" y="696"/>
                </a:lnTo>
                <a:lnTo>
                  <a:pt x="280" y="720"/>
                </a:lnTo>
                <a:lnTo>
                  <a:pt x="288" y="720"/>
                </a:lnTo>
                <a:lnTo>
                  <a:pt x="296" y="712"/>
                </a:lnTo>
                <a:lnTo>
                  <a:pt x="296" y="696"/>
                </a:lnTo>
                <a:lnTo>
                  <a:pt x="304" y="688"/>
                </a:lnTo>
                <a:lnTo>
                  <a:pt x="304" y="680"/>
                </a:lnTo>
                <a:lnTo>
                  <a:pt x="312" y="688"/>
                </a:lnTo>
                <a:lnTo>
                  <a:pt x="312" y="704"/>
                </a:lnTo>
                <a:lnTo>
                  <a:pt x="320" y="704"/>
                </a:lnTo>
                <a:lnTo>
                  <a:pt x="352" y="704"/>
                </a:lnTo>
                <a:lnTo>
                  <a:pt x="328" y="720"/>
                </a:lnTo>
                <a:lnTo>
                  <a:pt x="328" y="736"/>
                </a:lnTo>
                <a:lnTo>
                  <a:pt x="320" y="760"/>
                </a:lnTo>
                <a:lnTo>
                  <a:pt x="296" y="776"/>
                </a:lnTo>
                <a:lnTo>
                  <a:pt x="272" y="808"/>
                </a:lnTo>
                <a:lnTo>
                  <a:pt x="224" y="832"/>
                </a:lnTo>
                <a:lnTo>
                  <a:pt x="224" y="848"/>
                </a:lnTo>
                <a:lnTo>
                  <a:pt x="216" y="856"/>
                </a:lnTo>
                <a:lnTo>
                  <a:pt x="208" y="848"/>
                </a:lnTo>
                <a:lnTo>
                  <a:pt x="192" y="840"/>
                </a:lnTo>
                <a:lnTo>
                  <a:pt x="160" y="848"/>
                </a:lnTo>
                <a:lnTo>
                  <a:pt x="152" y="864"/>
                </a:lnTo>
                <a:lnTo>
                  <a:pt x="128" y="872"/>
                </a:lnTo>
                <a:lnTo>
                  <a:pt x="80" y="888"/>
                </a:lnTo>
                <a:lnTo>
                  <a:pt x="48" y="904"/>
                </a:lnTo>
                <a:lnTo>
                  <a:pt x="24" y="904"/>
                </a:lnTo>
                <a:lnTo>
                  <a:pt x="0" y="920"/>
                </a:lnTo>
                <a:lnTo>
                  <a:pt x="32" y="920"/>
                </a:lnTo>
                <a:lnTo>
                  <a:pt x="64" y="912"/>
                </a:lnTo>
                <a:lnTo>
                  <a:pt x="112" y="896"/>
                </a:lnTo>
                <a:lnTo>
                  <a:pt x="112" y="904"/>
                </a:lnTo>
                <a:lnTo>
                  <a:pt x="112" y="896"/>
                </a:lnTo>
                <a:lnTo>
                  <a:pt x="120" y="888"/>
                </a:lnTo>
                <a:lnTo>
                  <a:pt x="136" y="888"/>
                </a:lnTo>
                <a:lnTo>
                  <a:pt x="168" y="880"/>
                </a:lnTo>
                <a:lnTo>
                  <a:pt x="176" y="872"/>
                </a:lnTo>
                <a:lnTo>
                  <a:pt x="184" y="872"/>
                </a:lnTo>
                <a:lnTo>
                  <a:pt x="208" y="872"/>
                </a:lnTo>
                <a:lnTo>
                  <a:pt x="232" y="864"/>
                </a:lnTo>
                <a:lnTo>
                  <a:pt x="264" y="856"/>
                </a:lnTo>
                <a:lnTo>
                  <a:pt x="280" y="848"/>
                </a:lnTo>
                <a:lnTo>
                  <a:pt x="280" y="840"/>
                </a:lnTo>
                <a:lnTo>
                  <a:pt x="288" y="832"/>
                </a:lnTo>
                <a:lnTo>
                  <a:pt x="312" y="824"/>
                </a:lnTo>
                <a:lnTo>
                  <a:pt x="352" y="808"/>
                </a:lnTo>
                <a:lnTo>
                  <a:pt x="368" y="776"/>
                </a:lnTo>
                <a:lnTo>
                  <a:pt x="384" y="760"/>
                </a:lnTo>
                <a:lnTo>
                  <a:pt x="416" y="760"/>
                </a:lnTo>
                <a:lnTo>
                  <a:pt x="432" y="744"/>
                </a:lnTo>
                <a:lnTo>
                  <a:pt x="448" y="728"/>
                </a:lnTo>
                <a:lnTo>
                  <a:pt x="456" y="712"/>
                </a:lnTo>
                <a:lnTo>
                  <a:pt x="456" y="696"/>
                </a:lnTo>
                <a:lnTo>
                  <a:pt x="448" y="672"/>
                </a:lnTo>
                <a:lnTo>
                  <a:pt x="456" y="664"/>
                </a:lnTo>
                <a:lnTo>
                  <a:pt x="488" y="648"/>
                </a:lnTo>
                <a:lnTo>
                  <a:pt x="480" y="632"/>
                </a:lnTo>
                <a:lnTo>
                  <a:pt x="488" y="624"/>
                </a:lnTo>
                <a:lnTo>
                  <a:pt x="512" y="608"/>
                </a:lnTo>
                <a:lnTo>
                  <a:pt x="552" y="576"/>
                </a:lnTo>
                <a:lnTo>
                  <a:pt x="568" y="568"/>
                </a:lnTo>
                <a:lnTo>
                  <a:pt x="560" y="584"/>
                </a:lnTo>
                <a:lnTo>
                  <a:pt x="568" y="600"/>
                </a:lnTo>
                <a:lnTo>
                  <a:pt x="560" y="600"/>
                </a:lnTo>
                <a:lnTo>
                  <a:pt x="536" y="608"/>
                </a:lnTo>
                <a:lnTo>
                  <a:pt x="520" y="616"/>
                </a:lnTo>
                <a:lnTo>
                  <a:pt x="504" y="664"/>
                </a:lnTo>
                <a:lnTo>
                  <a:pt x="512" y="672"/>
                </a:lnTo>
                <a:lnTo>
                  <a:pt x="496" y="696"/>
                </a:lnTo>
                <a:lnTo>
                  <a:pt x="528" y="688"/>
                </a:lnTo>
                <a:lnTo>
                  <a:pt x="560" y="664"/>
                </a:lnTo>
                <a:lnTo>
                  <a:pt x="576" y="656"/>
                </a:lnTo>
                <a:lnTo>
                  <a:pt x="592" y="656"/>
                </a:lnTo>
                <a:lnTo>
                  <a:pt x="592" y="648"/>
                </a:lnTo>
                <a:lnTo>
                  <a:pt x="600" y="632"/>
                </a:lnTo>
                <a:lnTo>
                  <a:pt x="600" y="616"/>
                </a:lnTo>
                <a:lnTo>
                  <a:pt x="600" y="600"/>
                </a:lnTo>
                <a:lnTo>
                  <a:pt x="616" y="592"/>
                </a:lnTo>
                <a:lnTo>
                  <a:pt x="648" y="584"/>
                </a:lnTo>
                <a:lnTo>
                  <a:pt x="664" y="584"/>
                </a:lnTo>
                <a:lnTo>
                  <a:pt x="656" y="584"/>
                </a:lnTo>
                <a:lnTo>
                  <a:pt x="656" y="608"/>
                </a:lnTo>
                <a:lnTo>
                  <a:pt x="696" y="624"/>
                </a:lnTo>
                <a:lnTo>
                  <a:pt x="712" y="648"/>
                </a:lnTo>
                <a:lnTo>
                  <a:pt x="720" y="656"/>
                </a:lnTo>
                <a:lnTo>
                  <a:pt x="728" y="656"/>
                </a:lnTo>
                <a:lnTo>
                  <a:pt x="752" y="648"/>
                </a:lnTo>
                <a:lnTo>
                  <a:pt x="776" y="640"/>
                </a:lnTo>
                <a:lnTo>
                  <a:pt x="784" y="648"/>
                </a:lnTo>
                <a:lnTo>
                  <a:pt x="800" y="656"/>
                </a:lnTo>
                <a:lnTo>
                  <a:pt x="832" y="656"/>
                </a:lnTo>
                <a:lnTo>
                  <a:pt x="856" y="648"/>
                </a:lnTo>
                <a:lnTo>
                  <a:pt x="856" y="664"/>
                </a:lnTo>
                <a:lnTo>
                  <a:pt x="864" y="680"/>
                </a:lnTo>
                <a:lnTo>
                  <a:pt x="880" y="688"/>
                </a:lnTo>
                <a:lnTo>
                  <a:pt x="896" y="712"/>
                </a:lnTo>
                <a:lnTo>
                  <a:pt x="944" y="744"/>
                </a:lnTo>
                <a:lnTo>
                  <a:pt x="960" y="736"/>
                </a:lnTo>
                <a:lnTo>
                  <a:pt x="1000" y="736"/>
                </a:lnTo>
                <a:lnTo>
                  <a:pt x="1016" y="744"/>
                </a:lnTo>
                <a:lnTo>
                  <a:pt x="1032" y="760"/>
                </a:lnTo>
                <a:lnTo>
                  <a:pt x="1056" y="784"/>
                </a:lnTo>
                <a:lnTo>
                  <a:pt x="1072" y="792"/>
                </a:lnTo>
                <a:lnTo>
                  <a:pt x="1088" y="800"/>
                </a:lnTo>
                <a:lnTo>
                  <a:pt x="1104" y="824"/>
                </a:lnTo>
                <a:lnTo>
                  <a:pt x="1120" y="832"/>
                </a:lnTo>
                <a:lnTo>
                  <a:pt x="1128" y="824"/>
                </a:lnTo>
                <a:lnTo>
                  <a:pt x="1152" y="872"/>
                </a:lnTo>
                <a:lnTo>
                  <a:pt x="1168" y="888"/>
                </a:lnTo>
                <a:lnTo>
                  <a:pt x="1184" y="880"/>
                </a:lnTo>
                <a:lnTo>
                  <a:pt x="1184" y="848"/>
                </a:lnTo>
                <a:lnTo>
                  <a:pt x="1176" y="824"/>
                </a:lnTo>
                <a:lnTo>
                  <a:pt x="1160" y="816"/>
                </a:lnTo>
                <a:lnTo>
                  <a:pt x="1112" y="800"/>
                </a:lnTo>
                <a:lnTo>
                  <a:pt x="1104" y="792"/>
                </a:lnTo>
                <a:lnTo>
                  <a:pt x="1096" y="776"/>
                </a:lnTo>
                <a:lnTo>
                  <a:pt x="1064" y="744"/>
                </a:lnTo>
                <a:lnTo>
                  <a:pt x="1032" y="704"/>
                </a:lnTo>
                <a:lnTo>
                  <a:pt x="984" y="648"/>
                </a:lnTo>
                <a:lnTo>
                  <a:pt x="968" y="640"/>
                </a:lnTo>
                <a:lnTo>
                  <a:pt x="952" y="648"/>
                </a:lnTo>
                <a:lnTo>
                  <a:pt x="920" y="680"/>
                </a:lnTo>
                <a:lnTo>
                  <a:pt x="912" y="680"/>
                </a:lnTo>
                <a:lnTo>
                  <a:pt x="904" y="672"/>
                </a:lnTo>
                <a:lnTo>
                  <a:pt x="880" y="656"/>
                </a:lnTo>
                <a:lnTo>
                  <a:pt x="864" y="632"/>
                </a:lnTo>
                <a:lnTo>
                  <a:pt x="848" y="616"/>
                </a:lnTo>
                <a:lnTo>
                  <a:pt x="824" y="624"/>
                </a:lnTo>
                <a:lnTo>
                  <a:pt x="808" y="616"/>
                </a:lnTo>
                <a:lnTo>
                  <a:pt x="800" y="592"/>
                </a:lnTo>
                <a:close/>
              </a:path>
            </a:pathLst>
          </a:custGeom>
          <a:solidFill>
            <a:schemeClr val="bg1"/>
          </a:solidFill>
          <a:ln w="6350">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4" name="Arkansas"/>
          <p:cNvSpPr>
            <a:spLocks/>
          </p:cNvSpPr>
          <p:nvPr/>
        </p:nvSpPr>
        <p:spPr bwMode="auto">
          <a:xfrm>
            <a:off x="4295557" y="3613844"/>
            <a:ext cx="661680" cy="569780"/>
          </a:xfrm>
          <a:custGeom>
            <a:avLst/>
            <a:gdLst>
              <a:gd name="T0" fmla="*/ 2147483647 w 434"/>
              <a:gd name="T1" fmla="*/ 2147483647 h 401"/>
              <a:gd name="T2" fmla="*/ 2147483647 w 434"/>
              <a:gd name="T3" fmla="*/ 2147483647 h 401"/>
              <a:gd name="T4" fmla="*/ 2147483647 w 434"/>
              <a:gd name="T5" fmla="*/ 2147483647 h 401"/>
              <a:gd name="T6" fmla="*/ 2147483647 w 434"/>
              <a:gd name="T7" fmla="*/ 2147483647 h 401"/>
              <a:gd name="T8" fmla="*/ 2147483647 w 434"/>
              <a:gd name="T9" fmla="*/ 2147483647 h 401"/>
              <a:gd name="T10" fmla="*/ 2147483647 w 434"/>
              <a:gd name="T11" fmla="*/ 2147483647 h 401"/>
              <a:gd name="T12" fmla="*/ 2147483647 w 434"/>
              <a:gd name="T13" fmla="*/ 2147483647 h 401"/>
              <a:gd name="T14" fmla="*/ 2147483647 w 434"/>
              <a:gd name="T15" fmla="*/ 2147483647 h 401"/>
              <a:gd name="T16" fmla="*/ 2147483647 w 434"/>
              <a:gd name="T17" fmla="*/ 2147483647 h 401"/>
              <a:gd name="T18" fmla="*/ 2147483647 w 434"/>
              <a:gd name="T19" fmla="*/ 2147483647 h 401"/>
              <a:gd name="T20" fmla="*/ 2147483647 w 434"/>
              <a:gd name="T21" fmla="*/ 2147483647 h 401"/>
              <a:gd name="T22" fmla="*/ 2147483647 w 434"/>
              <a:gd name="T23" fmla="*/ 2147483647 h 401"/>
              <a:gd name="T24" fmla="*/ 2147483647 w 434"/>
              <a:gd name="T25" fmla="*/ 2147483647 h 401"/>
              <a:gd name="T26" fmla="*/ 2147483647 w 434"/>
              <a:gd name="T27" fmla="*/ 2147483647 h 401"/>
              <a:gd name="T28" fmla="*/ 2147483647 w 434"/>
              <a:gd name="T29" fmla="*/ 2147483647 h 401"/>
              <a:gd name="T30" fmla="*/ 2147483647 w 434"/>
              <a:gd name="T31" fmla="*/ 2147483647 h 401"/>
              <a:gd name="T32" fmla="*/ 2147483647 w 434"/>
              <a:gd name="T33" fmla="*/ 2147483647 h 401"/>
              <a:gd name="T34" fmla="*/ 2147483647 w 434"/>
              <a:gd name="T35" fmla="*/ 2147483647 h 401"/>
              <a:gd name="T36" fmla="*/ 2147483647 w 434"/>
              <a:gd name="T37" fmla="*/ 2147483647 h 401"/>
              <a:gd name="T38" fmla="*/ 2147483647 w 434"/>
              <a:gd name="T39" fmla="*/ 2147483647 h 401"/>
              <a:gd name="T40" fmla="*/ 2147483647 w 434"/>
              <a:gd name="T41" fmla="*/ 2147483647 h 401"/>
              <a:gd name="T42" fmla="*/ 2147483647 w 434"/>
              <a:gd name="T43" fmla="*/ 2147483647 h 401"/>
              <a:gd name="T44" fmla="*/ 2147483647 w 434"/>
              <a:gd name="T45" fmla="*/ 2147483647 h 401"/>
              <a:gd name="T46" fmla="*/ 2147483647 w 434"/>
              <a:gd name="T47" fmla="*/ 2147483647 h 401"/>
              <a:gd name="T48" fmla="*/ 2147483647 w 434"/>
              <a:gd name="T49" fmla="*/ 2147483647 h 401"/>
              <a:gd name="T50" fmla="*/ 2147483647 w 434"/>
              <a:gd name="T51" fmla="*/ 2147483647 h 401"/>
              <a:gd name="T52" fmla="*/ 2147483647 w 434"/>
              <a:gd name="T53" fmla="*/ 2147483647 h 401"/>
              <a:gd name="T54" fmla="*/ 2147483647 w 434"/>
              <a:gd name="T55" fmla="*/ 2147483647 h 401"/>
              <a:gd name="T56" fmla="*/ 2147483647 w 434"/>
              <a:gd name="T57" fmla="*/ 2147483647 h 401"/>
              <a:gd name="T58" fmla="*/ 2147483647 w 434"/>
              <a:gd name="T59" fmla="*/ 2147483647 h 401"/>
              <a:gd name="T60" fmla="*/ 2147483647 w 434"/>
              <a:gd name="T61" fmla="*/ 2147483647 h 401"/>
              <a:gd name="T62" fmla="*/ 2147483647 w 434"/>
              <a:gd name="T63" fmla="*/ 2147483647 h 401"/>
              <a:gd name="T64" fmla="*/ 2147483647 w 434"/>
              <a:gd name="T65" fmla="*/ 2147483647 h 401"/>
              <a:gd name="T66" fmla="*/ 2147483647 w 434"/>
              <a:gd name="T67" fmla="*/ 2147483647 h 401"/>
              <a:gd name="T68" fmla="*/ 2147483647 w 434"/>
              <a:gd name="T69" fmla="*/ 2147483647 h 401"/>
              <a:gd name="T70" fmla="*/ 2147483647 w 434"/>
              <a:gd name="T71" fmla="*/ 2147483647 h 401"/>
              <a:gd name="T72" fmla="*/ 2147483647 w 434"/>
              <a:gd name="T73" fmla="*/ 2147483647 h 401"/>
              <a:gd name="T74" fmla="*/ 2147483647 w 434"/>
              <a:gd name="T75" fmla="*/ 2147483647 h 401"/>
              <a:gd name="T76" fmla="*/ 2147483647 w 434"/>
              <a:gd name="T77" fmla="*/ 2147483647 h 401"/>
              <a:gd name="T78" fmla="*/ 2147483647 w 434"/>
              <a:gd name="T79" fmla="*/ 2147483647 h 401"/>
              <a:gd name="T80" fmla="*/ 2147483647 w 434"/>
              <a:gd name="T81" fmla="*/ 2147483647 h 401"/>
              <a:gd name="T82" fmla="*/ 2147483647 w 434"/>
              <a:gd name="T83" fmla="*/ 2147483647 h 401"/>
              <a:gd name="T84" fmla="*/ 2147483647 w 434"/>
              <a:gd name="T85" fmla="*/ 2147483647 h 401"/>
              <a:gd name="T86" fmla="*/ 2147483647 w 434"/>
              <a:gd name="T87" fmla="*/ 2147483647 h 401"/>
              <a:gd name="T88" fmla="*/ 2147483647 w 434"/>
              <a:gd name="T89" fmla="*/ 2147483647 h 401"/>
              <a:gd name="T90" fmla="*/ 2147483647 w 434"/>
              <a:gd name="T91" fmla="*/ 2147483647 h 401"/>
              <a:gd name="T92" fmla="*/ 2147483647 w 434"/>
              <a:gd name="T93" fmla="*/ 2147483647 h 401"/>
              <a:gd name="T94" fmla="*/ 2147483647 w 434"/>
              <a:gd name="T95" fmla="*/ 2147483647 h 401"/>
              <a:gd name="T96" fmla="*/ 2147483647 w 434"/>
              <a:gd name="T97" fmla="*/ 2147483647 h 401"/>
              <a:gd name="T98" fmla="*/ 2147483647 w 434"/>
              <a:gd name="T99" fmla="*/ 2147483647 h 401"/>
              <a:gd name="T100" fmla="*/ 2147483647 w 434"/>
              <a:gd name="T101" fmla="*/ 2147483647 h 401"/>
              <a:gd name="T102" fmla="*/ 2147483647 w 434"/>
              <a:gd name="T103" fmla="*/ 2147483647 h 401"/>
              <a:gd name="T104" fmla="*/ 2147483647 w 434"/>
              <a:gd name="T105" fmla="*/ 2147483647 h 401"/>
              <a:gd name="T106" fmla="*/ 2147483647 w 434"/>
              <a:gd name="T107" fmla="*/ 2147483647 h 401"/>
              <a:gd name="T108" fmla="*/ 2147483647 w 434"/>
              <a:gd name="T109" fmla="*/ 2147483647 h 401"/>
              <a:gd name="T110" fmla="*/ 2147483647 w 434"/>
              <a:gd name="T111" fmla="*/ 2147483647 h 401"/>
              <a:gd name="T112" fmla="*/ 2147483647 w 434"/>
              <a:gd name="T113" fmla="*/ 2147483647 h 401"/>
              <a:gd name="T114" fmla="*/ 2147483647 w 434"/>
              <a:gd name="T115" fmla="*/ 2147483647 h 401"/>
              <a:gd name="T116" fmla="*/ 2147483647 w 434"/>
              <a:gd name="T117" fmla="*/ 2147483647 h 401"/>
              <a:gd name="T118" fmla="*/ 2147483647 w 434"/>
              <a:gd name="T119" fmla="*/ 2147483647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4"/>
              <a:gd name="T181" fmla="*/ 0 h 401"/>
              <a:gd name="T182" fmla="*/ 434 w 434"/>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4" h="401">
                <a:moveTo>
                  <a:pt x="13" y="102"/>
                </a:moveTo>
                <a:lnTo>
                  <a:pt x="15" y="108"/>
                </a:lnTo>
                <a:lnTo>
                  <a:pt x="15" y="111"/>
                </a:lnTo>
                <a:lnTo>
                  <a:pt x="15" y="115"/>
                </a:lnTo>
                <a:lnTo>
                  <a:pt x="18" y="129"/>
                </a:lnTo>
                <a:lnTo>
                  <a:pt x="18" y="130"/>
                </a:lnTo>
                <a:lnTo>
                  <a:pt x="19" y="141"/>
                </a:lnTo>
                <a:lnTo>
                  <a:pt x="20" y="141"/>
                </a:lnTo>
                <a:lnTo>
                  <a:pt x="19" y="141"/>
                </a:lnTo>
                <a:lnTo>
                  <a:pt x="19" y="143"/>
                </a:lnTo>
                <a:lnTo>
                  <a:pt x="19" y="144"/>
                </a:lnTo>
                <a:lnTo>
                  <a:pt x="20" y="158"/>
                </a:lnTo>
                <a:lnTo>
                  <a:pt x="20" y="193"/>
                </a:lnTo>
                <a:lnTo>
                  <a:pt x="20" y="198"/>
                </a:lnTo>
                <a:lnTo>
                  <a:pt x="20" y="215"/>
                </a:lnTo>
                <a:lnTo>
                  <a:pt x="20" y="219"/>
                </a:lnTo>
                <a:lnTo>
                  <a:pt x="20" y="225"/>
                </a:lnTo>
                <a:lnTo>
                  <a:pt x="20" y="238"/>
                </a:lnTo>
                <a:lnTo>
                  <a:pt x="22" y="244"/>
                </a:lnTo>
                <a:lnTo>
                  <a:pt x="22" y="268"/>
                </a:lnTo>
                <a:lnTo>
                  <a:pt x="22" y="275"/>
                </a:lnTo>
                <a:lnTo>
                  <a:pt x="22" y="281"/>
                </a:lnTo>
                <a:lnTo>
                  <a:pt x="22" y="298"/>
                </a:lnTo>
                <a:lnTo>
                  <a:pt x="22" y="301"/>
                </a:lnTo>
                <a:lnTo>
                  <a:pt x="22" y="304"/>
                </a:lnTo>
                <a:lnTo>
                  <a:pt x="22" y="306"/>
                </a:lnTo>
                <a:lnTo>
                  <a:pt x="22" y="334"/>
                </a:lnTo>
                <a:lnTo>
                  <a:pt x="31" y="344"/>
                </a:lnTo>
                <a:lnTo>
                  <a:pt x="43" y="338"/>
                </a:lnTo>
                <a:lnTo>
                  <a:pt x="62" y="343"/>
                </a:lnTo>
                <a:lnTo>
                  <a:pt x="62" y="345"/>
                </a:lnTo>
                <a:lnTo>
                  <a:pt x="62" y="362"/>
                </a:lnTo>
                <a:lnTo>
                  <a:pt x="62" y="373"/>
                </a:lnTo>
                <a:lnTo>
                  <a:pt x="63" y="375"/>
                </a:lnTo>
                <a:lnTo>
                  <a:pt x="63" y="388"/>
                </a:lnTo>
                <a:lnTo>
                  <a:pt x="65" y="400"/>
                </a:lnTo>
                <a:lnTo>
                  <a:pt x="68" y="400"/>
                </a:lnTo>
                <a:lnTo>
                  <a:pt x="74" y="400"/>
                </a:lnTo>
                <a:lnTo>
                  <a:pt x="86" y="400"/>
                </a:lnTo>
                <a:lnTo>
                  <a:pt x="97" y="400"/>
                </a:lnTo>
                <a:lnTo>
                  <a:pt x="98" y="400"/>
                </a:lnTo>
                <a:lnTo>
                  <a:pt x="111" y="398"/>
                </a:lnTo>
                <a:lnTo>
                  <a:pt x="112" y="398"/>
                </a:lnTo>
                <a:lnTo>
                  <a:pt x="113" y="398"/>
                </a:lnTo>
                <a:lnTo>
                  <a:pt x="127" y="398"/>
                </a:lnTo>
                <a:lnTo>
                  <a:pt x="134" y="398"/>
                </a:lnTo>
                <a:lnTo>
                  <a:pt x="137" y="398"/>
                </a:lnTo>
                <a:lnTo>
                  <a:pt x="138" y="398"/>
                </a:lnTo>
                <a:lnTo>
                  <a:pt x="141" y="398"/>
                </a:lnTo>
                <a:lnTo>
                  <a:pt x="158" y="397"/>
                </a:lnTo>
                <a:lnTo>
                  <a:pt x="174" y="395"/>
                </a:lnTo>
                <a:lnTo>
                  <a:pt x="181" y="395"/>
                </a:lnTo>
                <a:lnTo>
                  <a:pt x="202" y="395"/>
                </a:lnTo>
                <a:lnTo>
                  <a:pt x="231" y="393"/>
                </a:lnTo>
                <a:lnTo>
                  <a:pt x="241" y="393"/>
                </a:lnTo>
                <a:lnTo>
                  <a:pt x="284" y="390"/>
                </a:lnTo>
                <a:lnTo>
                  <a:pt x="285" y="390"/>
                </a:lnTo>
                <a:lnTo>
                  <a:pt x="296" y="390"/>
                </a:lnTo>
                <a:lnTo>
                  <a:pt x="298" y="390"/>
                </a:lnTo>
                <a:lnTo>
                  <a:pt x="301" y="390"/>
                </a:lnTo>
                <a:lnTo>
                  <a:pt x="313" y="388"/>
                </a:lnTo>
                <a:lnTo>
                  <a:pt x="317" y="388"/>
                </a:lnTo>
                <a:lnTo>
                  <a:pt x="319" y="388"/>
                </a:lnTo>
                <a:lnTo>
                  <a:pt x="323" y="388"/>
                </a:lnTo>
                <a:lnTo>
                  <a:pt x="323" y="345"/>
                </a:lnTo>
                <a:lnTo>
                  <a:pt x="319" y="347"/>
                </a:lnTo>
                <a:lnTo>
                  <a:pt x="323" y="337"/>
                </a:lnTo>
                <a:lnTo>
                  <a:pt x="313" y="341"/>
                </a:lnTo>
                <a:lnTo>
                  <a:pt x="316" y="333"/>
                </a:lnTo>
                <a:lnTo>
                  <a:pt x="313" y="331"/>
                </a:lnTo>
                <a:lnTo>
                  <a:pt x="312" y="327"/>
                </a:lnTo>
                <a:lnTo>
                  <a:pt x="320" y="311"/>
                </a:lnTo>
                <a:lnTo>
                  <a:pt x="320" y="302"/>
                </a:lnTo>
                <a:lnTo>
                  <a:pt x="331" y="304"/>
                </a:lnTo>
                <a:lnTo>
                  <a:pt x="323" y="281"/>
                </a:lnTo>
                <a:lnTo>
                  <a:pt x="330" y="276"/>
                </a:lnTo>
                <a:lnTo>
                  <a:pt x="333" y="265"/>
                </a:lnTo>
                <a:lnTo>
                  <a:pt x="341" y="251"/>
                </a:lnTo>
                <a:lnTo>
                  <a:pt x="349" y="245"/>
                </a:lnTo>
                <a:lnTo>
                  <a:pt x="346" y="238"/>
                </a:lnTo>
                <a:lnTo>
                  <a:pt x="355" y="236"/>
                </a:lnTo>
                <a:lnTo>
                  <a:pt x="353" y="241"/>
                </a:lnTo>
                <a:lnTo>
                  <a:pt x="356" y="243"/>
                </a:lnTo>
                <a:lnTo>
                  <a:pt x="363" y="219"/>
                </a:lnTo>
                <a:lnTo>
                  <a:pt x="360" y="205"/>
                </a:lnTo>
                <a:lnTo>
                  <a:pt x="364" y="204"/>
                </a:lnTo>
                <a:lnTo>
                  <a:pt x="366" y="208"/>
                </a:lnTo>
                <a:lnTo>
                  <a:pt x="371" y="201"/>
                </a:lnTo>
                <a:lnTo>
                  <a:pt x="362" y="195"/>
                </a:lnTo>
                <a:lnTo>
                  <a:pt x="364" y="194"/>
                </a:lnTo>
                <a:lnTo>
                  <a:pt x="367" y="195"/>
                </a:lnTo>
                <a:lnTo>
                  <a:pt x="371" y="194"/>
                </a:lnTo>
                <a:lnTo>
                  <a:pt x="370" y="191"/>
                </a:lnTo>
                <a:lnTo>
                  <a:pt x="374" y="184"/>
                </a:lnTo>
                <a:lnTo>
                  <a:pt x="376" y="184"/>
                </a:lnTo>
                <a:lnTo>
                  <a:pt x="377" y="181"/>
                </a:lnTo>
                <a:lnTo>
                  <a:pt x="384" y="180"/>
                </a:lnTo>
                <a:lnTo>
                  <a:pt x="388" y="175"/>
                </a:lnTo>
                <a:lnTo>
                  <a:pt x="388" y="170"/>
                </a:lnTo>
                <a:lnTo>
                  <a:pt x="383" y="165"/>
                </a:lnTo>
                <a:lnTo>
                  <a:pt x="395" y="150"/>
                </a:lnTo>
                <a:lnTo>
                  <a:pt x="401" y="150"/>
                </a:lnTo>
                <a:lnTo>
                  <a:pt x="398" y="125"/>
                </a:lnTo>
                <a:lnTo>
                  <a:pt x="395" y="118"/>
                </a:lnTo>
                <a:lnTo>
                  <a:pt x="394" y="122"/>
                </a:lnTo>
                <a:lnTo>
                  <a:pt x="391" y="122"/>
                </a:lnTo>
                <a:lnTo>
                  <a:pt x="394" y="116"/>
                </a:lnTo>
                <a:lnTo>
                  <a:pt x="401" y="108"/>
                </a:lnTo>
                <a:lnTo>
                  <a:pt x="403" y="101"/>
                </a:lnTo>
                <a:lnTo>
                  <a:pt x="413" y="104"/>
                </a:lnTo>
                <a:lnTo>
                  <a:pt x="413" y="80"/>
                </a:lnTo>
                <a:lnTo>
                  <a:pt x="423" y="62"/>
                </a:lnTo>
                <a:lnTo>
                  <a:pt x="433" y="61"/>
                </a:lnTo>
                <a:lnTo>
                  <a:pt x="423" y="51"/>
                </a:lnTo>
                <a:lnTo>
                  <a:pt x="409" y="54"/>
                </a:lnTo>
                <a:lnTo>
                  <a:pt x="403" y="54"/>
                </a:lnTo>
                <a:lnTo>
                  <a:pt x="387" y="55"/>
                </a:lnTo>
                <a:lnTo>
                  <a:pt x="380" y="56"/>
                </a:lnTo>
                <a:lnTo>
                  <a:pt x="376" y="56"/>
                </a:lnTo>
                <a:lnTo>
                  <a:pt x="367" y="56"/>
                </a:lnTo>
                <a:lnTo>
                  <a:pt x="374" y="43"/>
                </a:lnTo>
                <a:lnTo>
                  <a:pt x="377" y="41"/>
                </a:lnTo>
                <a:lnTo>
                  <a:pt x="383" y="33"/>
                </a:lnTo>
                <a:lnTo>
                  <a:pt x="387" y="27"/>
                </a:lnTo>
                <a:lnTo>
                  <a:pt x="383" y="0"/>
                </a:lnTo>
                <a:lnTo>
                  <a:pt x="377" y="1"/>
                </a:lnTo>
                <a:lnTo>
                  <a:pt x="374" y="1"/>
                </a:lnTo>
                <a:lnTo>
                  <a:pt x="370" y="1"/>
                </a:lnTo>
                <a:lnTo>
                  <a:pt x="346" y="2"/>
                </a:lnTo>
                <a:lnTo>
                  <a:pt x="335" y="4"/>
                </a:lnTo>
                <a:lnTo>
                  <a:pt x="334" y="4"/>
                </a:lnTo>
                <a:lnTo>
                  <a:pt x="330" y="4"/>
                </a:lnTo>
                <a:lnTo>
                  <a:pt x="321" y="5"/>
                </a:lnTo>
                <a:lnTo>
                  <a:pt x="310" y="5"/>
                </a:lnTo>
                <a:lnTo>
                  <a:pt x="299" y="6"/>
                </a:lnTo>
                <a:lnTo>
                  <a:pt x="294" y="6"/>
                </a:lnTo>
                <a:lnTo>
                  <a:pt x="291" y="6"/>
                </a:lnTo>
                <a:lnTo>
                  <a:pt x="276" y="8"/>
                </a:lnTo>
                <a:lnTo>
                  <a:pt x="274" y="8"/>
                </a:lnTo>
                <a:lnTo>
                  <a:pt x="272" y="8"/>
                </a:lnTo>
                <a:lnTo>
                  <a:pt x="267" y="9"/>
                </a:lnTo>
                <a:lnTo>
                  <a:pt x="263" y="9"/>
                </a:lnTo>
                <a:lnTo>
                  <a:pt x="253" y="9"/>
                </a:lnTo>
                <a:lnTo>
                  <a:pt x="247" y="9"/>
                </a:lnTo>
                <a:lnTo>
                  <a:pt x="224" y="11"/>
                </a:lnTo>
                <a:lnTo>
                  <a:pt x="215" y="11"/>
                </a:lnTo>
                <a:lnTo>
                  <a:pt x="213" y="11"/>
                </a:lnTo>
                <a:lnTo>
                  <a:pt x="212" y="11"/>
                </a:lnTo>
                <a:lnTo>
                  <a:pt x="192" y="13"/>
                </a:lnTo>
                <a:lnTo>
                  <a:pt x="187" y="13"/>
                </a:lnTo>
                <a:lnTo>
                  <a:pt x="179" y="13"/>
                </a:lnTo>
                <a:lnTo>
                  <a:pt x="162" y="15"/>
                </a:lnTo>
                <a:lnTo>
                  <a:pt x="160" y="15"/>
                </a:lnTo>
                <a:lnTo>
                  <a:pt x="158" y="15"/>
                </a:lnTo>
                <a:lnTo>
                  <a:pt x="151" y="15"/>
                </a:lnTo>
                <a:lnTo>
                  <a:pt x="134" y="16"/>
                </a:lnTo>
                <a:lnTo>
                  <a:pt x="126" y="16"/>
                </a:lnTo>
                <a:lnTo>
                  <a:pt x="113" y="16"/>
                </a:lnTo>
                <a:lnTo>
                  <a:pt x="112" y="16"/>
                </a:lnTo>
                <a:lnTo>
                  <a:pt x="106" y="18"/>
                </a:lnTo>
                <a:lnTo>
                  <a:pt x="101" y="18"/>
                </a:lnTo>
                <a:lnTo>
                  <a:pt x="88" y="18"/>
                </a:lnTo>
                <a:lnTo>
                  <a:pt x="79" y="18"/>
                </a:lnTo>
                <a:lnTo>
                  <a:pt x="70" y="18"/>
                </a:lnTo>
                <a:lnTo>
                  <a:pt x="65" y="19"/>
                </a:lnTo>
                <a:lnTo>
                  <a:pt x="59" y="19"/>
                </a:lnTo>
                <a:lnTo>
                  <a:pt x="52" y="19"/>
                </a:lnTo>
                <a:lnTo>
                  <a:pt x="45" y="20"/>
                </a:lnTo>
                <a:lnTo>
                  <a:pt x="20" y="20"/>
                </a:lnTo>
                <a:lnTo>
                  <a:pt x="9" y="20"/>
                </a:lnTo>
                <a:lnTo>
                  <a:pt x="0" y="20"/>
                </a:lnTo>
                <a:lnTo>
                  <a:pt x="2" y="34"/>
                </a:lnTo>
                <a:lnTo>
                  <a:pt x="2" y="41"/>
                </a:lnTo>
                <a:lnTo>
                  <a:pt x="5" y="58"/>
                </a:lnTo>
                <a:lnTo>
                  <a:pt x="6" y="62"/>
                </a:lnTo>
                <a:lnTo>
                  <a:pt x="8" y="65"/>
                </a:lnTo>
                <a:lnTo>
                  <a:pt x="11" y="90"/>
                </a:lnTo>
                <a:lnTo>
                  <a:pt x="12" y="97"/>
                </a:lnTo>
                <a:lnTo>
                  <a:pt x="13" y="102"/>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nvGrpSpPr>
          <p:cNvPr id="9" name="Florida"/>
          <p:cNvGrpSpPr/>
          <p:nvPr/>
        </p:nvGrpSpPr>
        <p:grpSpPr>
          <a:xfrm>
            <a:off x="5309521" y="4365892"/>
            <a:ext cx="1191637" cy="952697"/>
            <a:chOff x="5638800" y="4651375"/>
            <a:chExt cx="1235075" cy="987425"/>
          </a:xfrm>
          <a:solidFill>
            <a:schemeClr val="bg1"/>
          </a:solidFill>
        </p:grpSpPr>
        <p:sp>
          <p:nvSpPr>
            <p:cNvPr id="4152" name="Florida" descr="Florida,"/>
            <p:cNvSpPr>
              <a:spLocks/>
            </p:cNvSpPr>
            <p:nvPr/>
          </p:nvSpPr>
          <p:spPr bwMode="auto">
            <a:xfrm>
              <a:off x="5638800" y="4651375"/>
              <a:ext cx="1235075" cy="903288"/>
            </a:xfrm>
            <a:custGeom>
              <a:avLst/>
              <a:gdLst>
                <a:gd name="T0" fmla="*/ 2147483647 w 783"/>
                <a:gd name="T1" fmla="*/ 2147483647 h 614"/>
                <a:gd name="T2" fmla="*/ 2147483647 w 783"/>
                <a:gd name="T3" fmla="*/ 2147483647 h 614"/>
                <a:gd name="T4" fmla="*/ 2147483647 w 783"/>
                <a:gd name="T5" fmla="*/ 2147483647 h 614"/>
                <a:gd name="T6" fmla="*/ 2147483647 w 783"/>
                <a:gd name="T7" fmla="*/ 2147483647 h 614"/>
                <a:gd name="T8" fmla="*/ 2147483647 w 783"/>
                <a:gd name="T9" fmla="*/ 2147483647 h 614"/>
                <a:gd name="T10" fmla="*/ 2147483647 w 783"/>
                <a:gd name="T11" fmla="*/ 2147483647 h 614"/>
                <a:gd name="T12" fmla="*/ 2147483647 w 783"/>
                <a:gd name="T13" fmla="*/ 2147483647 h 614"/>
                <a:gd name="T14" fmla="*/ 2147483647 w 783"/>
                <a:gd name="T15" fmla="*/ 2147483647 h 614"/>
                <a:gd name="T16" fmla="*/ 2147483647 w 783"/>
                <a:gd name="T17" fmla="*/ 2147483647 h 614"/>
                <a:gd name="T18" fmla="*/ 2147483647 w 783"/>
                <a:gd name="T19" fmla="*/ 2147483647 h 614"/>
                <a:gd name="T20" fmla="*/ 2147483647 w 783"/>
                <a:gd name="T21" fmla="*/ 2147483647 h 614"/>
                <a:gd name="T22" fmla="*/ 2147483647 w 783"/>
                <a:gd name="T23" fmla="*/ 2147483647 h 614"/>
                <a:gd name="T24" fmla="*/ 2147483647 w 783"/>
                <a:gd name="T25" fmla="*/ 2147483647 h 614"/>
                <a:gd name="T26" fmla="*/ 2147483647 w 783"/>
                <a:gd name="T27" fmla="*/ 2147483647 h 614"/>
                <a:gd name="T28" fmla="*/ 2147483647 w 783"/>
                <a:gd name="T29" fmla="*/ 2147483647 h 614"/>
                <a:gd name="T30" fmla="*/ 2147483647 w 783"/>
                <a:gd name="T31" fmla="*/ 2147483647 h 614"/>
                <a:gd name="T32" fmla="*/ 2147483647 w 783"/>
                <a:gd name="T33" fmla="*/ 2147483647 h 614"/>
                <a:gd name="T34" fmla="*/ 2147483647 w 783"/>
                <a:gd name="T35" fmla="*/ 2147483647 h 614"/>
                <a:gd name="T36" fmla="*/ 2147483647 w 783"/>
                <a:gd name="T37" fmla="*/ 2147483647 h 614"/>
                <a:gd name="T38" fmla="*/ 2147483647 w 783"/>
                <a:gd name="T39" fmla="*/ 2147483647 h 614"/>
                <a:gd name="T40" fmla="*/ 2147483647 w 783"/>
                <a:gd name="T41" fmla="*/ 2147483647 h 614"/>
                <a:gd name="T42" fmla="*/ 2147483647 w 783"/>
                <a:gd name="T43" fmla="*/ 2147483647 h 614"/>
                <a:gd name="T44" fmla="*/ 2147483647 w 783"/>
                <a:gd name="T45" fmla="*/ 2147483647 h 614"/>
                <a:gd name="T46" fmla="*/ 2147483647 w 783"/>
                <a:gd name="T47" fmla="*/ 2147483647 h 614"/>
                <a:gd name="T48" fmla="*/ 2147483647 w 783"/>
                <a:gd name="T49" fmla="*/ 2147483647 h 614"/>
                <a:gd name="T50" fmla="*/ 2147483647 w 783"/>
                <a:gd name="T51" fmla="*/ 2147483647 h 614"/>
                <a:gd name="T52" fmla="*/ 2147483647 w 783"/>
                <a:gd name="T53" fmla="*/ 2147483647 h 614"/>
                <a:gd name="T54" fmla="*/ 2147483647 w 783"/>
                <a:gd name="T55" fmla="*/ 2147483647 h 614"/>
                <a:gd name="T56" fmla="*/ 2147483647 w 783"/>
                <a:gd name="T57" fmla="*/ 2147483647 h 614"/>
                <a:gd name="T58" fmla="*/ 2147483647 w 783"/>
                <a:gd name="T59" fmla="*/ 2147483647 h 614"/>
                <a:gd name="T60" fmla="*/ 2147483647 w 783"/>
                <a:gd name="T61" fmla="*/ 2147483647 h 614"/>
                <a:gd name="T62" fmla="*/ 2147483647 w 783"/>
                <a:gd name="T63" fmla="*/ 2147483647 h 614"/>
                <a:gd name="T64" fmla="*/ 2147483647 w 783"/>
                <a:gd name="T65" fmla="*/ 2147483647 h 614"/>
                <a:gd name="T66" fmla="*/ 2147483647 w 783"/>
                <a:gd name="T67" fmla="*/ 2147483647 h 614"/>
                <a:gd name="T68" fmla="*/ 2147483647 w 783"/>
                <a:gd name="T69" fmla="*/ 2147483647 h 614"/>
                <a:gd name="T70" fmla="*/ 2147483647 w 783"/>
                <a:gd name="T71" fmla="*/ 2147483647 h 614"/>
                <a:gd name="T72" fmla="*/ 2147483647 w 783"/>
                <a:gd name="T73" fmla="*/ 2147483647 h 614"/>
                <a:gd name="T74" fmla="*/ 2147483647 w 783"/>
                <a:gd name="T75" fmla="*/ 2147483647 h 614"/>
                <a:gd name="T76" fmla="*/ 2147483647 w 783"/>
                <a:gd name="T77" fmla="*/ 2147483647 h 614"/>
                <a:gd name="T78" fmla="*/ 2147483647 w 783"/>
                <a:gd name="T79" fmla="*/ 2147483647 h 614"/>
                <a:gd name="T80" fmla="*/ 2147483647 w 783"/>
                <a:gd name="T81" fmla="*/ 2147483647 h 614"/>
                <a:gd name="T82" fmla="*/ 2147483647 w 783"/>
                <a:gd name="T83" fmla="*/ 2147483647 h 614"/>
                <a:gd name="T84" fmla="*/ 2147483647 w 783"/>
                <a:gd name="T85" fmla="*/ 2147483647 h 614"/>
                <a:gd name="T86" fmla="*/ 2147483647 w 783"/>
                <a:gd name="T87" fmla="*/ 2147483647 h 614"/>
                <a:gd name="T88" fmla="*/ 2147483647 w 783"/>
                <a:gd name="T89" fmla="*/ 2147483647 h 614"/>
                <a:gd name="T90" fmla="*/ 2147483647 w 783"/>
                <a:gd name="T91" fmla="*/ 2147483647 h 614"/>
                <a:gd name="T92" fmla="*/ 2147483647 w 783"/>
                <a:gd name="T93" fmla="*/ 2147483647 h 614"/>
                <a:gd name="T94" fmla="*/ 2147483647 w 783"/>
                <a:gd name="T95" fmla="*/ 2147483647 h 614"/>
                <a:gd name="T96" fmla="*/ 2147483647 w 783"/>
                <a:gd name="T97" fmla="*/ 2147483647 h 614"/>
                <a:gd name="T98" fmla="*/ 2147483647 w 783"/>
                <a:gd name="T99" fmla="*/ 2147483647 h 614"/>
                <a:gd name="T100" fmla="*/ 2147483647 w 783"/>
                <a:gd name="T101" fmla="*/ 2147483647 h 614"/>
                <a:gd name="T102" fmla="*/ 2147483647 w 783"/>
                <a:gd name="T103" fmla="*/ 2147483647 h 614"/>
                <a:gd name="T104" fmla="*/ 0 w 783"/>
                <a:gd name="T105" fmla="*/ 2147483647 h 614"/>
                <a:gd name="T106" fmla="*/ 2147483647 w 783"/>
                <a:gd name="T107" fmla="*/ 2147483647 h 614"/>
                <a:gd name="T108" fmla="*/ 2147483647 w 783"/>
                <a:gd name="T109" fmla="*/ 2147483647 h 614"/>
                <a:gd name="T110" fmla="*/ 2147483647 w 783"/>
                <a:gd name="T111" fmla="*/ 2147483647 h 6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3"/>
                <a:gd name="T169" fmla="*/ 0 h 614"/>
                <a:gd name="T170" fmla="*/ 783 w 783"/>
                <a:gd name="T171" fmla="*/ 614 h 6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3" h="614">
                  <a:moveTo>
                    <a:pt x="156" y="110"/>
                  </a:moveTo>
                  <a:lnTo>
                    <a:pt x="193" y="127"/>
                  </a:lnTo>
                  <a:lnTo>
                    <a:pt x="205" y="138"/>
                  </a:lnTo>
                  <a:lnTo>
                    <a:pt x="218" y="142"/>
                  </a:lnTo>
                  <a:lnTo>
                    <a:pt x="220" y="166"/>
                  </a:lnTo>
                  <a:lnTo>
                    <a:pt x="218" y="147"/>
                  </a:lnTo>
                  <a:lnTo>
                    <a:pt x="222" y="167"/>
                  </a:lnTo>
                  <a:lnTo>
                    <a:pt x="236" y="166"/>
                  </a:lnTo>
                  <a:lnTo>
                    <a:pt x="245" y="170"/>
                  </a:lnTo>
                  <a:lnTo>
                    <a:pt x="244" y="160"/>
                  </a:lnTo>
                  <a:lnTo>
                    <a:pt x="256" y="160"/>
                  </a:lnTo>
                  <a:lnTo>
                    <a:pt x="265" y="152"/>
                  </a:lnTo>
                  <a:lnTo>
                    <a:pt x="263" y="156"/>
                  </a:lnTo>
                  <a:lnTo>
                    <a:pt x="300" y="133"/>
                  </a:lnTo>
                  <a:lnTo>
                    <a:pt x="311" y="133"/>
                  </a:lnTo>
                  <a:lnTo>
                    <a:pt x="312" y="124"/>
                  </a:lnTo>
                  <a:lnTo>
                    <a:pt x="311" y="122"/>
                  </a:lnTo>
                  <a:lnTo>
                    <a:pt x="320" y="110"/>
                  </a:lnTo>
                  <a:lnTo>
                    <a:pt x="336" y="108"/>
                  </a:lnTo>
                  <a:lnTo>
                    <a:pt x="343" y="108"/>
                  </a:lnTo>
                  <a:lnTo>
                    <a:pt x="344" y="108"/>
                  </a:lnTo>
                  <a:lnTo>
                    <a:pt x="380" y="126"/>
                  </a:lnTo>
                  <a:lnTo>
                    <a:pt x="386" y="137"/>
                  </a:lnTo>
                  <a:lnTo>
                    <a:pt x="402" y="145"/>
                  </a:lnTo>
                  <a:lnTo>
                    <a:pt x="409" y="163"/>
                  </a:lnTo>
                  <a:lnTo>
                    <a:pt x="422" y="167"/>
                  </a:lnTo>
                  <a:lnTo>
                    <a:pt x="433" y="183"/>
                  </a:lnTo>
                  <a:lnTo>
                    <a:pt x="441" y="185"/>
                  </a:lnTo>
                  <a:lnTo>
                    <a:pt x="443" y="199"/>
                  </a:lnTo>
                  <a:lnTo>
                    <a:pt x="448" y="199"/>
                  </a:lnTo>
                  <a:lnTo>
                    <a:pt x="450" y="194"/>
                  </a:lnTo>
                  <a:lnTo>
                    <a:pt x="462" y="192"/>
                  </a:lnTo>
                  <a:lnTo>
                    <a:pt x="469" y="195"/>
                  </a:lnTo>
                  <a:lnTo>
                    <a:pt x="475" y="209"/>
                  </a:lnTo>
                  <a:lnTo>
                    <a:pt x="483" y="217"/>
                  </a:lnTo>
                  <a:lnTo>
                    <a:pt x="479" y="230"/>
                  </a:lnTo>
                  <a:lnTo>
                    <a:pt x="484" y="234"/>
                  </a:lnTo>
                  <a:lnTo>
                    <a:pt x="483" y="237"/>
                  </a:lnTo>
                  <a:lnTo>
                    <a:pt x="487" y="239"/>
                  </a:lnTo>
                  <a:lnTo>
                    <a:pt x="488" y="241"/>
                  </a:lnTo>
                  <a:lnTo>
                    <a:pt x="491" y="267"/>
                  </a:lnTo>
                  <a:lnTo>
                    <a:pt x="487" y="288"/>
                  </a:lnTo>
                  <a:lnTo>
                    <a:pt x="483" y="298"/>
                  </a:lnTo>
                  <a:lnTo>
                    <a:pt x="487" y="302"/>
                  </a:lnTo>
                  <a:lnTo>
                    <a:pt x="483" y="306"/>
                  </a:lnTo>
                  <a:lnTo>
                    <a:pt x="484" y="330"/>
                  </a:lnTo>
                  <a:lnTo>
                    <a:pt x="495" y="342"/>
                  </a:lnTo>
                  <a:lnTo>
                    <a:pt x="498" y="353"/>
                  </a:lnTo>
                  <a:lnTo>
                    <a:pt x="501" y="355"/>
                  </a:lnTo>
                  <a:lnTo>
                    <a:pt x="508" y="341"/>
                  </a:lnTo>
                  <a:lnTo>
                    <a:pt x="508" y="327"/>
                  </a:lnTo>
                  <a:lnTo>
                    <a:pt x="505" y="323"/>
                  </a:lnTo>
                  <a:lnTo>
                    <a:pt x="495" y="320"/>
                  </a:lnTo>
                  <a:lnTo>
                    <a:pt x="502" y="317"/>
                  </a:lnTo>
                  <a:lnTo>
                    <a:pt x="519" y="330"/>
                  </a:lnTo>
                  <a:lnTo>
                    <a:pt x="519" y="324"/>
                  </a:lnTo>
                  <a:lnTo>
                    <a:pt x="526" y="323"/>
                  </a:lnTo>
                  <a:lnTo>
                    <a:pt x="516" y="350"/>
                  </a:lnTo>
                  <a:lnTo>
                    <a:pt x="511" y="357"/>
                  </a:lnTo>
                  <a:lnTo>
                    <a:pt x="511" y="360"/>
                  </a:lnTo>
                  <a:lnTo>
                    <a:pt x="500" y="364"/>
                  </a:lnTo>
                  <a:lnTo>
                    <a:pt x="512" y="378"/>
                  </a:lnTo>
                  <a:lnTo>
                    <a:pt x="525" y="392"/>
                  </a:lnTo>
                  <a:lnTo>
                    <a:pt x="545" y="422"/>
                  </a:lnTo>
                  <a:lnTo>
                    <a:pt x="551" y="428"/>
                  </a:lnTo>
                  <a:lnTo>
                    <a:pt x="551" y="429"/>
                  </a:lnTo>
                  <a:lnTo>
                    <a:pt x="556" y="438"/>
                  </a:lnTo>
                  <a:lnTo>
                    <a:pt x="570" y="467"/>
                  </a:lnTo>
                  <a:lnTo>
                    <a:pt x="577" y="474"/>
                  </a:lnTo>
                  <a:lnTo>
                    <a:pt x="588" y="470"/>
                  </a:lnTo>
                  <a:lnTo>
                    <a:pt x="588" y="465"/>
                  </a:lnTo>
                  <a:lnTo>
                    <a:pt x="605" y="481"/>
                  </a:lnTo>
                  <a:lnTo>
                    <a:pt x="613" y="502"/>
                  </a:lnTo>
                  <a:lnTo>
                    <a:pt x="630" y="529"/>
                  </a:lnTo>
                  <a:lnTo>
                    <a:pt x="630" y="525"/>
                  </a:lnTo>
                  <a:lnTo>
                    <a:pt x="634" y="522"/>
                  </a:lnTo>
                  <a:lnTo>
                    <a:pt x="651" y="531"/>
                  </a:lnTo>
                  <a:lnTo>
                    <a:pt x="658" y="532"/>
                  </a:lnTo>
                  <a:lnTo>
                    <a:pt x="676" y="546"/>
                  </a:lnTo>
                  <a:lnTo>
                    <a:pt x="693" y="574"/>
                  </a:lnTo>
                  <a:lnTo>
                    <a:pt x="690" y="576"/>
                  </a:lnTo>
                  <a:lnTo>
                    <a:pt x="690" y="588"/>
                  </a:lnTo>
                  <a:lnTo>
                    <a:pt x="700" y="597"/>
                  </a:lnTo>
                  <a:lnTo>
                    <a:pt x="708" y="594"/>
                  </a:lnTo>
                  <a:lnTo>
                    <a:pt x="722" y="588"/>
                  </a:lnTo>
                  <a:lnTo>
                    <a:pt x="727" y="588"/>
                  </a:lnTo>
                  <a:lnTo>
                    <a:pt x="727" y="589"/>
                  </a:lnTo>
                  <a:lnTo>
                    <a:pt x="737" y="588"/>
                  </a:lnTo>
                  <a:lnTo>
                    <a:pt x="734" y="600"/>
                  </a:lnTo>
                  <a:lnTo>
                    <a:pt x="737" y="603"/>
                  </a:lnTo>
                  <a:lnTo>
                    <a:pt x="744" y="599"/>
                  </a:lnTo>
                  <a:lnTo>
                    <a:pt x="741" y="588"/>
                  </a:lnTo>
                  <a:lnTo>
                    <a:pt x="743" y="581"/>
                  </a:lnTo>
                  <a:lnTo>
                    <a:pt x="745" y="582"/>
                  </a:lnTo>
                  <a:lnTo>
                    <a:pt x="756" y="578"/>
                  </a:lnTo>
                  <a:lnTo>
                    <a:pt x="758" y="596"/>
                  </a:lnTo>
                  <a:lnTo>
                    <a:pt x="752" y="600"/>
                  </a:lnTo>
                  <a:lnTo>
                    <a:pt x="755" y="601"/>
                  </a:lnTo>
                  <a:lnTo>
                    <a:pt x="745" y="613"/>
                  </a:lnTo>
                  <a:lnTo>
                    <a:pt x="754" y="606"/>
                  </a:lnTo>
                  <a:lnTo>
                    <a:pt x="769" y="583"/>
                  </a:lnTo>
                  <a:lnTo>
                    <a:pt x="777" y="558"/>
                  </a:lnTo>
                  <a:lnTo>
                    <a:pt x="782" y="542"/>
                  </a:lnTo>
                  <a:lnTo>
                    <a:pt x="782" y="539"/>
                  </a:lnTo>
                  <a:lnTo>
                    <a:pt x="776" y="558"/>
                  </a:lnTo>
                  <a:lnTo>
                    <a:pt x="766" y="565"/>
                  </a:lnTo>
                  <a:lnTo>
                    <a:pt x="770" y="557"/>
                  </a:lnTo>
                  <a:lnTo>
                    <a:pt x="765" y="545"/>
                  </a:lnTo>
                  <a:lnTo>
                    <a:pt x="770" y="522"/>
                  </a:lnTo>
                  <a:lnTo>
                    <a:pt x="777" y="518"/>
                  </a:lnTo>
                  <a:lnTo>
                    <a:pt x="780" y="522"/>
                  </a:lnTo>
                  <a:lnTo>
                    <a:pt x="777" y="490"/>
                  </a:lnTo>
                  <a:lnTo>
                    <a:pt x="777" y="488"/>
                  </a:lnTo>
                  <a:lnTo>
                    <a:pt x="775" y="452"/>
                  </a:lnTo>
                  <a:lnTo>
                    <a:pt x="770" y="402"/>
                  </a:lnTo>
                  <a:lnTo>
                    <a:pt x="762" y="384"/>
                  </a:lnTo>
                  <a:lnTo>
                    <a:pt x="745" y="355"/>
                  </a:lnTo>
                  <a:lnTo>
                    <a:pt x="729" y="325"/>
                  </a:lnTo>
                  <a:lnTo>
                    <a:pt x="729" y="324"/>
                  </a:lnTo>
                  <a:lnTo>
                    <a:pt x="711" y="295"/>
                  </a:lnTo>
                  <a:lnTo>
                    <a:pt x="694" y="269"/>
                  </a:lnTo>
                  <a:lnTo>
                    <a:pt x="687" y="245"/>
                  </a:lnTo>
                  <a:lnTo>
                    <a:pt x="690" y="227"/>
                  </a:lnTo>
                  <a:lnTo>
                    <a:pt x="666" y="199"/>
                  </a:lnTo>
                  <a:lnTo>
                    <a:pt x="637" y="163"/>
                  </a:lnTo>
                  <a:lnTo>
                    <a:pt x="622" y="140"/>
                  </a:lnTo>
                  <a:lnTo>
                    <a:pt x="622" y="137"/>
                  </a:lnTo>
                  <a:lnTo>
                    <a:pt x="606" y="113"/>
                  </a:lnTo>
                  <a:lnTo>
                    <a:pt x="605" y="113"/>
                  </a:lnTo>
                  <a:lnTo>
                    <a:pt x="602" y="105"/>
                  </a:lnTo>
                  <a:lnTo>
                    <a:pt x="595" y="88"/>
                  </a:lnTo>
                  <a:lnTo>
                    <a:pt x="581" y="54"/>
                  </a:lnTo>
                  <a:lnTo>
                    <a:pt x="573" y="27"/>
                  </a:lnTo>
                  <a:lnTo>
                    <a:pt x="570" y="27"/>
                  </a:lnTo>
                  <a:lnTo>
                    <a:pt x="570" y="26"/>
                  </a:lnTo>
                  <a:lnTo>
                    <a:pt x="566" y="5"/>
                  </a:lnTo>
                  <a:lnTo>
                    <a:pt x="540" y="5"/>
                  </a:lnTo>
                  <a:lnTo>
                    <a:pt x="526" y="2"/>
                  </a:lnTo>
                  <a:lnTo>
                    <a:pt x="523" y="0"/>
                  </a:lnTo>
                  <a:lnTo>
                    <a:pt x="512" y="9"/>
                  </a:lnTo>
                  <a:lnTo>
                    <a:pt x="519" y="36"/>
                  </a:lnTo>
                  <a:lnTo>
                    <a:pt x="518" y="51"/>
                  </a:lnTo>
                  <a:lnTo>
                    <a:pt x="505" y="52"/>
                  </a:lnTo>
                  <a:lnTo>
                    <a:pt x="500" y="38"/>
                  </a:lnTo>
                  <a:lnTo>
                    <a:pt x="500" y="31"/>
                  </a:lnTo>
                  <a:lnTo>
                    <a:pt x="495" y="31"/>
                  </a:lnTo>
                  <a:lnTo>
                    <a:pt x="484" y="33"/>
                  </a:lnTo>
                  <a:lnTo>
                    <a:pt x="480" y="33"/>
                  </a:lnTo>
                  <a:lnTo>
                    <a:pt x="476" y="33"/>
                  </a:lnTo>
                  <a:lnTo>
                    <a:pt x="473" y="33"/>
                  </a:lnTo>
                  <a:lnTo>
                    <a:pt x="465" y="34"/>
                  </a:lnTo>
                  <a:lnTo>
                    <a:pt x="456" y="36"/>
                  </a:lnTo>
                  <a:lnTo>
                    <a:pt x="455" y="36"/>
                  </a:lnTo>
                  <a:lnTo>
                    <a:pt x="450" y="36"/>
                  </a:lnTo>
                  <a:lnTo>
                    <a:pt x="437" y="36"/>
                  </a:lnTo>
                  <a:lnTo>
                    <a:pt x="413" y="37"/>
                  </a:lnTo>
                  <a:lnTo>
                    <a:pt x="408" y="38"/>
                  </a:lnTo>
                  <a:lnTo>
                    <a:pt x="404" y="38"/>
                  </a:lnTo>
                  <a:lnTo>
                    <a:pt x="397" y="40"/>
                  </a:lnTo>
                  <a:lnTo>
                    <a:pt x="394" y="40"/>
                  </a:lnTo>
                  <a:lnTo>
                    <a:pt x="393" y="40"/>
                  </a:lnTo>
                  <a:lnTo>
                    <a:pt x="390" y="40"/>
                  </a:lnTo>
                  <a:lnTo>
                    <a:pt x="380" y="40"/>
                  </a:lnTo>
                  <a:lnTo>
                    <a:pt x="370" y="41"/>
                  </a:lnTo>
                  <a:lnTo>
                    <a:pt x="366" y="42"/>
                  </a:lnTo>
                  <a:lnTo>
                    <a:pt x="363" y="42"/>
                  </a:lnTo>
                  <a:lnTo>
                    <a:pt x="358" y="42"/>
                  </a:lnTo>
                  <a:lnTo>
                    <a:pt x="345" y="42"/>
                  </a:lnTo>
                  <a:lnTo>
                    <a:pt x="340" y="44"/>
                  </a:lnTo>
                  <a:lnTo>
                    <a:pt x="333" y="45"/>
                  </a:lnTo>
                  <a:lnTo>
                    <a:pt x="329" y="45"/>
                  </a:lnTo>
                  <a:lnTo>
                    <a:pt x="326" y="45"/>
                  </a:lnTo>
                  <a:lnTo>
                    <a:pt x="316" y="45"/>
                  </a:lnTo>
                  <a:lnTo>
                    <a:pt x="311" y="47"/>
                  </a:lnTo>
                  <a:lnTo>
                    <a:pt x="308" y="47"/>
                  </a:lnTo>
                  <a:lnTo>
                    <a:pt x="305" y="47"/>
                  </a:lnTo>
                  <a:lnTo>
                    <a:pt x="300" y="47"/>
                  </a:lnTo>
                  <a:lnTo>
                    <a:pt x="290" y="48"/>
                  </a:lnTo>
                  <a:lnTo>
                    <a:pt x="275" y="49"/>
                  </a:lnTo>
                  <a:lnTo>
                    <a:pt x="254" y="51"/>
                  </a:lnTo>
                  <a:lnTo>
                    <a:pt x="254" y="49"/>
                  </a:lnTo>
                  <a:lnTo>
                    <a:pt x="238" y="23"/>
                  </a:lnTo>
                  <a:lnTo>
                    <a:pt x="237" y="20"/>
                  </a:lnTo>
                  <a:lnTo>
                    <a:pt x="223" y="23"/>
                  </a:lnTo>
                  <a:lnTo>
                    <a:pt x="215" y="23"/>
                  </a:lnTo>
                  <a:lnTo>
                    <a:pt x="194" y="27"/>
                  </a:lnTo>
                  <a:lnTo>
                    <a:pt x="193" y="27"/>
                  </a:lnTo>
                  <a:lnTo>
                    <a:pt x="168" y="30"/>
                  </a:lnTo>
                  <a:lnTo>
                    <a:pt x="151" y="33"/>
                  </a:lnTo>
                  <a:lnTo>
                    <a:pt x="144" y="33"/>
                  </a:lnTo>
                  <a:lnTo>
                    <a:pt x="134" y="34"/>
                  </a:lnTo>
                  <a:lnTo>
                    <a:pt x="131" y="36"/>
                  </a:lnTo>
                  <a:lnTo>
                    <a:pt x="129" y="36"/>
                  </a:lnTo>
                  <a:lnTo>
                    <a:pt x="123" y="36"/>
                  </a:lnTo>
                  <a:lnTo>
                    <a:pt x="112" y="37"/>
                  </a:lnTo>
                  <a:lnTo>
                    <a:pt x="111" y="37"/>
                  </a:lnTo>
                  <a:lnTo>
                    <a:pt x="98" y="38"/>
                  </a:lnTo>
                  <a:lnTo>
                    <a:pt x="95" y="38"/>
                  </a:lnTo>
                  <a:lnTo>
                    <a:pt x="84" y="40"/>
                  </a:lnTo>
                  <a:lnTo>
                    <a:pt x="81" y="40"/>
                  </a:lnTo>
                  <a:lnTo>
                    <a:pt x="80" y="40"/>
                  </a:lnTo>
                  <a:lnTo>
                    <a:pt x="75" y="41"/>
                  </a:lnTo>
                  <a:lnTo>
                    <a:pt x="55" y="42"/>
                  </a:lnTo>
                  <a:lnTo>
                    <a:pt x="43" y="44"/>
                  </a:lnTo>
                  <a:lnTo>
                    <a:pt x="40" y="45"/>
                  </a:lnTo>
                  <a:lnTo>
                    <a:pt x="34" y="45"/>
                  </a:lnTo>
                  <a:lnTo>
                    <a:pt x="31" y="45"/>
                  </a:lnTo>
                  <a:lnTo>
                    <a:pt x="1" y="49"/>
                  </a:lnTo>
                  <a:lnTo>
                    <a:pt x="0" y="66"/>
                  </a:lnTo>
                  <a:lnTo>
                    <a:pt x="23" y="87"/>
                  </a:lnTo>
                  <a:lnTo>
                    <a:pt x="22" y="101"/>
                  </a:lnTo>
                  <a:lnTo>
                    <a:pt x="27" y="106"/>
                  </a:lnTo>
                  <a:lnTo>
                    <a:pt x="12" y="126"/>
                  </a:lnTo>
                  <a:lnTo>
                    <a:pt x="29" y="122"/>
                  </a:lnTo>
                  <a:lnTo>
                    <a:pt x="76" y="109"/>
                  </a:lnTo>
                  <a:lnTo>
                    <a:pt x="81" y="106"/>
                  </a:lnTo>
                  <a:lnTo>
                    <a:pt x="108" y="105"/>
                  </a:lnTo>
                  <a:lnTo>
                    <a:pt x="118" y="104"/>
                  </a:lnTo>
                  <a:lnTo>
                    <a:pt x="119" y="104"/>
                  </a:lnTo>
                  <a:lnTo>
                    <a:pt x="120" y="104"/>
                  </a:lnTo>
                  <a:lnTo>
                    <a:pt x="156" y="110"/>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103" name="Florida extra 1 (no alt text)"/>
            <p:cNvSpPr>
              <a:spLocks/>
            </p:cNvSpPr>
            <p:nvPr/>
          </p:nvSpPr>
          <p:spPr bwMode="auto">
            <a:xfrm>
              <a:off x="6645275" y="5589588"/>
              <a:ext cx="79375" cy="49212"/>
            </a:xfrm>
            <a:custGeom>
              <a:avLst/>
              <a:gdLst>
                <a:gd name="T0" fmla="*/ 0 w 49"/>
                <a:gd name="T1" fmla="*/ 2147483647 h 34"/>
                <a:gd name="T2" fmla="*/ 2147483647 w 49"/>
                <a:gd name="T3" fmla="*/ 2147483647 h 34"/>
                <a:gd name="T4" fmla="*/ 2147483647 w 49"/>
                <a:gd name="T5" fmla="*/ 2147483647 h 34"/>
                <a:gd name="T6" fmla="*/ 2147483647 w 49"/>
                <a:gd name="T7" fmla="*/ 2147483647 h 34"/>
                <a:gd name="T8" fmla="*/ 2147483647 w 49"/>
                <a:gd name="T9" fmla="*/ 2147483647 h 34"/>
                <a:gd name="T10" fmla="*/ 2147483647 w 49"/>
                <a:gd name="T11" fmla="*/ 2147483647 h 34"/>
                <a:gd name="T12" fmla="*/ 2147483647 w 49"/>
                <a:gd name="T13" fmla="*/ 0 h 34"/>
                <a:gd name="T14" fmla="*/ 2147483647 w 49"/>
                <a:gd name="T15" fmla="*/ 2147483647 h 34"/>
                <a:gd name="T16" fmla="*/ 2147483647 w 49"/>
                <a:gd name="T17" fmla="*/ 2147483647 h 34"/>
                <a:gd name="T18" fmla="*/ 2147483647 w 49"/>
                <a:gd name="T19" fmla="*/ 2147483647 h 34"/>
                <a:gd name="T20" fmla="*/ 2147483647 w 49"/>
                <a:gd name="T21" fmla="*/ 2147483647 h 34"/>
                <a:gd name="T22" fmla="*/ 2147483647 w 49"/>
                <a:gd name="T23" fmla="*/ 2147483647 h 34"/>
                <a:gd name="T24" fmla="*/ 0 w 49"/>
                <a:gd name="T25" fmla="*/ 2147483647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34"/>
                <a:gd name="T41" fmla="*/ 49 w 49"/>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34">
                  <a:moveTo>
                    <a:pt x="0" y="33"/>
                  </a:moveTo>
                  <a:lnTo>
                    <a:pt x="26" y="20"/>
                  </a:lnTo>
                  <a:lnTo>
                    <a:pt x="27" y="14"/>
                  </a:lnTo>
                  <a:lnTo>
                    <a:pt x="38" y="17"/>
                  </a:lnTo>
                  <a:lnTo>
                    <a:pt x="48" y="12"/>
                  </a:lnTo>
                  <a:lnTo>
                    <a:pt x="38" y="4"/>
                  </a:lnTo>
                  <a:lnTo>
                    <a:pt x="26" y="0"/>
                  </a:lnTo>
                  <a:lnTo>
                    <a:pt x="26" y="7"/>
                  </a:lnTo>
                  <a:lnTo>
                    <a:pt x="24" y="11"/>
                  </a:lnTo>
                  <a:lnTo>
                    <a:pt x="17" y="8"/>
                  </a:lnTo>
                  <a:lnTo>
                    <a:pt x="4" y="18"/>
                  </a:lnTo>
                  <a:lnTo>
                    <a:pt x="5" y="28"/>
                  </a:lnTo>
                  <a:lnTo>
                    <a:pt x="0" y="33"/>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4" name="Florida  extra 2 (no alt text)"/>
            <p:cNvSpPr>
              <a:spLocks/>
            </p:cNvSpPr>
            <p:nvPr/>
          </p:nvSpPr>
          <p:spPr bwMode="auto">
            <a:xfrm>
              <a:off x="6750050" y="5576888"/>
              <a:ext cx="36513" cy="33337"/>
            </a:xfrm>
            <a:custGeom>
              <a:avLst/>
              <a:gdLst>
                <a:gd name="T0" fmla="*/ 0 w 23"/>
                <a:gd name="T1" fmla="*/ 2147483647 h 23"/>
                <a:gd name="T2" fmla="*/ 2147483647 w 23"/>
                <a:gd name="T3" fmla="*/ 2147483647 h 23"/>
                <a:gd name="T4" fmla="*/ 2147483647 w 23"/>
                <a:gd name="T5" fmla="*/ 0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20"/>
                  </a:moveTo>
                  <a:lnTo>
                    <a:pt x="1" y="22"/>
                  </a:lnTo>
                  <a:lnTo>
                    <a:pt x="22" y="0"/>
                  </a:lnTo>
                  <a:lnTo>
                    <a:pt x="12" y="10"/>
                  </a:lnTo>
                  <a:lnTo>
                    <a:pt x="0" y="20"/>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5" name="Florida  extra 3 (no alt text)"/>
            <p:cNvSpPr>
              <a:spLocks/>
            </p:cNvSpPr>
            <p:nvPr/>
          </p:nvSpPr>
          <p:spPr bwMode="auto">
            <a:xfrm>
              <a:off x="6788150" y="5565775"/>
              <a:ext cx="36513" cy="34925"/>
            </a:xfrm>
            <a:custGeom>
              <a:avLst/>
              <a:gdLst>
                <a:gd name="T0" fmla="*/ 0 w 23"/>
                <a:gd name="T1" fmla="*/ 2147483647 h 23"/>
                <a:gd name="T2" fmla="*/ 2147483647 w 23"/>
                <a:gd name="T3" fmla="*/ 0 h 23"/>
                <a:gd name="T4" fmla="*/ 2147483647 w 23"/>
                <a:gd name="T5" fmla="*/ 2147483647 h 23"/>
                <a:gd name="T6" fmla="*/ 0 w 23"/>
                <a:gd name="T7" fmla="*/ 2147483647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22"/>
                  </a:moveTo>
                  <a:lnTo>
                    <a:pt x="22" y="0"/>
                  </a:lnTo>
                  <a:lnTo>
                    <a:pt x="22" y="16"/>
                  </a:lnTo>
                  <a:lnTo>
                    <a:pt x="0" y="22"/>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6" name="Florida  extra 4 (no alt text)"/>
            <p:cNvSpPr>
              <a:spLocks/>
            </p:cNvSpPr>
            <p:nvPr/>
          </p:nvSpPr>
          <p:spPr bwMode="auto">
            <a:xfrm>
              <a:off x="6711950" y="5589588"/>
              <a:ext cx="38100" cy="36512"/>
            </a:xfrm>
            <a:custGeom>
              <a:avLst/>
              <a:gdLst>
                <a:gd name="T0" fmla="*/ 0 w 24"/>
                <a:gd name="T1" fmla="*/ 0 h 24"/>
                <a:gd name="T2" fmla="*/ 2147483647 w 24"/>
                <a:gd name="T3" fmla="*/ 2147483647 h 24"/>
                <a:gd name="T4" fmla="*/ 2147483647 w 24"/>
                <a:gd name="T5" fmla="*/ 0 h 24"/>
                <a:gd name="T6" fmla="*/ 0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0"/>
                  </a:moveTo>
                  <a:lnTo>
                    <a:pt x="7" y="23"/>
                  </a:lnTo>
                  <a:lnTo>
                    <a:pt x="23" y="0"/>
                  </a:lnTo>
                  <a:lnTo>
                    <a:pt x="0" y="0"/>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7" name="Florida  extra 5 (no alt text)"/>
            <p:cNvSpPr>
              <a:spLocks/>
            </p:cNvSpPr>
            <p:nvPr/>
          </p:nvSpPr>
          <p:spPr bwMode="auto">
            <a:xfrm>
              <a:off x="6802438" y="5556250"/>
              <a:ext cx="36512" cy="33338"/>
            </a:xfrm>
            <a:custGeom>
              <a:avLst/>
              <a:gdLst>
                <a:gd name="T0" fmla="*/ 0 w 24"/>
                <a:gd name="T1" fmla="*/ 2147483647 h 23"/>
                <a:gd name="T2" fmla="*/ 2147483647 w 24"/>
                <a:gd name="T3" fmla="*/ 0 h 23"/>
                <a:gd name="T4" fmla="*/ 2147483647 w 24"/>
                <a:gd name="T5" fmla="*/ 0 h 23"/>
                <a:gd name="T6" fmla="*/ 0 w 24"/>
                <a:gd name="T7" fmla="*/ 2147483647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22"/>
                  </a:moveTo>
                  <a:lnTo>
                    <a:pt x="23" y="0"/>
                  </a:lnTo>
                  <a:lnTo>
                    <a:pt x="0" y="22"/>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4156" name="Georgia"/>
          <p:cNvSpPr>
            <a:spLocks/>
          </p:cNvSpPr>
          <p:nvPr/>
        </p:nvSpPr>
        <p:spPr bwMode="auto">
          <a:xfrm>
            <a:off x="5505574" y="3747098"/>
            <a:ext cx="713757" cy="695377"/>
          </a:xfrm>
          <a:custGeom>
            <a:avLst/>
            <a:gdLst>
              <a:gd name="T0" fmla="*/ 2147483647 w 469"/>
              <a:gd name="T1" fmla="*/ 2147483647 h 489"/>
              <a:gd name="T2" fmla="*/ 2147483647 w 469"/>
              <a:gd name="T3" fmla="*/ 2147483647 h 489"/>
              <a:gd name="T4" fmla="*/ 2147483647 w 469"/>
              <a:gd name="T5" fmla="*/ 2147483647 h 489"/>
              <a:gd name="T6" fmla="*/ 2147483647 w 469"/>
              <a:gd name="T7" fmla="*/ 2147483647 h 489"/>
              <a:gd name="T8" fmla="*/ 2147483647 w 469"/>
              <a:gd name="T9" fmla="*/ 2147483647 h 489"/>
              <a:gd name="T10" fmla="*/ 2147483647 w 469"/>
              <a:gd name="T11" fmla="*/ 2147483647 h 489"/>
              <a:gd name="T12" fmla="*/ 2147483647 w 469"/>
              <a:gd name="T13" fmla="*/ 2147483647 h 489"/>
              <a:gd name="T14" fmla="*/ 2147483647 w 469"/>
              <a:gd name="T15" fmla="*/ 2147483647 h 489"/>
              <a:gd name="T16" fmla="*/ 2147483647 w 469"/>
              <a:gd name="T17" fmla="*/ 2147483647 h 489"/>
              <a:gd name="T18" fmla="*/ 2147483647 w 469"/>
              <a:gd name="T19" fmla="*/ 2147483647 h 489"/>
              <a:gd name="T20" fmla="*/ 2147483647 w 469"/>
              <a:gd name="T21" fmla="*/ 2147483647 h 489"/>
              <a:gd name="T22" fmla="*/ 2147483647 w 469"/>
              <a:gd name="T23" fmla="*/ 2147483647 h 489"/>
              <a:gd name="T24" fmla="*/ 2147483647 w 469"/>
              <a:gd name="T25" fmla="*/ 2147483647 h 489"/>
              <a:gd name="T26" fmla="*/ 2147483647 w 469"/>
              <a:gd name="T27" fmla="*/ 2147483647 h 489"/>
              <a:gd name="T28" fmla="*/ 2147483647 w 469"/>
              <a:gd name="T29" fmla="*/ 2147483647 h 489"/>
              <a:gd name="T30" fmla="*/ 2147483647 w 469"/>
              <a:gd name="T31" fmla="*/ 2147483647 h 489"/>
              <a:gd name="T32" fmla="*/ 2147483647 w 469"/>
              <a:gd name="T33" fmla="*/ 2147483647 h 489"/>
              <a:gd name="T34" fmla="*/ 2147483647 w 469"/>
              <a:gd name="T35" fmla="*/ 2147483647 h 489"/>
              <a:gd name="T36" fmla="*/ 2147483647 w 469"/>
              <a:gd name="T37" fmla="*/ 2147483647 h 489"/>
              <a:gd name="T38" fmla="*/ 2147483647 w 469"/>
              <a:gd name="T39" fmla="*/ 2147483647 h 489"/>
              <a:gd name="T40" fmla="*/ 2147483647 w 469"/>
              <a:gd name="T41" fmla="*/ 2147483647 h 489"/>
              <a:gd name="T42" fmla="*/ 2147483647 w 469"/>
              <a:gd name="T43" fmla="*/ 2147483647 h 489"/>
              <a:gd name="T44" fmla="*/ 2147483647 w 469"/>
              <a:gd name="T45" fmla="*/ 2147483647 h 489"/>
              <a:gd name="T46" fmla="*/ 2147483647 w 469"/>
              <a:gd name="T47" fmla="*/ 2147483647 h 489"/>
              <a:gd name="T48" fmla="*/ 2147483647 w 469"/>
              <a:gd name="T49" fmla="*/ 2147483647 h 489"/>
              <a:gd name="T50" fmla="*/ 2147483647 w 469"/>
              <a:gd name="T51" fmla="*/ 2147483647 h 489"/>
              <a:gd name="T52" fmla="*/ 2147483647 w 469"/>
              <a:gd name="T53" fmla="*/ 2147483647 h 489"/>
              <a:gd name="T54" fmla="*/ 2147483647 w 469"/>
              <a:gd name="T55" fmla="*/ 2147483647 h 489"/>
              <a:gd name="T56" fmla="*/ 2147483647 w 469"/>
              <a:gd name="T57" fmla="*/ 2147483647 h 489"/>
              <a:gd name="T58" fmla="*/ 2147483647 w 469"/>
              <a:gd name="T59" fmla="*/ 2147483647 h 489"/>
              <a:gd name="T60" fmla="*/ 2147483647 w 469"/>
              <a:gd name="T61" fmla="*/ 2147483647 h 489"/>
              <a:gd name="T62" fmla="*/ 2147483647 w 469"/>
              <a:gd name="T63" fmla="*/ 2147483647 h 489"/>
              <a:gd name="T64" fmla="*/ 2147483647 w 469"/>
              <a:gd name="T65" fmla="*/ 2147483647 h 489"/>
              <a:gd name="T66" fmla="*/ 2147483647 w 469"/>
              <a:gd name="T67" fmla="*/ 2147483647 h 489"/>
              <a:gd name="T68" fmla="*/ 2147483647 w 469"/>
              <a:gd name="T69" fmla="*/ 2147483647 h 489"/>
              <a:gd name="T70" fmla="*/ 2147483647 w 469"/>
              <a:gd name="T71" fmla="*/ 2147483647 h 489"/>
              <a:gd name="T72" fmla="*/ 2147483647 w 469"/>
              <a:gd name="T73" fmla="*/ 2147483647 h 489"/>
              <a:gd name="T74" fmla="*/ 2147483647 w 469"/>
              <a:gd name="T75" fmla="*/ 2147483647 h 489"/>
              <a:gd name="T76" fmla="*/ 2147483647 w 469"/>
              <a:gd name="T77" fmla="*/ 2147483647 h 489"/>
              <a:gd name="T78" fmla="*/ 2147483647 w 469"/>
              <a:gd name="T79" fmla="*/ 2147483647 h 489"/>
              <a:gd name="T80" fmla="*/ 2147483647 w 469"/>
              <a:gd name="T81" fmla="*/ 2147483647 h 489"/>
              <a:gd name="T82" fmla="*/ 2147483647 w 469"/>
              <a:gd name="T83" fmla="*/ 2147483647 h 489"/>
              <a:gd name="T84" fmla="*/ 2147483647 w 469"/>
              <a:gd name="T85" fmla="*/ 2147483647 h 489"/>
              <a:gd name="T86" fmla="*/ 2147483647 w 469"/>
              <a:gd name="T87" fmla="*/ 2147483647 h 489"/>
              <a:gd name="T88" fmla="*/ 2147483647 w 469"/>
              <a:gd name="T89" fmla="*/ 2147483647 h 489"/>
              <a:gd name="T90" fmla="*/ 2147483647 w 469"/>
              <a:gd name="T91" fmla="*/ 2147483647 h 489"/>
              <a:gd name="T92" fmla="*/ 2147483647 w 469"/>
              <a:gd name="T93" fmla="*/ 2147483647 h 489"/>
              <a:gd name="T94" fmla="*/ 2147483647 w 469"/>
              <a:gd name="T95" fmla="*/ 2147483647 h 489"/>
              <a:gd name="T96" fmla="*/ 2147483647 w 469"/>
              <a:gd name="T97" fmla="*/ 2147483647 h 489"/>
              <a:gd name="T98" fmla="*/ 2147483647 w 469"/>
              <a:gd name="T99" fmla="*/ 2147483647 h 489"/>
              <a:gd name="T100" fmla="*/ 2147483647 w 469"/>
              <a:gd name="T101" fmla="*/ 2147483647 h 489"/>
              <a:gd name="T102" fmla="*/ 2147483647 w 469"/>
              <a:gd name="T103" fmla="*/ 2147483647 h 489"/>
              <a:gd name="T104" fmla="*/ 2147483647 w 469"/>
              <a:gd name="T105" fmla="*/ 2147483647 h 489"/>
              <a:gd name="T106" fmla="*/ 2147483647 w 469"/>
              <a:gd name="T107" fmla="*/ 2147483647 h 489"/>
              <a:gd name="T108" fmla="*/ 2147483647 w 469"/>
              <a:gd name="T109" fmla="*/ 2147483647 h 489"/>
              <a:gd name="T110" fmla="*/ 2147483647 w 469"/>
              <a:gd name="T111" fmla="*/ 2147483647 h 4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9"/>
              <a:gd name="T169" fmla="*/ 0 h 489"/>
              <a:gd name="T170" fmla="*/ 469 w 469"/>
              <a:gd name="T171" fmla="*/ 489 h 4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9" h="489">
                <a:moveTo>
                  <a:pt x="69" y="22"/>
                </a:moveTo>
                <a:lnTo>
                  <a:pt x="72" y="22"/>
                </a:lnTo>
                <a:lnTo>
                  <a:pt x="74" y="22"/>
                </a:lnTo>
                <a:lnTo>
                  <a:pt x="77" y="20"/>
                </a:lnTo>
                <a:lnTo>
                  <a:pt x="85" y="20"/>
                </a:lnTo>
                <a:lnTo>
                  <a:pt x="98" y="19"/>
                </a:lnTo>
                <a:lnTo>
                  <a:pt x="108" y="18"/>
                </a:lnTo>
                <a:lnTo>
                  <a:pt x="112" y="16"/>
                </a:lnTo>
                <a:lnTo>
                  <a:pt x="117" y="16"/>
                </a:lnTo>
                <a:lnTo>
                  <a:pt x="128" y="13"/>
                </a:lnTo>
                <a:lnTo>
                  <a:pt x="138" y="13"/>
                </a:lnTo>
                <a:lnTo>
                  <a:pt x="144" y="12"/>
                </a:lnTo>
                <a:lnTo>
                  <a:pt x="145" y="12"/>
                </a:lnTo>
                <a:lnTo>
                  <a:pt x="171" y="9"/>
                </a:lnTo>
                <a:lnTo>
                  <a:pt x="171" y="8"/>
                </a:lnTo>
                <a:lnTo>
                  <a:pt x="178" y="6"/>
                </a:lnTo>
                <a:lnTo>
                  <a:pt x="182" y="6"/>
                </a:lnTo>
                <a:lnTo>
                  <a:pt x="184" y="6"/>
                </a:lnTo>
                <a:lnTo>
                  <a:pt x="198" y="4"/>
                </a:lnTo>
                <a:lnTo>
                  <a:pt x="210" y="1"/>
                </a:lnTo>
                <a:lnTo>
                  <a:pt x="217" y="0"/>
                </a:lnTo>
                <a:lnTo>
                  <a:pt x="216" y="8"/>
                </a:lnTo>
                <a:lnTo>
                  <a:pt x="206" y="18"/>
                </a:lnTo>
                <a:lnTo>
                  <a:pt x="200" y="34"/>
                </a:lnTo>
                <a:lnTo>
                  <a:pt x="202" y="37"/>
                </a:lnTo>
                <a:lnTo>
                  <a:pt x="210" y="42"/>
                </a:lnTo>
                <a:lnTo>
                  <a:pt x="221" y="48"/>
                </a:lnTo>
                <a:lnTo>
                  <a:pt x="224" y="51"/>
                </a:lnTo>
                <a:lnTo>
                  <a:pt x="229" y="54"/>
                </a:lnTo>
                <a:lnTo>
                  <a:pt x="231" y="55"/>
                </a:lnTo>
                <a:lnTo>
                  <a:pt x="234" y="56"/>
                </a:lnTo>
                <a:lnTo>
                  <a:pt x="235" y="55"/>
                </a:lnTo>
                <a:lnTo>
                  <a:pt x="246" y="55"/>
                </a:lnTo>
                <a:lnTo>
                  <a:pt x="250" y="65"/>
                </a:lnTo>
                <a:lnTo>
                  <a:pt x="257" y="73"/>
                </a:lnTo>
                <a:lnTo>
                  <a:pt x="260" y="74"/>
                </a:lnTo>
                <a:lnTo>
                  <a:pt x="260" y="77"/>
                </a:lnTo>
                <a:lnTo>
                  <a:pt x="261" y="81"/>
                </a:lnTo>
                <a:lnTo>
                  <a:pt x="268" y="90"/>
                </a:lnTo>
                <a:lnTo>
                  <a:pt x="274" y="95"/>
                </a:lnTo>
                <a:lnTo>
                  <a:pt x="276" y="101"/>
                </a:lnTo>
                <a:lnTo>
                  <a:pt x="278" y="101"/>
                </a:lnTo>
                <a:lnTo>
                  <a:pt x="281" y="106"/>
                </a:lnTo>
                <a:lnTo>
                  <a:pt x="299" y="116"/>
                </a:lnTo>
                <a:lnTo>
                  <a:pt x="311" y="123"/>
                </a:lnTo>
                <a:lnTo>
                  <a:pt x="315" y="130"/>
                </a:lnTo>
                <a:lnTo>
                  <a:pt x="319" y="137"/>
                </a:lnTo>
                <a:lnTo>
                  <a:pt x="325" y="140"/>
                </a:lnTo>
                <a:lnTo>
                  <a:pt x="326" y="140"/>
                </a:lnTo>
                <a:lnTo>
                  <a:pt x="333" y="142"/>
                </a:lnTo>
                <a:lnTo>
                  <a:pt x="333" y="144"/>
                </a:lnTo>
                <a:lnTo>
                  <a:pt x="335" y="144"/>
                </a:lnTo>
                <a:lnTo>
                  <a:pt x="346" y="160"/>
                </a:lnTo>
                <a:lnTo>
                  <a:pt x="353" y="166"/>
                </a:lnTo>
                <a:lnTo>
                  <a:pt x="355" y="173"/>
                </a:lnTo>
                <a:lnTo>
                  <a:pt x="365" y="177"/>
                </a:lnTo>
                <a:lnTo>
                  <a:pt x="366" y="181"/>
                </a:lnTo>
                <a:lnTo>
                  <a:pt x="369" y="184"/>
                </a:lnTo>
                <a:lnTo>
                  <a:pt x="379" y="187"/>
                </a:lnTo>
                <a:lnTo>
                  <a:pt x="386" y="191"/>
                </a:lnTo>
                <a:lnTo>
                  <a:pt x="391" y="194"/>
                </a:lnTo>
                <a:lnTo>
                  <a:pt x="391" y="202"/>
                </a:lnTo>
                <a:lnTo>
                  <a:pt x="404" y="220"/>
                </a:lnTo>
                <a:lnTo>
                  <a:pt x="405" y="234"/>
                </a:lnTo>
                <a:lnTo>
                  <a:pt x="408" y="237"/>
                </a:lnTo>
                <a:lnTo>
                  <a:pt x="409" y="237"/>
                </a:lnTo>
                <a:lnTo>
                  <a:pt x="418" y="238"/>
                </a:lnTo>
                <a:lnTo>
                  <a:pt x="436" y="263"/>
                </a:lnTo>
                <a:lnTo>
                  <a:pt x="436" y="270"/>
                </a:lnTo>
                <a:lnTo>
                  <a:pt x="436" y="273"/>
                </a:lnTo>
                <a:lnTo>
                  <a:pt x="441" y="284"/>
                </a:lnTo>
                <a:lnTo>
                  <a:pt x="451" y="284"/>
                </a:lnTo>
                <a:lnTo>
                  <a:pt x="462" y="288"/>
                </a:lnTo>
                <a:lnTo>
                  <a:pt x="465" y="288"/>
                </a:lnTo>
                <a:lnTo>
                  <a:pt x="468" y="293"/>
                </a:lnTo>
                <a:lnTo>
                  <a:pt x="455" y="310"/>
                </a:lnTo>
                <a:lnTo>
                  <a:pt x="450" y="310"/>
                </a:lnTo>
                <a:lnTo>
                  <a:pt x="452" y="314"/>
                </a:lnTo>
                <a:lnTo>
                  <a:pt x="447" y="327"/>
                </a:lnTo>
                <a:lnTo>
                  <a:pt x="444" y="327"/>
                </a:lnTo>
                <a:lnTo>
                  <a:pt x="443" y="327"/>
                </a:lnTo>
                <a:lnTo>
                  <a:pt x="441" y="328"/>
                </a:lnTo>
                <a:lnTo>
                  <a:pt x="445" y="329"/>
                </a:lnTo>
                <a:lnTo>
                  <a:pt x="448" y="338"/>
                </a:lnTo>
                <a:lnTo>
                  <a:pt x="445" y="345"/>
                </a:lnTo>
                <a:lnTo>
                  <a:pt x="443" y="343"/>
                </a:lnTo>
                <a:lnTo>
                  <a:pt x="438" y="347"/>
                </a:lnTo>
                <a:lnTo>
                  <a:pt x="438" y="350"/>
                </a:lnTo>
                <a:lnTo>
                  <a:pt x="445" y="349"/>
                </a:lnTo>
                <a:lnTo>
                  <a:pt x="440" y="366"/>
                </a:lnTo>
                <a:lnTo>
                  <a:pt x="438" y="367"/>
                </a:lnTo>
                <a:lnTo>
                  <a:pt x="441" y="375"/>
                </a:lnTo>
                <a:lnTo>
                  <a:pt x="443" y="378"/>
                </a:lnTo>
                <a:lnTo>
                  <a:pt x="434" y="392"/>
                </a:lnTo>
                <a:lnTo>
                  <a:pt x="429" y="396"/>
                </a:lnTo>
                <a:lnTo>
                  <a:pt x="432" y="395"/>
                </a:lnTo>
                <a:lnTo>
                  <a:pt x="432" y="407"/>
                </a:lnTo>
                <a:lnTo>
                  <a:pt x="429" y="408"/>
                </a:lnTo>
                <a:lnTo>
                  <a:pt x="434" y="411"/>
                </a:lnTo>
                <a:lnTo>
                  <a:pt x="436" y="440"/>
                </a:lnTo>
                <a:lnTo>
                  <a:pt x="409" y="440"/>
                </a:lnTo>
                <a:lnTo>
                  <a:pt x="396" y="438"/>
                </a:lnTo>
                <a:lnTo>
                  <a:pt x="393" y="435"/>
                </a:lnTo>
                <a:lnTo>
                  <a:pt x="382" y="445"/>
                </a:lnTo>
                <a:lnTo>
                  <a:pt x="389" y="471"/>
                </a:lnTo>
                <a:lnTo>
                  <a:pt x="387" y="486"/>
                </a:lnTo>
                <a:lnTo>
                  <a:pt x="375" y="488"/>
                </a:lnTo>
                <a:lnTo>
                  <a:pt x="369" y="474"/>
                </a:lnTo>
                <a:lnTo>
                  <a:pt x="369" y="467"/>
                </a:lnTo>
                <a:lnTo>
                  <a:pt x="365" y="467"/>
                </a:lnTo>
                <a:lnTo>
                  <a:pt x="354" y="468"/>
                </a:lnTo>
                <a:lnTo>
                  <a:pt x="350" y="468"/>
                </a:lnTo>
                <a:lnTo>
                  <a:pt x="346" y="468"/>
                </a:lnTo>
                <a:lnTo>
                  <a:pt x="343" y="468"/>
                </a:lnTo>
                <a:lnTo>
                  <a:pt x="335" y="469"/>
                </a:lnTo>
                <a:lnTo>
                  <a:pt x="326" y="471"/>
                </a:lnTo>
                <a:lnTo>
                  <a:pt x="325" y="471"/>
                </a:lnTo>
                <a:lnTo>
                  <a:pt x="319" y="471"/>
                </a:lnTo>
                <a:lnTo>
                  <a:pt x="307" y="471"/>
                </a:lnTo>
                <a:lnTo>
                  <a:pt x="283" y="472"/>
                </a:lnTo>
                <a:lnTo>
                  <a:pt x="278" y="474"/>
                </a:lnTo>
                <a:lnTo>
                  <a:pt x="274" y="474"/>
                </a:lnTo>
                <a:lnTo>
                  <a:pt x="267" y="475"/>
                </a:lnTo>
                <a:lnTo>
                  <a:pt x="264" y="475"/>
                </a:lnTo>
                <a:lnTo>
                  <a:pt x="263" y="475"/>
                </a:lnTo>
                <a:lnTo>
                  <a:pt x="260" y="475"/>
                </a:lnTo>
                <a:lnTo>
                  <a:pt x="250" y="475"/>
                </a:lnTo>
                <a:lnTo>
                  <a:pt x="240" y="476"/>
                </a:lnTo>
                <a:lnTo>
                  <a:pt x="236" y="478"/>
                </a:lnTo>
                <a:lnTo>
                  <a:pt x="234" y="478"/>
                </a:lnTo>
                <a:lnTo>
                  <a:pt x="228" y="478"/>
                </a:lnTo>
                <a:lnTo>
                  <a:pt x="216" y="478"/>
                </a:lnTo>
                <a:lnTo>
                  <a:pt x="210" y="479"/>
                </a:lnTo>
                <a:lnTo>
                  <a:pt x="203" y="481"/>
                </a:lnTo>
                <a:lnTo>
                  <a:pt x="199" y="481"/>
                </a:lnTo>
                <a:lnTo>
                  <a:pt x="196" y="481"/>
                </a:lnTo>
                <a:lnTo>
                  <a:pt x="186" y="481"/>
                </a:lnTo>
                <a:lnTo>
                  <a:pt x="181" y="482"/>
                </a:lnTo>
                <a:lnTo>
                  <a:pt x="178" y="482"/>
                </a:lnTo>
                <a:lnTo>
                  <a:pt x="175" y="482"/>
                </a:lnTo>
                <a:lnTo>
                  <a:pt x="170" y="482"/>
                </a:lnTo>
                <a:lnTo>
                  <a:pt x="160" y="483"/>
                </a:lnTo>
                <a:lnTo>
                  <a:pt x="145" y="485"/>
                </a:lnTo>
                <a:lnTo>
                  <a:pt x="124" y="486"/>
                </a:lnTo>
                <a:lnTo>
                  <a:pt x="124" y="485"/>
                </a:lnTo>
                <a:lnTo>
                  <a:pt x="109" y="458"/>
                </a:lnTo>
                <a:lnTo>
                  <a:pt x="108" y="456"/>
                </a:lnTo>
                <a:lnTo>
                  <a:pt x="108" y="454"/>
                </a:lnTo>
                <a:lnTo>
                  <a:pt x="105" y="449"/>
                </a:lnTo>
                <a:lnTo>
                  <a:pt x="102" y="443"/>
                </a:lnTo>
                <a:lnTo>
                  <a:pt x="95" y="431"/>
                </a:lnTo>
                <a:lnTo>
                  <a:pt x="95" y="424"/>
                </a:lnTo>
                <a:lnTo>
                  <a:pt x="95" y="417"/>
                </a:lnTo>
                <a:lnTo>
                  <a:pt x="96" y="403"/>
                </a:lnTo>
                <a:lnTo>
                  <a:pt x="96" y="402"/>
                </a:lnTo>
                <a:lnTo>
                  <a:pt x="94" y="389"/>
                </a:lnTo>
                <a:lnTo>
                  <a:pt x="87" y="384"/>
                </a:lnTo>
                <a:lnTo>
                  <a:pt x="85" y="375"/>
                </a:lnTo>
                <a:lnTo>
                  <a:pt x="85" y="374"/>
                </a:lnTo>
                <a:lnTo>
                  <a:pt x="84" y="374"/>
                </a:lnTo>
                <a:lnTo>
                  <a:pt x="84" y="364"/>
                </a:lnTo>
                <a:lnTo>
                  <a:pt x="84" y="361"/>
                </a:lnTo>
                <a:lnTo>
                  <a:pt x="88" y="350"/>
                </a:lnTo>
                <a:lnTo>
                  <a:pt x="88" y="349"/>
                </a:lnTo>
                <a:lnTo>
                  <a:pt x="88" y="342"/>
                </a:lnTo>
                <a:lnTo>
                  <a:pt x="87" y="335"/>
                </a:lnTo>
                <a:lnTo>
                  <a:pt x="92" y="328"/>
                </a:lnTo>
                <a:lnTo>
                  <a:pt x="98" y="323"/>
                </a:lnTo>
                <a:lnTo>
                  <a:pt x="99" y="320"/>
                </a:lnTo>
                <a:lnTo>
                  <a:pt x="90" y="313"/>
                </a:lnTo>
                <a:lnTo>
                  <a:pt x="91" y="307"/>
                </a:lnTo>
                <a:lnTo>
                  <a:pt x="88" y="293"/>
                </a:lnTo>
                <a:lnTo>
                  <a:pt x="87" y="293"/>
                </a:lnTo>
                <a:lnTo>
                  <a:pt x="78" y="284"/>
                </a:lnTo>
                <a:lnTo>
                  <a:pt x="76" y="281"/>
                </a:lnTo>
                <a:lnTo>
                  <a:pt x="73" y="270"/>
                </a:lnTo>
                <a:lnTo>
                  <a:pt x="72" y="270"/>
                </a:lnTo>
                <a:lnTo>
                  <a:pt x="72" y="268"/>
                </a:lnTo>
                <a:lnTo>
                  <a:pt x="72" y="266"/>
                </a:lnTo>
                <a:lnTo>
                  <a:pt x="66" y="256"/>
                </a:lnTo>
                <a:lnTo>
                  <a:pt x="63" y="246"/>
                </a:lnTo>
                <a:lnTo>
                  <a:pt x="62" y="244"/>
                </a:lnTo>
                <a:lnTo>
                  <a:pt x="58" y="231"/>
                </a:lnTo>
                <a:lnTo>
                  <a:pt x="58" y="230"/>
                </a:lnTo>
                <a:lnTo>
                  <a:pt x="58" y="228"/>
                </a:lnTo>
                <a:lnTo>
                  <a:pt x="55" y="220"/>
                </a:lnTo>
                <a:lnTo>
                  <a:pt x="51" y="203"/>
                </a:lnTo>
                <a:lnTo>
                  <a:pt x="48" y="196"/>
                </a:lnTo>
                <a:lnTo>
                  <a:pt x="47" y="191"/>
                </a:lnTo>
                <a:lnTo>
                  <a:pt x="45" y="189"/>
                </a:lnTo>
                <a:lnTo>
                  <a:pt x="42" y="176"/>
                </a:lnTo>
                <a:lnTo>
                  <a:pt x="41" y="173"/>
                </a:lnTo>
                <a:lnTo>
                  <a:pt x="36" y="153"/>
                </a:lnTo>
                <a:lnTo>
                  <a:pt x="36" y="151"/>
                </a:lnTo>
                <a:lnTo>
                  <a:pt x="34" y="146"/>
                </a:lnTo>
                <a:lnTo>
                  <a:pt x="31" y="140"/>
                </a:lnTo>
                <a:lnTo>
                  <a:pt x="31" y="137"/>
                </a:lnTo>
                <a:lnTo>
                  <a:pt x="30" y="133"/>
                </a:lnTo>
                <a:lnTo>
                  <a:pt x="29" y="127"/>
                </a:lnTo>
                <a:lnTo>
                  <a:pt x="26" y="119"/>
                </a:lnTo>
                <a:lnTo>
                  <a:pt x="24" y="112"/>
                </a:lnTo>
                <a:lnTo>
                  <a:pt x="22" y="106"/>
                </a:lnTo>
                <a:lnTo>
                  <a:pt x="19" y="94"/>
                </a:lnTo>
                <a:lnTo>
                  <a:pt x="16" y="87"/>
                </a:lnTo>
                <a:lnTo>
                  <a:pt x="15" y="80"/>
                </a:lnTo>
                <a:lnTo>
                  <a:pt x="12" y="73"/>
                </a:lnTo>
                <a:lnTo>
                  <a:pt x="11" y="70"/>
                </a:lnTo>
                <a:lnTo>
                  <a:pt x="8" y="56"/>
                </a:lnTo>
                <a:lnTo>
                  <a:pt x="5" y="48"/>
                </a:lnTo>
                <a:lnTo>
                  <a:pt x="4" y="44"/>
                </a:lnTo>
                <a:lnTo>
                  <a:pt x="2" y="42"/>
                </a:lnTo>
                <a:lnTo>
                  <a:pt x="0" y="31"/>
                </a:lnTo>
                <a:lnTo>
                  <a:pt x="9" y="30"/>
                </a:lnTo>
                <a:lnTo>
                  <a:pt x="12" y="30"/>
                </a:lnTo>
                <a:lnTo>
                  <a:pt x="20" y="29"/>
                </a:lnTo>
                <a:lnTo>
                  <a:pt x="22" y="29"/>
                </a:lnTo>
                <a:lnTo>
                  <a:pt x="26" y="27"/>
                </a:lnTo>
                <a:lnTo>
                  <a:pt x="29" y="27"/>
                </a:lnTo>
                <a:lnTo>
                  <a:pt x="31" y="27"/>
                </a:lnTo>
                <a:lnTo>
                  <a:pt x="55" y="24"/>
                </a:lnTo>
                <a:lnTo>
                  <a:pt x="59" y="23"/>
                </a:lnTo>
                <a:lnTo>
                  <a:pt x="66" y="23"/>
                </a:lnTo>
                <a:lnTo>
                  <a:pt x="69" y="22"/>
                </a:lnTo>
              </a:path>
            </a:pathLst>
          </a:custGeom>
          <a:solidFill>
            <a:schemeClr val="bg1"/>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89" name="Idaho"/>
          <p:cNvSpPr>
            <a:spLocks/>
          </p:cNvSpPr>
          <p:nvPr/>
        </p:nvSpPr>
        <p:spPr bwMode="auto">
          <a:xfrm>
            <a:off x="1552342" y="1547625"/>
            <a:ext cx="771960" cy="1156409"/>
          </a:xfrm>
          <a:custGeom>
            <a:avLst/>
            <a:gdLst>
              <a:gd name="T0" fmla="*/ 2147483647 w 507"/>
              <a:gd name="T1" fmla="*/ 2147483647 h 815"/>
              <a:gd name="T2" fmla="*/ 2147483647 w 507"/>
              <a:gd name="T3" fmla="*/ 2147483647 h 815"/>
              <a:gd name="T4" fmla="*/ 2147483647 w 507"/>
              <a:gd name="T5" fmla="*/ 2147483647 h 815"/>
              <a:gd name="T6" fmla="*/ 2147483647 w 507"/>
              <a:gd name="T7" fmla="*/ 2147483647 h 815"/>
              <a:gd name="T8" fmla="*/ 2147483647 w 507"/>
              <a:gd name="T9" fmla="*/ 2147483647 h 815"/>
              <a:gd name="T10" fmla="*/ 2147483647 w 507"/>
              <a:gd name="T11" fmla="*/ 2147483647 h 815"/>
              <a:gd name="T12" fmla="*/ 2147483647 w 507"/>
              <a:gd name="T13" fmla="*/ 2147483647 h 815"/>
              <a:gd name="T14" fmla="*/ 2147483647 w 507"/>
              <a:gd name="T15" fmla="*/ 2147483647 h 815"/>
              <a:gd name="T16" fmla="*/ 2147483647 w 507"/>
              <a:gd name="T17" fmla="*/ 2147483647 h 815"/>
              <a:gd name="T18" fmla="*/ 2147483647 w 507"/>
              <a:gd name="T19" fmla="*/ 2147483647 h 815"/>
              <a:gd name="T20" fmla="*/ 2147483647 w 507"/>
              <a:gd name="T21" fmla="*/ 2147483647 h 815"/>
              <a:gd name="T22" fmla="*/ 2147483647 w 507"/>
              <a:gd name="T23" fmla="*/ 2147483647 h 815"/>
              <a:gd name="T24" fmla="*/ 2147483647 w 507"/>
              <a:gd name="T25" fmla="*/ 2147483647 h 815"/>
              <a:gd name="T26" fmla="*/ 2147483647 w 507"/>
              <a:gd name="T27" fmla="*/ 2147483647 h 815"/>
              <a:gd name="T28" fmla="*/ 2147483647 w 507"/>
              <a:gd name="T29" fmla="*/ 2147483647 h 815"/>
              <a:gd name="T30" fmla="*/ 2147483647 w 507"/>
              <a:gd name="T31" fmla="*/ 2147483647 h 815"/>
              <a:gd name="T32" fmla="*/ 2147483647 w 507"/>
              <a:gd name="T33" fmla="*/ 2147483647 h 815"/>
              <a:gd name="T34" fmla="*/ 2147483647 w 507"/>
              <a:gd name="T35" fmla="*/ 2147483647 h 815"/>
              <a:gd name="T36" fmla="*/ 2147483647 w 507"/>
              <a:gd name="T37" fmla="*/ 2147483647 h 815"/>
              <a:gd name="T38" fmla="*/ 2147483647 w 507"/>
              <a:gd name="T39" fmla="*/ 2147483647 h 815"/>
              <a:gd name="T40" fmla="*/ 2147483647 w 507"/>
              <a:gd name="T41" fmla="*/ 2147483647 h 815"/>
              <a:gd name="T42" fmla="*/ 2147483647 w 507"/>
              <a:gd name="T43" fmla="*/ 2147483647 h 815"/>
              <a:gd name="T44" fmla="*/ 2147483647 w 507"/>
              <a:gd name="T45" fmla="*/ 2147483647 h 815"/>
              <a:gd name="T46" fmla="*/ 2147483647 w 507"/>
              <a:gd name="T47" fmla="*/ 2147483647 h 815"/>
              <a:gd name="T48" fmla="*/ 2147483647 w 507"/>
              <a:gd name="T49" fmla="*/ 2147483647 h 815"/>
              <a:gd name="T50" fmla="*/ 2147483647 w 507"/>
              <a:gd name="T51" fmla="*/ 2147483647 h 815"/>
              <a:gd name="T52" fmla="*/ 2147483647 w 507"/>
              <a:gd name="T53" fmla="*/ 2147483647 h 815"/>
              <a:gd name="T54" fmla="*/ 2147483647 w 507"/>
              <a:gd name="T55" fmla="*/ 2147483647 h 815"/>
              <a:gd name="T56" fmla="*/ 2147483647 w 507"/>
              <a:gd name="T57" fmla="*/ 2147483647 h 815"/>
              <a:gd name="T58" fmla="*/ 2147483647 w 507"/>
              <a:gd name="T59" fmla="*/ 2147483647 h 815"/>
              <a:gd name="T60" fmla="*/ 2147483647 w 507"/>
              <a:gd name="T61" fmla="*/ 2147483647 h 815"/>
              <a:gd name="T62" fmla="*/ 2147483647 w 507"/>
              <a:gd name="T63" fmla="*/ 2147483647 h 815"/>
              <a:gd name="T64" fmla="*/ 2147483647 w 507"/>
              <a:gd name="T65" fmla="*/ 2147483647 h 815"/>
              <a:gd name="T66" fmla="*/ 2147483647 w 507"/>
              <a:gd name="T67" fmla="*/ 2147483647 h 815"/>
              <a:gd name="T68" fmla="*/ 2147483647 w 507"/>
              <a:gd name="T69" fmla="*/ 2147483647 h 815"/>
              <a:gd name="T70" fmla="*/ 2147483647 w 507"/>
              <a:gd name="T71" fmla="*/ 0 h 815"/>
              <a:gd name="T72" fmla="*/ 2147483647 w 507"/>
              <a:gd name="T73" fmla="*/ 2147483647 h 815"/>
              <a:gd name="T74" fmla="*/ 2147483647 w 507"/>
              <a:gd name="T75" fmla="*/ 2147483647 h 815"/>
              <a:gd name="T76" fmla="*/ 2147483647 w 507"/>
              <a:gd name="T77" fmla="*/ 2147483647 h 815"/>
              <a:gd name="T78" fmla="*/ 2147483647 w 507"/>
              <a:gd name="T79" fmla="*/ 2147483647 h 815"/>
              <a:gd name="T80" fmla="*/ 2147483647 w 507"/>
              <a:gd name="T81" fmla="*/ 2147483647 h 815"/>
              <a:gd name="T82" fmla="*/ 2147483647 w 507"/>
              <a:gd name="T83" fmla="*/ 2147483647 h 815"/>
              <a:gd name="T84" fmla="*/ 2147483647 w 507"/>
              <a:gd name="T85" fmla="*/ 2147483647 h 815"/>
              <a:gd name="T86" fmla="*/ 2147483647 w 507"/>
              <a:gd name="T87" fmla="*/ 2147483647 h 815"/>
              <a:gd name="T88" fmla="*/ 2147483647 w 507"/>
              <a:gd name="T89" fmla="*/ 2147483647 h 815"/>
              <a:gd name="T90" fmla="*/ 2147483647 w 507"/>
              <a:gd name="T91" fmla="*/ 2147483647 h 815"/>
              <a:gd name="T92" fmla="*/ 2147483647 w 507"/>
              <a:gd name="T93" fmla="*/ 2147483647 h 815"/>
              <a:gd name="T94" fmla="*/ 2147483647 w 507"/>
              <a:gd name="T95" fmla="*/ 2147483647 h 815"/>
              <a:gd name="T96" fmla="*/ 2147483647 w 507"/>
              <a:gd name="T97" fmla="*/ 2147483647 h 8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7"/>
              <a:gd name="T148" fmla="*/ 0 h 815"/>
              <a:gd name="T149" fmla="*/ 507 w 507"/>
              <a:gd name="T150" fmla="*/ 815 h 8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7" h="815">
                <a:moveTo>
                  <a:pt x="52" y="511"/>
                </a:moveTo>
                <a:lnTo>
                  <a:pt x="49" y="515"/>
                </a:lnTo>
                <a:lnTo>
                  <a:pt x="41" y="539"/>
                </a:lnTo>
                <a:lnTo>
                  <a:pt x="38" y="542"/>
                </a:lnTo>
                <a:lnTo>
                  <a:pt x="36" y="546"/>
                </a:lnTo>
                <a:lnTo>
                  <a:pt x="33" y="560"/>
                </a:lnTo>
                <a:lnTo>
                  <a:pt x="31" y="571"/>
                </a:lnTo>
                <a:lnTo>
                  <a:pt x="22" y="615"/>
                </a:lnTo>
                <a:lnTo>
                  <a:pt x="0" y="739"/>
                </a:lnTo>
                <a:lnTo>
                  <a:pt x="4" y="740"/>
                </a:lnTo>
                <a:lnTo>
                  <a:pt x="76" y="754"/>
                </a:lnTo>
                <a:lnTo>
                  <a:pt x="156" y="768"/>
                </a:lnTo>
                <a:lnTo>
                  <a:pt x="178" y="771"/>
                </a:lnTo>
                <a:lnTo>
                  <a:pt x="191" y="773"/>
                </a:lnTo>
                <a:lnTo>
                  <a:pt x="214" y="777"/>
                </a:lnTo>
                <a:lnTo>
                  <a:pt x="217" y="777"/>
                </a:lnTo>
                <a:lnTo>
                  <a:pt x="219" y="779"/>
                </a:lnTo>
                <a:lnTo>
                  <a:pt x="234" y="780"/>
                </a:lnTo>
                <a:lnTo>
                  <a:pt x="257" y="786"/>
                </a:lnTo>
                <a:lnTo>
                  <a:pt x="296" y="790"/>
                </a:lnTo>
                <a:lnTo>
                  <a:pt x="317" y="793"/>
                </a:lnTo>
                <a:lnTo>
                  <a:pt x="381" y="801"/>
                </a:lnTo>
                <a:lnTo>
                  <a:pt x="381" y="802"/>
                </a:lnTo>
                <a:lnTo>
                  <a:pt x="382" y="802"/>
                </a:lnTo>
                <a:lnTo>
                  <a:pt x="386" y="804"/>
                </a:lnTo>
                <a:lnTo>
                  <a:pt x="396" y="804"/>
                </a:lnTo>
                <a:lnTo>
                  <a:pt x="415" y="807"/>
                </a:lnTo>
                <a:lnTo>
                  <a:pt x="433" y="809"/>
                </a:lnTo>
                <a:lnTo>
                  <a:pt x="439" y="811"/>
                </a:lnTo>
                <a:lnTo>
                  <a:pt x="440" y="811"/>
                </a:lnTo>
                <a:lnTo>
                  <a:pt x="471" y="814"/>
                </a:lnTo>
                <a:lnTo>
                  <a:pt x="472" y="801"/>
                </a:lnTo>
                <a:lnTo>
                  <a:pt x="478" y="764"/>
                </a:lnTo>
                <a:lnTo>
                  <a:pt x="478" y="759"/>
                </a:lnTo>
                <a:lnTo>
                  <a:pt x="482" y="733"/>
                </a:lnTo>
                <a:lnTo>
                  <a:pt x="485" y="707"/>
                </a:lnTo>
                <a:lnTo>
                  <a:pt x="486" y="705"/>
                </a:lnTo>
                <a:lnTo>
                  <a:pt x="486" y="700"/>
                </a:lnTo>
                <a:lnTo>
                  <a:pt x="489" y="680"/>
                </a:lnTo>
                <a:lnTo>
                  <a:pt x="489" y="673"/>
                </a:lnTo>
                <a:lnTo>
                  <a:pt x="492" y="658"/>
                </a:lnTo>
                <a:lnTo>
                  <a:pt x="492" y="653"/>
                </a:lnTo>
                <a:lnTo>
                  <a:pt x="496" y="626"/>
                </a:lnTo>
                <a:lnTo>
                  <a:pt x="497" y="612"/>
                </a:lnTo>
                <a:lnTo>
                  <a:pt x="499" y="600"/>
                </a:lnTo>
                <a:lnTo>
                  <a:pt x="500" y="585"/>
                </a:lnTo>
                <a:lnTo>
                  <a:pt x="503" y="572"/>
                </a:lnTo>
                <a:lnTo>
                  <a:pt x="506" y="549"/>
                </a:lnTo>
                <a:lnTo>
                  <a:pt x="503" y="546"/>
                </a:lnTo>
                <a:lnTo>
                  <a:pt x="501" y="546"/>
                </a:lnTo>
                <a:lnTo>
                  <a:pt x="500" y="544"/>
                </a:lnTo>
                <a:lnTo>
                  <a:pt x="492" y="528"/>
                </a:lnTo>
                <a:lnTo>
                  <a:pt x="483" y="515"/>
                </a:lnTo>
                <a:lnTo>
                  <a:pt x="476" y="520"/>
                </a:lnTo>
                <a:lnTo>
                  <a:pt x="472" y="525"/>
                </a:lnTo>
                <a:lnTo>
                  <a:pt x="472" y="536"/>
                </a:lnTo>
                <a:lnTo>
                  <a:pt x="463" y="535"/>
                </a:lnTo>
                <a:lnTo>
                  <a:pt x="424" y="532"/>
                </a:lnTo>
                <a:lnTo>
                  <a:pt x="415" y="526"/>
                </a:lnTo>
                <a:lnTo>
                  <a:pt x="406" y="532"/>
                </a:lnTo>
                <a:lnTo>
                  <a:pt x="393" y="535"/>
                </a:lnTo>
                <a:lnTo>
                  <a:pt x="377" y="528"/>
                </a:lnTo>
                <a:lnTo>
                  <a:pt x="367" y="535"/>
                </a:lnTo>
                <a:lnTo>
                  <a:pt x="368" y="540"/>
                </a:lnTo>
                <a:lnTo>
                  <a:pt x="365" y="542"/>
                </a:lnTo>
                <a:lnTo>
                  <a:pt x="356" y="531"/>
                </a:lnTo>
                <a:lnTo>
                  <a:pt x="350" y="496"/>
                </a:lnTo>
                <a:lnTo>
                  <a:pt x="328" y="479"/>
                </a:lnTo>
                <a:lnTo>
                  <a:pt x="331" y="465"/>
                </a:lnTo>
                <a:lnTo>
                  <a:pt x="304" y="386"/>
                </a:lnTo>
                <a:lnTo>
                  <a:pt x="278" y="402"/>
                </a:lnTo>
                <a:lnTo>
                  <a:pt x="268" y="402"/>
                </a:lnTo>
                <a:lnTo>
                  <a:pt x="255" y="393"/>
                </a:lnTo>
                <a:lnTo>
                  <a:pt x="284" y="295"/>
                </a:lnTo>
                <a:lnTo>
                  <a:pt x="286" y="295"/>
                </a:lnTo>
                <a:lnTo>
                  <a:pt x="292" y="284"/>
                </a:lnTo>
                <a:lnTo>
                  <a:pt x="292" y="280"/>
                </a:lnTo>
                <a:lnTo>
                  <a:pt x="288" y="278"/>
                </a:lnTo>
                <a:lnTo>
                  <a:pt x="280" y="280"/>
                </a:lnTo>
                <a:lnTo>
                  <a:pt x="271" y="278"/>
                </a:lnTo>
                <a:lnTo>
                  <a:pt x="270" y="275"/>
                </a:lnTo>
                <a:lnTo>
                  <a:pt x="271" y="270"/>
                </a:lnTo>
                <a:lnTo>
                  <a:pt x="268" y="267"/>
                </a:lnTo>
                <a:lnTo>
                  <a:pt x="260" y="270"/>
                </a:lnTo>
                <a:lnTo>
                  <a:pt x="259" y="269"/>
                </a:lnTo>
                <a:lnTo>
                  <a:pt x="262" y="264"/>
                </a:lnTo>
                <a:lnTo>
                  <a:pt x="250" y="244"/>
                </a:lnTo>
                <a:lnTo>
                  <a:pt x="243" y="234"/>
                </a:lnTo>
                <a:lnTo>
                  <a:pt x="228" y="205"/>
                </a:lnTo>
                <a:lnTo>
                  <a:pt x="219" y="199"/>
                </a:lnTo>
                <a:lnTo>
                  <a:pt x="202" y="180"/>
                </a:lnTo>
                <a:lnTo>
                  <a:pt x="212" y="177"/>
                </a:lnTo>
                <a:lnTo>
                  <a:pt x="203" y="169"/>
                </a:lnTo>
                <a:lnTo>
                  <a:pt x="207" y="151"/>
                </a:lnTo>
                <a:lnTo>
                  <a:pt x="191" y="119"/>
                </a:lnTo>
                <a:lnTo>
                  <a:pt x="191" y="117"/>
                </a:lnTo>
                <a:lnTo>
                  <a:pt x="195" y="94"/>
                </a:lnTo>
                <a:lnTo>
                  <a:pt x="199" y="67"/>
                </a:lnTo>
                <a:lnTo>
                  <a:pt x="201" y="65"/>
                </a:lnTo>
                <a:lnTo>
                  <a:pt x="201" y="63"/>
                </a:lnTo>
                <a:lnTo>
                  <a:pt x="207" y="26"/>
                </a:lnTo>
                <a:lnTo>
                  <a:pt x="209" y="15"/>
                </a:lnTo>
                <a:lnTo>
                  <a:pt x="210" y="12"/>
                </a:lnTo>
                <a:lnTo>
                  <a:pt x="140" y="0"/>
                </a:lnTo>
                <a:lnTo>
                  <a:pt x="138" y="4"/>
                </a:lnTo>
                <a:lnTo>
                  <a:pt x="138" y="8"/>
                </a:lnTo>
                <a:lnTo>
                  <a:pt x="135" y="15"/>
                </a:lnTo>
                <a:lnTo>
                  <a:pt x="124" y="74"/>
                </a:lnTo>
                <a:lnTo>
                  <a:pt x="121" y="91"/>
                </a:lnTo>
                <a:lnTo>
                  <a:pt x="119" y="98"/>
                </a:lnTo>
                <a:lnTo>
                  <a:pt x="119" y="102"/>
                </a:lnTo>
                <a:lnTo>
                  <a:pt x="119" y="104"/>
                </a:lnTo>
                <a:lnTo>
                  <a:pt x="119" y="106"/>
                </a:lnTo>
                <a:lnTo>
                  <a:pt x="115" y="130"/>
                </a:lnTo>
                <a:lnTo>
                  <a:pt x="112" y="142"/>
                </a:lnTo>
                <a:lnTo>
                  <a:pt x="106" y="170"/>
                </a:lnTo>
                <a:lnTo>
                  <a:pt x="105" y="181"/>
                </a:lnTo>
                <a:lnTo>
                  <a:pt x="103" y="183"/>
                </a:lnTo>
                <a:lnTo>
                  <a:pt x="102" y="195"/>
                </a:lnTo>
                <a:lnTo>
                  <a:pt x="94" y="235"/>
                </a:lnTo>
                <a:lnTo>
                  <a:pt x="92" y="241"/>
                </a:lnTo>
                <a:lnTo>
                  <a:pt x="90" y="257"/>
                </a:lnTo>
                <a:lnTo>
                  <a:pt x="88" y="262"/>
                </a:lnTo>
                <a:lnTo>
                  <a:pt x="87" y="269"/>
                </a:lnTo>
                <a:lnTo>
                  <a:pt x="85" y="274"/>
                </a:lnTo>
                <a:lnTo>
                  <a:pt x="90" y="288"/>
                </a:lnTo>
                <a:lnTo>
                  <a:pt x="88" y="317"/>
                </a:lnTo>
                <a:lnTo>
                  <a:pt x="91" y="321"/>
                </a:lnTo>
                <a:lnTo>
                  <a:pt x="92" y="331"/>
                </a:lnTo>
                <a:lnTo>
                  <a:pt x="94" y="332"/>
                </a:lnTo>
                <a:lnTo>
                  <a:pt x="110" y="348"/>
                </a:lnTo>
                <a:lnTo>
                  <a:pt x="113" y="361"/>
                </a:lnTo>
                <a:lnTo>
                  <a:pt x="91" y="396"/>
                </a:lnTo>
                <a:lnTo>
                  <a:pt x="90" y="397"/>
                </a:lnTo>
                <a:lnTo>
                  <a:pt x="83" y="411"/>
                </a:lnTo>
                <a:lnTo>
                  <a:pt x="80" y="416"/>
                </a:lnTo>
                <a:lnTo>
                  <a:pt x="73" y="422"/>
                </a:lnTo>
                <a:lnTo>
                  <a:pt x="66" y="439"/>
                </a:lnTo>
                <a:lnTo>
                  <a:pt x="55" y="446"/>
                </a:lnTo>
                <a:lnTo>
                  <a:pt x="31" y="483"/>
                </a:lnTo>
                <a:lnTo>
                  <a:pt x="31" y="492"/>
                </a:lnTo>
                <a:lnTo>
                  <a:pt x="41" y="499"/>
                </a:lnTo>
                <a:lnTo>
                  <a:pt x="47" y="500"/>
                </a:lnTo>
                <a:lnTo>
                  <a:pt x="52" y="511"/>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9" name="Kentucky"/>
          <p:cNvSpPr>
            <a:spLocks/>
          </p:cNvSpPr>
          <p:nvPr/>
        </p:nvSpPr>
        <p:spPr bwMode="auto">
          <a:xfrm>
            <a:off x="4978681" y="3142090"/>
            <a:ext cx="943507" cy="464095"/>
          </a:xfrm>
          <a:custGeom>
            <a:avLst/>
            <a:gdLst>
              <a:gd name="T0" fmla="*/ 2147483647 w 618"/>
              <a:gd name="T1" fmla="*/ 2147483647 h 328"/>
              <a:gd name="T2" fmla="*/ 2147483647 w 618"/>
              <a:gd name="T3" fmla="*/ 2147483647 h 328"/>
              <a:gd name="T4" fmla="*/ 2147483647 w 618"/>
              <a:gd name="T5" fmla="*/ 2147483647 h 328"/>
              <a:gd name="T6" fmla="*/ 2147483647 w 618"/>
              <a:gd name="T7" fmla="*/ 2147483647 h 328"/>
              <a:gd name="T8" fmla="*/ 2147483647 w 618"/>
              <a:gd name="T9" fmla="*/ 2147483647 h 328"/>
              <a:gd name="T10" fmla="*/ 2147483647 w 618"/>
              <a:gd name="T11" fmla="*/ 2147483647 h 328"/>
              <a:gd name="T12" fmla="*/ 2147483647 w 618"/>
              <a:gd name="T13" fmla="*/ 2147483647 h 328"/>
              <a:gd name="T14" fmla="*/ 2147483647 w 618"/>
              <a:gd name="T15" fmla="*/ 2147483647 h 328"/>
              <a:gd name="T16" fmla="*/ 2147483647 w 618"/>
              <a:gd name="T17" fmla="*/ 2147483647 h 328"/>
              <a:gd name="T18" fmla="*/ 2147483647 w 618"/>
              <a:gd name="T19" fmla="*/ 2147483647 h 328"/>
              <a:gd name="T20" fmla="*/ 2147483647 w 618"/>
              <a:gd name="T21" fmla="*/ 2147483647 h 328"/>
              <a:gd name="T22" fmla="*/ 2147483647 w 618"/>
              <a:gd name="T23" fmla="*/ 2147483647 h 328"/>
              <a:gd name="T24" fmla="*/ 2147483647 w 618"/>
              <a:gd name="T25" fmla="*/ 2147483647 h 328"/>
              <a:gd name="T26" fmla="*/ 2147483647 w 618"/>
              <a:gd name="T27" fmla="*/ 2147483647 h 328"/>
              <a:gd name="T28" fmla="*/ 2147483647 w 618"/>
              <a:gd name="T29" fmla="*/ 2147483647 h 328"/>
              <a:gd name="T30" fmla="*/ 0 w 618"/>
              <a:gd name="T31" fmla="*/ 2147483647 h 328"/>
              <a:gd name="T32" fmla="*/ 2147483647 w 618"/>
              <a:gd name="T33" fmla="*/ 2147483647 h 328"/>
              <a:gd name="T34" fmla="*/ 2147483647 w 618"/>
              <a:gd name="T35" fmla="*/ 2147483647 h 328"/>
              <a:gd name="T36" fmla="*/ 2147483647 w 618"/>
              <a:gd name="T37" fmla="*/ 2147483647 h 328"/>
              <a:gd name="T38" fmla="*/ 2147483647 w 618"/>
              <a:gd name="T39" fmla="*/ 2147483647 h 328"/>
              <a:gd name="T40" fmla="*/ 2147483647 w 618"/>
              <a:gd name="T41" fmla="*/ 2147483647 h 328"/>
              <a:gd name="T42" fmla="*/ 2147483647 w 618"/>
              <a:gd name="T43" fmla="*/ 2147483647 h 328"/>
              <a:gd name="T44" fmla="*/ 2147483647 w 618"/>
              <a:gd name="T45" fmla="*/ 2147483647 h 328"/>
              <a:gd name="T46" fmla="*/ 2147483647 w 618"/>
              <a:gd name="T47" fmla="*/ 2147483647 h 328"/>
              <a:gd name="T48" fmla="*/ 2147483647 w 618"/>
              <a:gd name="T49" fmla="*/ 2147483647 h 328"/>
              <a:gd name="T50" fmla="*/ 2147483647 w 618"/>
              <a:gd name="T51" fmla="*/ 2147483647 h 328"/>
              <a:gd name="T52" fmla="*/ 2147483647 w 618"/>
              <a:gd name="T53" fmla="*/ 2147483647 h 328"/>
              <a:gd name="T54" fmla="*/ 2147483647 w 618"/>
              <a:gd name="T55" fmla="*/ 2147483647 h 328"/>
              <a:gd name="T56" fmla="*/ 2147483647 w 618"/>
              <a:gd name="T57" fmla="*/ 2147483647 h 328"/>
              <a:gd name="T58" fmla="*/ 2147483647 w 618"/>
              <a:gd name="T59" fmla="*/ 2147483647 h 328"/>
              <a:gd name="T60" fmla="*/ 2147483647 w 618"/>
              <a:gd name="T61" fmla="*/ 2147483647 h 328"/>
              <a:gd name="T62" fmla="*/ 2147483647 w 618"/>
              <a:gd name="T63" fmla="*/ 2147483647 h 328"/>
              <a:gd name="T64" fmla="*/ 2147483647 w 618"/>
              <a:gd name="T65" fmla="*/ 2147483647 h 328"/>
              <a:gd name="T66" fmla="*/ 2147483647 w 618"/>
              <a:gd name="T67" fmla="*/ 2147483647 h 328"/>
              <a:gd name="T68" fmla="*/ 2147483647 w 618"/>
              <a:gd name="T69" fmla="*/ 2147483647 h 328"/>
              <a:gd name="T70" fmla="*/ 2147483647 w 618"/>
              <a:gd name="T71" fmla="*/ 2147483647 h 328"/>
              <a:gd name="T72" fmla="*/ 2147483647 w 618"/>
              <a:gd name="T73" fmla="*/ 2147483647 h 328"/>
              <a:gd name="T74" fmla="*/ 2147483647 w 618"/>
              <a:gd name="T75" fmla="*/ 2147483647 h 328"/>
              <a:gd name="T76" fmla="*/ 2147483647 w 618"/>
              <a:gd name="T77" fmla="*/ 2147483647 h 328"/>
              <a:gd name="T78" fmla="*/ 2147483647 w 618"/>
              <a:gd name="T79" fmla="*/ 2147483647 h 328"/>
              <a:gd name="T80" fmla="*/ 2147483647 w 618"/>
              <a:gd name="T81" fmla="*/ 2147483647 h 328"/>
              <a:gd name="T82" fmla="*/ 2147483647 w 618"/>
              <a:gd name="T83" fmla="*/ 2147483647 h 328"/>
              <a:gd name="T84" fmla="*/ 2147483647 w 618"/>
              <a:gd name="T85" fmla="*/ 0 h 328"/>
              <a:gd name="T86" fmla="*/ 2147483647 w 618"/>
              <a:gd name="T87" fmla="*/ 2147483647 h 328"/>
              <a:gd name="T88" fmla="*/ 2147483647 w 618"/>
              <a:gd name="T89" fmla="*/ 2147483647 h 328"/>
              <a:gd name="T90" fmla="*/ 2147483647 w 618"/>
              <a:gd name="T91" fmla="*/ 2147483647 h 328"/>
              <a:gd name="T92" fmla="*/ 2147483647 w 618"/>
              <a:gd name="T93" fmla="*/ 2147483647 h 328"/>
              <a:gd name="T94" fmla="*/ 2147483647 w 618"/>
              <a:gd name="T95" fmla="*/ 2147483647 h 328"/>
              <a:gd name="T96" fmla="*/ 2147483647 w 618"/>
              <a:gd name="T97" fmla="*/ 2147483647 h 328"/>
              <a:gd name="T98" fmla="*/ 2147483647 w 618"/>
              <a:gd name="T99" fmla="*/ 2147483647 h 328"/>
              <a:gd name="T100" fmla="*/ 2147483647 w 618"/>
              <a:gd name="T101" fmla="*/ 2147483647 h 328"/>
              <a:gd name="T102" fmla="*/ 2147483647 w 618"/>
              <a:gd name="T103" fmla="*/ 2147483647 h 328"/>
              <a:gd name="T104" fmla="*/ 2147483647 w 618"/>
              <a:gd name="T105" fmla="*/ 2147483647 h 328"/>
              <a:gd name="T106" fmla="*/ 2147483647 w 618"/>
              <a:gd name="T107" fmla="*/ 2147483647 h 328"/>
              <a:gd name="T108" fmla="*/ 2147483647 w 618"/>
              <a:gd name="T109" fmla="*/ 2147483647 h 328"/>
              <a:gd name="T110" fmla="*/ 2147483647 w 618"/>
              <a:gd name="T111" fmla="*/ 2147483647 h 328"/>
              <a:gd name="T112" fmla="*/ 2147483647 w 618"/>
              <a:gd name="T113" fmla="*/ 2147483647 h 328"/>
              <a:gd name="T114" fmla="*/ 2147483647 w 618"/>
              <a:gd name="T115" fmla="*/ 2147483647 h 328"/>
              <a:gd name="T116" fmla="*/ 2147483647 w 618"/>
              <a:gd name="T117" fmla="*/ 2147483647 h 328"/>
              <a:gd name="T118" fmla="*/ 2147483647 w 618"/>
              <a:gd name="T119" fmla="*/ 2147483647 h 328"/>
              <a:gd name="T120" fmla="*/ 2147483647 w 618"/>
              <a:gd name="T121" fmla="*/ 2147483647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8"/>
              <a:gd name="T184" fmla="*/ 0 h 328"/>
              <a:gd name="T185" fmla="*/ 618 w 61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8" h="328">
                <a:moveTo>
                  <a:pt x="440" y="269"/>
                </a:moveTo>
                <a:lnTo>
                  <a:pt x="440" y="269"/>
                </a:lnTo>
                <a:lnTo>
                  <a:pt x="439" y="269"/>
                </a:lnTo>
                <a:lnTo>
                  <a:pt x="422" y="270"/>
                </a:lnTo>
                <a:lnTo>
                  <a:pt x="414" y="273"/>
                </a:lnTo>
                <a:lnTo>
                  <a:pt x="393" y="274"/>
                </a:lnTo>
                <a:lnTo>
                  <a:pt x="386" y="274"/>
                </a:lnTo>
                <a:lnTo>
                  <a:pt x="379" y="275"/>
                </a:lnTo>
                <a:lnTo>
                  <a:pt x="377" y="275"/>
                </a:lnTo>
                <a:lnTo>
                  <a:pt x="375" y="275"/>
                </a:lnTo>
                <a:lnTo>
                  <a:pt x="364" y="275"/>
                </a:lnTo>
                <a:lnTo>
                  <a:pt x="352" y="277"/>
                </a:lnTo>
                <a:lnTo>
                  <a:pt x="350" y="277"/>
                </a:lnTo>
                <a:lnTo>
                  <a:pt x="346" y="277"/>
                </a:lnTo>
                <a:lnTo>
                  <a:pt x="338" y="280"/>
                </a:lnTo>
                <a:lnTo>
                  <a:pt x="332" y="280"/>
                </a:lnTo>
                <a:lnTo>
                  <a:pt x="321" y="281"/>
                </a:lnTo>
                <a:lnTo>
                  <a:pt x="307" y="282"/>
                </a:lnTo>
                <a:lnTo>
                  <a:pt x="305" y="282"/>
                </a:lnTo>
                <a:lnTo>
                  <a:pt x="298" y="284"/>
                </a:lnTo>
                <a:lnTo>
                  <a:pt x="292" y="284"/>
                </a:lnTo>
                <a:lnTo>
                  <a:pt x="289" y="284"/>
                </a:lnTo>
                <a:lnTo>
                  <a:pt x="278" y="285"/>
                </a:lnTo>
                <a:lnTo>
                  <a:pt x="271" y="285"/>
                </a:lnTo>
                <a:lnTo>
                  <a:pt x="264" y="285"/>
                </a:lnTo>
                <a:lnTo>
                  <a:pt x="262" y="285"/>
                </a:lnTo>
                <a:lnTo>
                  <a:pt x="255" y="285"/>
                </a:lnTo>
                <a:lnTo>
                  <a:pt x="246" y="286"/>
                </a:lnTo>
                <a:lnTo>
                  <a:pt x="244" y="288"/>
                </a:lnTo>
                <a:lnTo>
                  <a:pt x="241" y="289"/>
                </a:lnTo>
                <a:lnTo>
                  <a:pt x="239" y="286"/>
                </a:lnTo>
                <a:lnTo>
                  <a:pt x="230" y="289"/>
                </a:lnTo>
                <a:lnTo>
                  <a:pt x="224" y="289"/>
                </a:lnTo>
                <a:lnTo>
                  <a:pt x="219" y="289"/>
                </a:lnTo>
                <a:lnTo>
                  <a:pt x="214" y="291"/>
                </a:lnTo>
                <a:lnTo>
                  <a:pt x="199" y="292"/>
                </a:lnTo>
                <a:lnTo>
                  <a:pt x="195" y="293"/>
                </a:lnTo>
                <a:lnTo>
                  <a:pt x="194" y="293"/>
                </a:lnTo>
                <a:lnTo>
                  <a:pt x="184" y="293"/>
                </a:lnTo>
                <a:lnTo>
                  <a:pt x="176" y="295"/>
                </a:lnTo>
                <a:lnTo>
                  <a:pt x="164" y="296"/>
                </a:lnTo>
                <a:lnTo>
                  <a:pt x="158" y="298"/>
                </a:lnTo>
                <a:lnTo>
                  <a:pt x="149" y="299"/>
                </a:lnTo>
                <a:lnTo>
                  <a:pt x="145" y="299"/>
                </a:lnTo>
                <a:lnTo>
                  <a:pt x="131" y="300"/>
                </a:lnTo>
                <a:lnTo>
                  <a:pt x="131" y="298"/>
                </a:lnTo>
                <a:lnTo>
                  <a:pt x="112" y="298"/>
                </a:lnTo>
                <a:lnTo>
                  <a:pt x="113" y="300"/>
                </a:lnTo>
                <a:lnTo>
                  <a:pt x="115" y="303"/>
                </a:lnTo>
                <a:lnTo>
                  <a:pt x="116" y="317"/>
                </a:lnTo>
                <a:lnTo>
                  <a:pt x="97" y="318"/>
                </a:lnTo>
                <a:lnTo>
                  <a:pt x="88" y="320"/>
                </a:lnTo>
                <a:lnTo>
                  <a:pt x="79" y="320"/>
                </a:lnTo>
                <a:lnTo>
                  <a:pt x="76" y="320"/>
                </a:lnTo>
                <a:lnTo>
                  <a:pt x="73" y="320"/>
                </a:lnTo>
                <a:lnTo>
                  <a:pt x="55" y="322"/>
                </a:lnTo>
                <a:lnTo>
                  <a:pt x="51" y="322"/>
                </a:lnTo>
                <a:lnTo>
                  <a:pt x="49" y="322"/>
                </a:lnTo>
                <a:lnTo>
                  <a:pt x="37" y="324"/>
                </a:lnTo>
                <a:lnTo>
                  <a:pt x="9" y="325"/>
                </a:lnTo>
                <a:lnTo>
                  <a:pt x="5" y="327"/>
                </a:lnTo>
                <a:lnTo>
                  <a:pt x="0" y="327"/>
                </a:lnTo>
                <a:lnTo>
                  <a:pt x="2" y="314"/>
                </a:lnTo>
                <a:lnTo>
                  <a:pt x="2" y="313"/>
                </a:lnTo>
                <a:lnTo>
                  <a:pt x="5" y="313"/>
                </a:lnTo>
                <a:lnTo>
                  <a:pt x="13" y="320"/>
                </a:lnTo>
                <a:lnTo>
                  <a:pt x="19" y="309"/>
                </a:lnTo>
                <a:lnTo>
                  <a:pt x="16" y="299"/>
                </a:lnTo>
                <a:lnTo>
                  <a:pt x="22" y="298"/>
                </a:lnTo>
                <a:lnTo>
                  <a:pt x="22" y="293"/>
                </a:lnTo>
                <a:lnTo>
                  <a:pt x="20" y="285"/>
                </a:lnTo>
                <a:lnTo>
                  <a:pt x="22" y="282"/>
                </a:lnTo>
                <a:lnTo>
                  <a:pt x="22" y="277"/>
                </a:lnTo>
                <a:lnTo>
                  <a:pt x="22" y="275"/>
                </a:lnTo>
                <a:lnTo>
                  <a:pt x="19" y="273"/>
                </a:lnTo>
                <a:lnTo>
                  <a:pt x="16" y="271"/>
                </a:lnTo>
                <a:lnTo>
                  <a:pt x="13" y="266"/>
                </a:lnTo>
                <a:lnTo>
                  <a:pt x="15" y="264"/>
                </a:lnTo>
                <a:lnTo>
                  <a:pt x="18" y="260"/>
                </a:lnTo>
                <a:lnTo>
                  <a:pt x="29" y="245"/>
                </a:lnTo>
                <a:lnTo>
                  <a:pt x="33" y="245"/>
                </a:lnTo>
                <a:lnTo>
                  <a:pt x="34" y="245"/>
                </a:lnTo>
                <a:lnTo>
                  <a:pt x="49" y="252"/>
                </a:lnTo>
                <a:lnTo>
                  <a:pt x="61" y="253"/>
                </a:lnTo>
                <a:lnTo>
                  <a:pt x="66" y="259"/>
                </a:lnTo>
                <a:lnTo>
                  <a:pt x="72" y="259"/>
                </a:lnTo>
                <a:lnTo>
                  <a:pt x="73" y="259"/>
                </a:lnTo>
                <a:lnTo>
                  <a:pt x="77" y="252"/>
                </a:lnTo>
                <a:lnTo>
                  <a:pt x="70" y="238"/>
                </a:lnTo>
                <a:lnTo>
                  <a:pt x="76" y="219"/>
                </a:lnTo>
                <a:lnTo>
                  <a:pt x="79" y="220"/>
                </a:lnTo>
                <a:lnTo>
                  <a:pt x="80" y="222"/>
                </a:lnTo>
                <a:lnTo>
                  <a:pt x="81" y="220"/>
                </a:lnTo>
                <a:lnTo>
                  <a:pt x="90" y="215"/>
                </a:lnTo>
                <a:lnTo>
                  <a:pt x="99" y="212"/>
                </a:lnTo>
                <a:lnTo>
                  <a:pt x="105" y="208"/>
                </a:lnTo>
                <a:lnTo>
                  <a:pt x="98" y="202"/>
                </a:lnTo>
                <a:lnTo>
                  <a:pt x="98" y="201"/>
                </a:lnTo>
                <a:lnTo>
                  <a:pt x="95" y="195"/>
                </a:lnTo>
                <a:lnTo>
                  <a:pt x="98" y="186"/>
                </a:lnTo>
                <a:lnTo>
                  <a:pt x="105" y="176"/>
                </a:lnTo>
                <a:lnTo>
                  <a:pt x="106" y="176"/>
                </a:lnTo>
                <a:lnTo>
                  <a:pt x="110" y="166"/>
                </a:lnTo>
                <a:lnTo>
                  <a:pt x="112" y="164"/>
                </a:lnTo>
                <a:lnTo>
                  <a:pt x="116" y="161"/>
                </a:lnTo>
                <a:lnTo>
                  <a:pt x="126" y="164"/>
                </a:lnTo>
                <a:lnTo>
                  <a:pt x="131" y="162"/>
                </a:lnTo>
                <a:lnTo>
                  <a:pt x="138" y="169"/>
                </a:lnTo>
                <a:lnTo>
                  <a:pt x="137" y="158"/>
                </a:lnTo>
                <a:lnTo>
                  <a:pt x="151" y="155"/>
                </a:lnTo>
                <a:lnTo>
                  <a:pt x="155" y="155"/>
                </a:lnTo>
                <a:lnTo>
                  <a:pt x="158" y="155"/>
                </a:lnTo>
                <a:lnTo>
                  <a:pt x="164" y="160"/>
                </a:lnTo>
                <a:lnTo>
                  <a:pt x="167" y="161"/>
                </a:lnTo>
                <a:lnTo>
                  <a:pt x="181" y="169"/>
                </a:lnTo>
                <a:lnTo>
                  <a:pt x="189" y="153"/>
                </a:lnTo>
                <a:lnTo>
                  <a:pt x="191" y="153"/>
                </a:lnTo>
                <a:lnTo>
                  <a:pt x="199" y="147"/>
                </a:lnTo>
                <a:lnTo>
                  <a:pt x="203" y="143"/>
                </a:lnTo>
                <a:lnTo>
                  <a:pt x="210" y="153"/>
                </a:lnTo>
                <a:lnTo>
                  <a:pt x="219" y="155"/>
                </a:lnTo>
                <a:lnTo>
                  <a:pt x="219" y="160"/>
                </a:lnTo>
                <a:lnTo>
                  <a:pt x="224" y="155"/>
                </a:lnTo>
                <a:lnTo>
                  <a:pt x="228" y="136"/>
                </a:lnTo>
                <a:lnTo>
                  <a:pt x="231" y="136"/>
                </a:lnTo>
                <a:lnTo>
                  <a:pt x="232" y="129"/>
                </a:lnTo>
                <a:lnTo>
                  <a:pt x="231" y="128"/>
                </a:lnTo>
                <a:lnTo>
                  <a:pt x="231" y="126"/>
                </a:lnTo>
                <a:lnTo>
                  <a:pt x="238" y="125"/>
                </a:lnTo>
                <a:lnTo>
                  <a:pt x="238" y="118"/>
                </a:lnTo>
                <a:lnTo>
                  <a:pt x="242" y="120"/>
                </a:lnTo>
                <a:lnTo>
                  <a:pt x="248" y="125"/>
                </a:lnTo>
                <a:lnTo>
                  <a:pt x="250" y="133"/>
                </a:lnTo>
                <a:lnTo>
                  <a:pt x="271" y="136"/>
                </a:lnTo>
                <a:lnTo>
                  <a:pt x="277" y="135"/>
                </a:lnTo>
                <a:lnTo>
                  <a:pt x="278" y="121"/>
                </a:lnTo>
                <a:lnTo>
                  <a:pt x="278" y="115"/>
                </a:lnTo>
                <a:lnTo>
                  <a:pt x="282" y="107"/>
                </a:lnTo>
                <a:lnTo>
                  <a:pt x="285" y="103"/>
                </a:lnTo>
                <a:lnTo>
                  <a:pt x="288" y="103"/>
                </a:lnTo>
                <a:lnTo>
                  <a:pt x="289" y="104"/>
                </a:lnTo>
                <a:lnTo>
                  <a:pt x="298" y="92"/>
                </a:lnTo>
                <a:lnTo>
                  <a:pt x="298" y="88"/>
                </a:lnTo>
                <a:lnTo>
                  <a:pt x="307" y="80"/>
                </a:lnTo>
                <a:lnTo>
                  <a:pt x="311" y="73"/>
                </a:lnTo>
                <a:lnTo>
                  <a:pt x="311" y="67"/>
                </a:lnTo>
                <a:lnTo>
                  <a:pt x="310" y="63"/>
                </a:lnTo>
                <a:lnTo>
                  <a:pt x="314" y="51"/>
                </a:lnTo>
                <a:lnTo>
                  <a:pt x="317" y="49"/>
                </a:lnTo>
                <a:lnTo>
                  <a:pt x="324" y="49"/>
                </a:lnTo>
                <a:lnTo>
                  <a:pt x="328" y="53"/>
                </a:lnTo>
                <a:lnTo>
                  <a:pt x="335" y="51"/>
                </a:lnTo>
                <a:lnTo>
                  <a:pt x="341" y="45"/>
                </a:lnTo>
                <a:lnTo>
                  <a:pt x="343" y="44"/>
                </a:lnTo>
                <a:lnTo>
                  <a:pt x="345" y="42"/>
                </a:lnTo>
                <a:lnTo>
                  <a:pt x="354" y="38"/>
                </a:lnTo>
                <a:lnTo>
                  <a:pt x="360" y="30"/>
                </a:lnTo>
                <a:lnTo>
                  <a:pt x="361" y="28"/>
                </a:lnTo>
                <a:lnTo>
                  <a:pt x="353" y="27"/>
                </a:lnTo>
                <a:lnTo>
                  <a:pt x="353" y="24"/>
                </a:lnTo>
                <a:lnTo>
                  <a:pt x="354" y="16"/>
                </a:lnTo>
                <a:lnTo>
                  <a:pt x="352" y="13"/>
                </a:lnTo>
                <a:lnTo>
                  <a:pt x="350" y="9"/>
                </a:lnTo>
                <a:lnTo>
                  <a:pt x="354" y="4"/>
                </a:lnTo>
                <a:lnTo>
                  <a:pt x="357" y="2"/>
                </a:lnTo>
                <a:lnTo>
                  <a:pt x="360" y="0"/>
                </a:lnTo>
                <a:lnTo>
                  <a:pt x="371" y="5"/>
                </a:lnTo>
                <a:lnTo>
                  <a:pt x="381" y="2"/>
                </a:lnTo>
                <a:lnTo>
                  <a:pt x="382" y="0"/>
                </a:lnTo>
                <a:lnTo>
                  <a:pt x="393" y="6"/>
                </a:lnTo>
                <a:lnTo>
                  <a:pt x="397" y="8"/>
                </a:lnTo>
                <a:lnTo>
                  <a:pt x="402" y="16"/>
                </a:lnTo>
                <a:lnTo>
                  <a:pt x="404" y="19"/>
                </a:lnTo>
                <a:lnTo>
                  <a:pt x="407" y="23"/>
                </a:lnTo>
                <a:lnTo>
                  <a:pt x="407" y="27"/>
                </a:lnTo>
                <a:lnTo>
                  <a:pt x="417" y="31"/>
                </a:lnTo>
                <a:lnTo>
                  <a:pt x="424" y="33"/>
                </a:lnTo>
                <a:lnTo>
                  <a:pt x="427" y="30"/>
                </a:lnTo>
                <a:lnTo>
                  <a:pt x="428" y="30"/>
                </a:lnTo>
                <a:lnTo>
                  <a:pt x="436" y="30"/>
                </a:lnTo>
                <a:lnTo>
                  <a:pt x="440" y="33"/>
                </a:lnTo>
                <a:lnTo>
                  <a:pt x="450" y="42"/>
                </a:lnTo>
                <a:lnTo>
                  <a:pt x="454" y="42"/>
                </a:lnTo>
                <a:lnTo>
                  <a:pt x="456" y="42"/>
                </a:lnTo>
                <a:lnTo>
                  <a:pt x="458" y="42"/>
                </a:lnTo>
                <a:lnTo>
                  <a:pt x="460" y="37"/>
                </a:lnTo>
                <a:lnTo>
                  <a:pt x="467" y="33"/>
                </a:lnTo>
                <a:lnTo>
                  <a:pt x="481" y="35"/>
                </a:lnTo>
                <a:lnTo>
                  <a:pt x="489" y="42"/>
                </a:lnTo>
                <a:lnTo>
                  <a:pt x="490" y="40"/>
                </a:lnTo>
                <a:lnTo>
                  <a:pt x="493" y="37"/>
                </a:lnTo>
                <a:lnTo>
                  <a:pt x="500" y="37"/>
                </a:lnTo>
                <a:lnTo>
                  <a:pt x="508" y="24"/>
                </a:lnTo>
                <a:lnTo>
                  <a:pt x="521" y="20"/>
                </a:lnTo>
                <a:lnTo>
                  <a:pt x="524" y="33"/>
                </a:lnTo>
                <a:lnTo>
                  <a:pt x="529" y="40"/>
                </a:lnTo>
                <a:lnTo>
                  <a:pt x="533" y="40"/>
                </a:lnTo>
                <a:lnTo>
                  <a:pt x="542" y="44"/>
                </a:lnTo>
                <a:lnTo>
                  <a:pt x="546" y="46"/>
                </a:lnTo>
                <a:lnTo>
                  <a:pt x="550" y="52"/>
                </a:lnTo>
                <a:lnTo>
                  <a:pt x="550" y="57"/>
                </a:lnTo>
                <a:lnTo>
                  <a:pt x="553" y="70"/>
                </a:lnTo>
                <a:lnTo>
                  <a:pt x="551" y="70"/>
                </a:lnTo>
                <a:lnTo>
                  <a:pt x="551" y="84"/>
                </a:lnTo>
                <a:lnTo>
                  <a:pt x="565" y="96"/>
                </a:lnTo>
                <a:lnTo>
                  <a:pt x="565" y="102"/>
                </a:lnTo>
                <a:lnTo>
                  <a:pt x="565" y="103"/>
                </a:lnTo>
                <a:lnTo>
                  <a:pt x="574" y="109"/>
                </a:lnTo>
                <a:lnTo>
                  <a:pt x="574" y="110"/>
                </a:lnTo>
                <a:lnTo>
                  <a:pt x="578" y="115"/>
                </a:lnTo>
                <a:lnTo>
                  <a:pt x="583" y="121"/>
                </a:lnTo>
                <a:lnTo>
                  <a:pt x="582" y="122"/>
                </a:lnTo>
                <a:lnTo>
                  <a:pt x="603" y="136"/>
                </a:lnTo>
                <a:lnTo>
                  <a:pt x="603" y="139"/>
                </a:lnTo>
                <a:lnTo>
                  <a:pt x="617" y="139"/>
                </a:lnTo>
                <a:lnTo>
                  <a:pt x="608" y="149"/>
                </a:lnTo>
                <a:lnTo>
                  <a:pt x="600" y="160"/>
                </a:lnTo>
                <a:lnTo>
                  <a:pt x="592" y="169"/>
                </a:lnTo>
                <a:lnTo>
                  <a:pt x="587" y="173"/>
                </a:lnTo>
                <a:lnTo>
                  <a:pt x="582" y="176"/>
                </a:lnTo>
                <a:lnTo>
                  <a:pt x="574" y="183"/>
                </a:lnTo>
                <a:lnTo>
                  <a:pt x="572" y="183"/>
                </a:lnTo>
                <a:lnTo>
                  <a:pt x="561" y="193"/>
                </a:lnTo>
                <a:lnTo>
                  <a:pt x="560" y="205"/>
                </a:lnTo>
                <a:lnTo>
                  <a:pt x="550" y="212"/>
                </a:lnTo>
                <a:lnTo>
                  <a:pt x="550" y="219"/>
                </a:lnTo>
                <a:lnTo>
                  <a:pt x="550" y="220"/>
                </a:lnTo>
                <a:lnTo>
                  <a:pt x="532" y="235"/>
                </a:lnTo>
                <a:lnTo>
                  <a:pt x="532" y="238"/>
                </a:lnTo>
                <a:lnTo>
                  <a:pt x="506" y="252"/>
                </a:lnTo>
                <a:lnTo>
                  <a:pt x="501" y="252"/>
                </a:lnTo>
                <a:lnTo>
                  <a:pt x="492" y="259"/>
                </a:lnTo>
                <a:lnTo>
                  <a:pt x="488" y="260"/>
                </a:lnTo>
                <a:lnTo>
                  <a:pt x="486" y="263"/>
                </a:lnTo>
                <a:lnTo>
                  <a:pt x="479" y="264"/>
                </a:lnTo>
                <a:lnTo>
                  <a:pt x="467" y="266"/>
                </a:lnTo>
                <a:lnTo>
                  <a:pt x="460" y="266"/>
                </a:lnTo>
                <a:lnTo>
                  <a:pt x="453" y="267"/>
                </a:lnTo>
                <a:lnTo>
                  <a:pt x="443" y="269"/>
                </a:lnTo>
                <a:lnTo>
                  <a:pt x="440" y="269"/>
                </a:lnTo>
              </a:path>
            </a:pathLst>
          </a:custGeom>
          <a:solidFill>
            <a:schemeClr val="bg1"/>
          </a:solidFill>
          <a:ln w="6350" cap="rnd">
            <a:solidFill>
              <a:schemeClr val="tx1"/>
            </a:solidFill>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2083" name="Louisiana"/>
          <p:cNvSpPr>
            <a:spLocks/>
          </p:cNvSpPr>
          <p:nvPr/>
        </p:nvSpPr>
        <p:spPr bwMode="auto">
          <a:xfrm>
            <a:off x="4396647" y="4165244"/>
            <a:ext cx="741327" cy="611135"/>
          </a:xfrm>
          <a:custGeom>
            <a:avLst/>
            <a:gdLst>
              <a:gd name="T0" fmla="*/ 2147483647 w 487"/>
              <a:gd name="T1" fmla="*/ 2147483647 h 430"/>
              <a:gd name="T2" fmla="*/ 2147483647 w 487"/>
              <a:gd name="T3" fmla="*/ 2147483647 h 430"/>
              <a:gd name="T4" fmla="*/ 2147483647 w 487"/>
              <a:gd name="T5" fmla="*/ 2147483647 h 430"/>
              <a:gd name="T6" fmla="*/ 2147483647 w 487"/>
              <a:gd name="T7" fmla="*/ 2147483647 h 430"/>
              <a:gd name="T8" fmla="*/ 2147483647 w 487"/>
              <a:gd name="T9" fmla="*/ 2147483647 h 430"/>
              <a:gd name="T10" fmla="*/ 2147483647 w 487"/>
              <a:gd name="T11" fmla="*/ 2147483647 h 430"/>
              <a:gd name="T12" fmla="*/ 2147483647 w 487"/>
              <a:gd name="T13" fmla="*/ 2147483647 h 430"/>
              <a:gd name="T14" fmla="*/ 2147483647 w 487"/>
              <a:gd name="T15" fmla="*/ 2147483647 h 430"/>
              <a:gd name="T16" fmla="*/ 2147483647 w 487"/>
              <a:gd name="T17" fmla="*/ 2147483647 h 430"/>
              <a:gd name="T18" fmla="*/ 2147483647 w 487"/>
              <a:gd name="T19" fmla="*/ 2147483647 h 430"/>
              <a:gd name="T20" fmla="*/ 2147483647 w 487"/>
              <a:gd name="T21" fmla="*/ 2147483647 h 430"/>
              <a:gd name="T22" fmla="*/ 2147483647 w 487"/>
              <a:gd name="T23" fmla="*/ 2147483647 h 430"/>
              <a:gd name="T24" fmla="*/ 2147483647 w 487"/>
              <a:gd name="T25" fmla="*/ 2147483647 h 430"/>
              <a:gd name="T26" fmla="*/ 2147483647 w 487"/>
              <a:gd name="T27" fmla="*/ 2147483647 h 430"/>
              <a:gd name="T28" fmla="*/ 2147483647 w 487"/>
              <a:gd name="T29" fmla="*/ 2147483647 h 430"/>
              <a:gd name="T30" fmla="*/ 2147483647 w 487"/>
              <a:gd name="T31" fmla="*/ 2147483647 h 430"/>
              <a:gd name="T32" fmla="*/ 2147483647 w 487"/>
              <a:gd name="T33" fmla="*/ 2147483647 h 430"/>
              <a:gd name="T34" fmla="*/ 2147483647 w 487"/>
              <a:gd name="T35" fmla="*/ 2147483647 h 430"/>
              <a:gd name="T36" fmla="*/ 2147483647 w 487"/>
              <a:gd name="T37" fmla="*/ 2147483647 h 430"/>
              <a:gd name="T38" fmla="*/ 2147483647 w 487"/>
              <a:gd name="T39" fmla="*/ 2147483647 h 430"/>
              <a:gd name="T40" fmla="*/ 2147483647 w 487"/>
              <a:gd name="T41" fmla="*/ 2147483647 h 430"/>
              <a:gd name="T42" fmla="*/ 2147483647 w 487"/>
              <a:gd name="T43" fmla="*/ 2147483647 h 430"/>
              <a:gd name="T44" fmla="*/ 2147483647 w 487"/>
              <a:gd name="T45" fmla="*/ 2147483647 h 430"/>
              <a:gd name="T46" fmla="*/ 2147483647 w 487"/>
              <a:gd name="T47" fmla="*/ 2147483647 h 430"/>
              <a:gd name="T48" fmla="*/ 2147483647 w 487"/>
              <a:gd name="T49" fmla="*/ 2147483647 h 430"/>
              <a:gd name="T50" fmla="*/ 2147483647 w 487"/>
              <a:gd name="T51" fmla="*/ 2147483647 h 430"/>
              <a:gd name="T52" fmla="*/ 2147483647 w 487"/>
              <a:gd name="T53" fmla="*/ 2147483647 h 430"/>
              <a:gd name="T54" fmla="*/ 2147483647 w 487"/>
              <a:gd name="T55" fmla="*/ 2147483647 h 430"/>
              <a:gd name="T56" fmla="*/ 2147483647 w 487"/>
              <a:gd name="T57" fmla="*/ 2147483647 h 430"/>
              <a:gd name="T58" fmla="*/ 2147483647 w 487"/>
              <a:gd name="T59" fmla="*/ 2147483647 h 430"/>
              <a:gd name="T60" fmla="*/ 2147483647 w 487"/>
              <a:gd name="T61" fmla="*/ 2147483647 h 430"/>
              <a:gd name="T62" fmla="*/ 2147483647 w 487"/>
              <a:gd name="T63" fmla="*/ 2147483647 h 430"/>
              <a:gd name="T64" fmla="*/ 2147483647 w 487"/>
              <a:gd name="T65" fmla="*/ 2147483647 h 430"/>
              <a:gd name="T66" fmla="*/ 2147483647 w 487"/>
              <a:gd name="T67" fmla="*/ 2147483647 h 430"/>
              <a:gd name="T68" fmla="*/ 2147483647 w 487"/>
              <a:gd name="T69" fmla="*/ 2147483647 h 430"/>
              <a:gd name="T70" fmla="*/ 0 w 487"/>
              <a:gd name="T71" fmla="*/ 2147483647 h 430"/>
              <a:gd name="T72" fmla="*/ 0 w 487"/>
              <a:gd name="T73" fmla="*/ 2147483647 h 430"/>
              <a:gd name="T74" fmla="*/ 2147483647 w 487"/>
              <a:gd name="T75" fmla="*/ 2147483647 h 430"/>
              <a:gd name="T76" fmla="*/ 2147483647 w 487"/>
              <a:gd name="T77" fmla="*/ 2147483647 h 430"/>
              <a:gd name="T78" fmla="*/ 2147483647 w 487"/>
              <a:gd name="T79" fmla="*/ 2147483647 h 430"/>
              <a:gd name="T80" fmla="*/ 2147483647 w 487"/>
              <a:gd name="T81" fmla="*/ 2147483647 h 430"/>
              <a:gd name="T82" fmla="*/ 2147483647 w 487"/>
              <a:gd name="T83" fmla="*/ 2147483647 h 430"/>
              <a:gd name="T84" fmla="*/ 2147483647 w 487"/>
              <a:gd name="T85" fmla="*/ 2147483647 h 430"/>
              <a:gd name="T86" fmla="*/ 2147483647 w 487"/>
              <a:gd name="T87" fmla="*/ 0 h 430"/>
              <a:gd name="T88" fmla="*/ 2147483647 w 487"/>
              <a:gd name="T89" fmla="*/ 2147483647 h 430"/>
              <a:gd name="T90" fmla="*/ 2147483647 w 487"/>
              <a:gd name="T91" fmla="*/ 2147483647 h 430"/>
              <a:gd name="T92" fmla="*/ 2147483647 w 487"/>
              <a:gd name="T93" fmla="*/ 2147483647 h 430"/>
              <a:gd name="T94" fmla="*/ 2147483647 w 487"/>
              <a:gd name="T95" fmla="*/ 2147483647 h 430"/>
              <a:gd name="T96" fmla="*/ 2147483647 w 487"/>
              <a:gd name="T97" fmla="*/ 2147483647 h 430"/>
              <a:gd name="T98" fmla="*/ 2147483647 w 487"/>
              <a:gd name="T99" fmla="*/ 2147483647 h 430"/>
              <a:gd name="T100" fmla="*/ 2147483647 w 487"/>
              <a:gd name="T101" fmla="*/ 2147483647 h 430"/>
              <a:gd name="T102" fmla="*/ 2147483647 w 487"/>
              <a:gd name="T103" fmla="*/ 2147483647 h 4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7"/>
              <a:gd name="T157" fmla="*/ 0 h 430"/>
              <a:gd name="T158" fmla="*/ 487 w 487"/>
              <a:gd name="T159" fmla="*/ 430 h 4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7" h="430">
                <a:moveTo>
                  <a:pt x="272" y="217"/>
                </a:moveTo>
                <a:lnTo>
                  <a:pt x="281" y="217"/>
                </a:lnTo>
                <a:lnTo>
                  <a:pt x="287" y="217"/>
                </a:lnTo>
                <a:lnTo>
                  <a:pt x="302" y="216"/>
                </a:lnTo>
                <a:lnTo>
                  <a:pt x="309" y="215"/>
                </a:lnTo>
                <a:lnTo>
                  <a:pt x="315" y="215"/>
                </a:lnTo>
                <a:lnTo>
                  <a:pt x="327" y="215"/>
                </a:lnTo>
                <a:lnTo>
                  <a:pt x="329" y="213"/>
                </a:lnTo>
                <a:lnTo>
                  <a:pt x="333" y="213"/>
                </a:lnTo>
                <a:lnTo>
                  <a:pt x="344" y="212"/>
                </a:lnTo>
                <a:lnTo>
                  <a:pt x="347" y="212"/>
                </a:lnTo>
                <a:lnTo>
                  <a:pt x="355" y="212"/>
                </a:lnTo>
                <a:lnTo>
                  <a:pt x="367" y="211"/>
                </a:lnTo>
                <a:lnTo>
                  <a:pt x="394" y="208"/>
                </a:lnTo>
                <a:lnTo>
                  <a:pt x="401" y="208"/>
                </a:lnTo>
                <a:lnTo>
                  <a:pt x="404" y="208"/>
                </a:lnTo>
                <a:lnTo>
                  <a:pt x="402" y="216"/>
                </a:lnTo>
                <a:lnTo>
                  <a:pt x="397" y="236"/>
                </a:lnTo>
                <a:lnTo>
                  <a:pt x="395" y="245"/>
                </a:lnTo>
                <a:lnTo>
                  <a:pt x="405" y="262"/>
                </a:lnTo>
                <a:lnTo>
                  <a:pt x="406" y="262"/>
                </a:lnTo>
                <a:lnTo>
                  <a:pt x="412" y="267"/>
                </a:lnTo>
                <a:lnTo>
                  <a:pt x="420" y="288"/>
                </a:lnTo>
                <a:lnTo>
                  <a:pt x="430" y="295"/>
                </a:lnTo>
                <a:lnTo>
                  <a:pt x="420" y="299"/>
                </a:lnTo>
                <a:lnTo>
                  <a:pt x="411" y="313"/>
                </a:lnTo>
                <a:lnTo>
                  <a:pt x="401" y="316"/>
                </a:lnTo>
                <a:lnTo>
                  <a:pt x="411" y="323"/>
                </a:lnTo>
                <a:lnTo>
                  <a:pt x="416" y="330"/>
                </a:lnTo>
                <a:lnTo>
                  <a:pt x="423" y="330"/>
                </a:lnTo>
                <a:lnTo>
                  <a:pt x="429" y="315"/>
                </a:lnTo>
                <a:lnTo>
                  <a:pt x="434" y="312"/>
                </a:lnTo>
                <a:lnTo>
                  <a:pt x="445" y="308"/>
                </a:lnTo>
                <a:lnTo>
                  <a:pt x="462" y="295"/>
                </a:lnTo>
                <a:lnTo>
                  <a:pt x="462" y="319"/>
                </a:lnTo>
                <a:lnTo>
                  <a:pt x="458" y="322"/>
                </a:lnTo>
                <a:lnTo>
                  <a:pt x="458" y="327"/>
                </a:lnTo>
                <a:lnTo>
                  <a:pt x="444" y="341"/>
                </a:lnTo>
                <a:lnTo>
                  <a:pt x="442" y="351"/>
                </a:lnTo>
                <a:lnTo>
                  <a:pt x="437" y="345"/>
                </a:lnTo>
                <a:lnTo>
                  <a:pt x="437" y="355"/>
                </a:lnTo>
                <a:lnTo>
                  <a:pt x="424" y="351"/>
                </a:lnTo>
                <a:lnTo>
                  <a:pt x="437" y="355"/>
                </a:lnTo>
                <a:lnTo>
                  <a:pt x="424" y="356"/>
                </a:lnTo>
                <a:lnTo>
                  <a:pt x="436" y="369"/>
                </a:lnTo>
                <a:lnTo>
                  <a:pt x="429" y="369"/>
                </a:lnTo>
                <a:lnTo>
                  <a:pt x="438" y="381"/>
                </a:lnTo>
                <a:lnTo>
                  <a:pt x="451" y="381"/>
                </a:lnTo>
                <a:lnTo>
                  <a:pt x="465" y="388"/>
                </a:lnTo>
                <a:lnTo>
                  <a:pt x="470" y="385"/>
                </a:lnTo>
                <a:lnTo>
                  <a:pt x="480" y="394"/>
                </a:lnTo>
                <a:lnTo>
                  <a:pt x="486" y="395"/>
                </a:lnTo>
                <a:lnTo>
                  <a:pt x="484" y="413"/>
                </a:lnTo>
                <a:lnTo>
                  <a:pt x="477" y="413"/>
                </a:lnTo>
                <a:lnTo>
                  <a:pt x="476" y="423"/>
                </a:lnTo>
                <a:lnTo>
                  <a:pt x="476" y="422"/>
                </a:lnTo>
                <a:lnTo>
                  <a:pt x="466" y="412"/>
                </a:lnTo>
                <a:lnTo>
                  <a:pt x="455" y="427"/>
                </a:lnTo>
                <a:lnTo>
                  <a:pt x="454" y="426"/>
                </a:lnTo>
                <a:lnTo>
                  <a:pt x="455" y="423"/>
                </a:lnTo>
                <a:lnTo>
                  <a:pt x="454" y="413"/>
                </a:lnTo>
                <a:lnTo>
                  <a:pt x="451" y="413"/>
                </a:lnTo>
                <a:lnTo>
                  <a:pt x="441" y="399"/>
                </a:lnTo>
                <a:lnTo>
                  <a:pt x="417" y="392"/>
                </a:lnTo>
                <a:lnTo>
                  <a:pt x="402" y="395"/>
                </a:lnTo>
                <a:lnTo>
                  <a:pt x="387" y="410"/>
                </a:lnTo>
                <a:lnTo>
                  <a:pt x="372" y="420"/>
                </a:lnTo>
                <a:lnTo>
                  <a:pt x="361" y="423"/>
                </a:lnTo>
                <a:lnTo>
                  <a:pt x="369" y="420"/>
                </a:lnTo>
                <a:lnTo>
                  <a:pt x="373" y="416"/>
                </a:lnTo>
                <a:lnTo>
                  <a:pt x="365" y="402"/>
                </a:lnTo>
                <a:lnTo>
                  <a:pt x="358" y="402"/>
                </a:lnTo>
                <a:lnTo>
                  <a:pt x="355" y="409"/>
                </a:lnTo>
                <a:lnTo>
                  <a:pt x="348" y="406"/>
                </a:lnTo>
                <a:lnTo>
                  <a:pt x="331" y="419"/>
                </a:lnTo>
                <a:lnTo>
                  <a:pt x="320" y="429"/>
                </a:lnTo>
                <a:lnTo>
                  <a:pt x="317" y="429"/>
                </a:lnTo>
                <a:lnTo>
                  <a:pt x="308" y="417"/>
                </a:lnTo>
                <a:lnTo>
                  <a:pt x="291" y="419"/>
                </a:lnTo>
                <a:lnTo>
                  <a:pt x="265" y="401"/>
                </a:lnTo>
                <a:lnTo>
                  <a:pt x="272" y="402"/>
                </a:lnTo>
                <a:lnTo>
                  <a:pt x="277" y="395"/>
                </a:lnTo>
                <a:lnTo>
                  <a:pt x="274" y="384"/>
                </a:lnTo>
                <a:lnTo>
                  <a:pt x="251" y="379"/>
                </a:lnTo>
                <a:lnTo>
                  <a:pt x="247" y="381"/>
                </a:lnTo>
                <a:lnTo>
                  <a:pt x="245" y="369"/>
                </a:lnTo>
                <a:lnTo>
                  <a:pt x="238" y="370"/>
                </a:lnTo>
                <a:lnTo>
                  <a:pt x="238" y="358"/>
                </a:lnTo>
                <a:lnTo>
                  <a:pt x="226" y="356"/>
                </a:lnTo>
                <a:lnTo>
                  <a:pt x="215" y="362"/>
                </a:lnTo>
                <a:lnTo>
                  <a:pt x="216" y="359"/>
                </a:lnTo>
                <a:lnTo>
                  <a:pt x="215" y="358"/>
                </a:lnTo>
                <a:lnTo>
                  <a:pt x="215" y="349"/>
                </a:lnTo>
                <a:lnTo>
                  <a:pt x="205" y="349"/>
                </a:lnTo>
                <a:lnTo>
                  <a:pt x="202" y="355"/>
                </a:lnTo>
                <a:lnTo>
                  <a:pt x="188" y="360"/>
                </a:lnTo>
                <a:lnTo>
                  <a:pt x="204" y="373"/>
                </a:lnTo>
                <a:lnTo>
                  <a:pt x="219" y="372"/>
                </a:lnTo>
                <a:lnTo>
                  <a:pt x="227" y="376"/>
                </a:lnTo>
                <a:lnTo>
                  <a:pt x="227" y="385"/>
                </a:lnTo>
                <a:lnTo>
                  <a:pt x="216" y="385"/>
                </a:lnTo>
                <a:lnTo>
                  <a:pt x="199" y="377"/>
                </a:lnTo>
                <a:lnTo>
                  <a:pt x="191" y="377"/>
                </a:lnTo>
                <a:lnTo>
                  <a:pt x="181" y="383"/>
                </a:lnTo>
                <a:lnTo>
                  <a:pt x="147" y="381"/>
                </a:lnTo>
                <a:lnTo>
                  <a:pt x="113" y="367"/>
                </a:lnTo>
                <a:lnTo>
                  <a:pt x="86" y="362"/>
                </a:lnTo>
                <a:lnTo>
                  <a:pt x="40" y="369"/>
                </a:lnTo>
                <a:lnTo>
                  <a:pt x="33" y="379"/>
                </a:lnTo>
                <a:lnTo>
                  <a:pt x="29" y="369"/>
                </a:lnTo>
                <a:lnTo>
                  <a:pt x="26" y="356"/>
                </a:lnTo>
                <a:lnTo>
                  <a:pt x="30" y="355"/>
                </a:lnTo>
                <a:lnTo>
                  <a:pt x="37" y="340"/>
                </a:lnTo>
                <a:lnTo>
                  <a:pt x="40" y="335"/>
                </a:lnTo>
                <a:lnTo>
                  <a:pt x="41" y="334"/>
                </a:lnTo>
                <a:lnTo>
                  <a:pt x="43" y="326"/>
                </a:lnTo>
                <a:lnTo>
                  <a:pt x="43" y="313"/>
                </a:lnTo>
                <a:lnTo>
                  <a:pt x="37" y="305"/>
                </a:lnTo>
                <a:lnTo>
                  <a:pt x="37" y="297"/>
                </a:lnTo>
                <a:lnTo>
                  <a:pt x="37" y="295"/>
                </a:lnTo>
                <a:lnTo>
                  <a:pt x="40" y="286"/>
                </a:lnTo>
                <a:lnTo>
                  <a:pt x="48" y="258"/>
                </a:lnTo>
                <a:lnTo>
                  <a:pt x="52" y="244"/>
                </a:lnTo>
                <a:lnTo>
                  <a:pt x="49" y="230"/>
                </a:lnTo>
                <a:lnTo>
                  <a:pt x="52" y="211"/>
                </a:lnTo>
                <a:lnTo>
                  <a:pt x="47" y="211"/>
                </a:lnTo>
                <a:lnTo>
                  <a:pt x="33" y="177"/>
                </a:lnTo>
                <a:lnTo>
                  <a:pt x="34" y="176"/>
                </a:lnTo>
                <a:lnTo>
                  <a:pt x="23" y="167"/>
                </a:lnTo>
                <a:lnTo>
                  <a:pt x="23" y="149"/>
                </a:lnTo>
                <a:lnTo>
                  <a:pt x="19" y="138"/>
                </a:lnTo>
                <a:lnTo>
                  <a:pt x="6" y="127"/>
                </a:lnTo>
                <a:lnTo>
                  <a:pt x="6" y="124"/>
                </a:lnTo>
                <a:lnTo>
                  <a:pt x="5" y="124"/>
                </a:lnTo>
                <a:lnTo>
                  <a:pt x="4" y="122"/>
                </a:lnTo>
                <a:lnTo>
                  <a:pt x="2" y="101"/>
                </a:lnTo>
                <a:lnTo>
                  <a:pt x="2" y="95"/>
                </a:lnTo>
                <a:lnTo>
                  <a:pt x="2" y="81"/>
                </a:lnTo>
                <a:lnTo>
                  <a:pt x="2" y="80"/>
                </a:lnTo>
                <a:lnTo>
                  <a:pt x="1" y="68"/>
                </a:lnTo>
                <a:lnTo>
                  <a:pt x="1" y="54"/>
                </a:lnTo>
                <a:lnTo>
                  <a:pt x="0" y="47"/>
                </a:lnTo>
                <a:lnTo>
                  <a:pt x="0" y="43"/>
                </a:lnTo>
                <a:lnTo>
                  <a:pt x="0" y="41"/>
                </a:lnTo>
                <a:lnTo>
                  <a:pt x="0" y="26"/>
                </a:lnTo>
                <a:lnTo>
                  <a:pt x="0" y="13"/>
                </a:lnTo>
                <a:lnTo>
                  <a:pt x="0" y="11"/>
                </a:lnTo>
                <a:lnTo>
                  <a:pt x="2" y="11"/>
                </a:lnTo>
                <a:lnTo>
                  <a:pt x="9" y="11"/>
                </a:lnTo>
                <a:lnTo>
                  <a:pt x="20" y="11"/>
                </a:lnTo>
                <a:lnTo>
                  <a:pt x="31" y="11"/>
                </a:lnTo>
                <a:lnTo>
                  <a:pt x="33" y="11"/>
                </a:lnTo>
                <a:lnTo>
                  <a:pt x="45" y="9"/>
                </a:lnTo>
                <a:lnTo>
                  <a:pt x="47" y="9"/>
                </a:lnTo>
                <a:lnTo>
                  <a:pt x="48" y="9"/>
                </a:lnTo>
                <a:lnTo>
                  <a:pt x="62" y="9"/>
                </a:lnTo>
                <a:lnTo>
                  <a:pt x="69" y="9"/>
                </a:lnTo>
                <a:lnTo>
                  <a:pt x="72" y="9"/>
                </a:lnTo>
                <a:lnTo>
                  <a:pt x="73" y="9"/>
                </a:lnTo>
                <a:lnTo>
                  <a:pt x="76" y="9"/>
                </a:lnTo>
                <a:lnTo>
                  <a:pt x="93" y="8"/>
                </a:lnTo>
                <a:lnTo>
                  <a:pt x="109" y="6"/>
                </a:lnTo>
                <a:lnTo>
                  <a:pt x="116" y="6"/>
                </a:lnTo>
                <a:lnTo>
                  <a:pt x="137" y="6"/>
                </a:lnTo>
                <a:lnTo>
                  <a:pt x="166" y="4"/>
                </a:lnTo>
                <a:lnTo>
                  <a:pt x="176" y="4"/>
                </a:lnTo>
                <a:lnTo>
                  <a:pt x="219" y="1"/>
                </a:lnTo>
                <a:lnTo>
                  <a:pt x="220" y="1"/>
                </a:lnTo>
                <a:lnTo>
                  <a:pt x="231" y="1"/>
                </a:lnTo>
                <a:lnTo>
                  <a:pt x="233" y="1"/>
                </a:lnTo>
                <a:lnTo>
                  <a:pt x="236" y="1"/>
                </a:lnTo>
                <a:lnTo>
                  <a:pt x="248" y="0"/>
                </a:lnTo>
                <a:lnTo>
                  <a:pt x="252" y="0"/>
                </a:lnTo>
                <a:lnTo>
                  <a:pt x="254" y="0"/>
                </a:lnTo>
                <a:lnTo>
                  <a:pt x="258" y="0"/>
                </a:lnTo>
                <a:lnTo>
                  <a:pt x="263" y="44"/>
                </a:lnTo>
                <a:lnTo>
                  <a:pt x="274" y="40"/>
                </a:lnTo>
                <a:lnTo>
                  <a:pt x="272" y="45"/>
                </a:lnTo>
                <a:lnTo>
                  <a:pt x="269" y="47"/>
                </a:lnTo>
                <a:lnTo>
                  <a:pt x="276" y="55"/>
                </a:lnTo>
                <a:lnTo>
                  <a:pt x="265" y="54"/>
                </a:lnTo>
                <a:lnTo>
                  <a:pt x="276" y="58"/>
                </a:lnTo>
                <a:lnTo>
                  <a:pt x="279" y="87"/>
                </a:lnTo>
                <a:lnTo>
                  <a:pt x="267" y="86"/>
                </a:lnTo>
                <a:lnTo>
                  <a:pt x="267" y="95"/>
                </a:lnTo>
                <a:lnTo>
                  <a:pt x="273" y="94"/>
                </a:lnTo>
                <a:lnTo>
                  <a:pt x="274" y="94"/>
                </a:lnTo>
                <a:lnTo>
                  <a:pt x="276" y="94"/>
                </a:lnTo>
                <a:lnTo>
                  <a:pt x="276" y="95"/>
                </a:lnTo>
                <a:lnTo>
                  <a:pt x="267" y="101"/>
                </a:lnTo>
                <a:lnTo>
                  <a:pt x="272" y="108"/>
                </a:lnTo>
                <a:lnTo>
                  <a:pt x="259" y="123"/>
                </a:lnTo>
                <a:lnTo>
                  <a:pt x="258" y="123"/>
                </a:lnTo>
                <a:lnTo>
                  <a:pt x="258" y="137"/>
                </a:lnTo>
                <a:lnTo>
                  <a:pt x="252" y="137"/>
                </a:lnTo>
                <a:lnTo>
                  <a:pt x="249" y="137"/>
                </a:lnTo>
                <a:lnTo>
                  <a:pt x="248" y="138"/>
                </a:lnTo>
                <a:lnTo>
                  <a:pt x="247" y="138"/>
                </a:lnTo>
                <a:lnTo>
                  <a:pt x="236" y="149"/>
                </a:lnTo>
                <a:lnTo>
                  <a:pt x="238" y="180"/>
                </a:lnTo>
                <a:lnTo>
                  <a:pt x="231" y="199"/>
                </a:lnTo>
                <a:lnTo>
                  <a:pt x="229" y="206"/>
                </a:lnTo>
                <a:lnTo>
                  <a:pt x="231" y="219"/>
                </a:lnTo>
                <a:lnTo>
                  <a:pt x="229" y="220"/>
                </a:lnTo>
                <a:lnTo>
                  <a:pt x="252" y="219"/>
                </a:lnTo>
                <a:lnTo>
                  <a:pt x="265" y="219"/>
                </a:lnTo>
                <a:lnTo>
                  <a:pt x="272" y="217"/>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1" name="Nebraska"/>
          <p:cNvSpPr>
            <a:spLocks/>
          </p:cNvSpPr>
          <p:nvPr/>
        </p:nvSpPr>
        <p:spPr bwMode="auto">
          <a:xfrm>
            <a:off x="3110047" y="2621324"/>
            <a:ext cx="1082889" cy="490133"/>
          </a:xfrm>
          <a:custGeom>
            <a:avLst/>
            <a:gdLst>
              <a:gd name="T0" fmla="*/ 2147483647 w 711"/>
              <a:gd name="T1" fmla="*/ 2147483647 h 345"/>
              <a:gd name="T2" fmla="*/ 2147483647 w 711"/>
              <a:gd name="T3" fmla="*/ 2147483647 h 345"/>
              <a:gd name="T4" fmla="*/ 2147483647 w 711"/>
              <a:gd name="T5" fmla="*/ 2147483647 h 345"/>
              <a:gd name="T6" fmla="*/ 2147483647 w 711"/>
              <a:gd name="T7" fmla="*/ 2147483647 h 345"/>
              <a:gd name="T8" fmla="*/ 2147483647 w 711"/>
              <a:gd name="T9" fmla="*/ 2147483647 h 345"/>
              <a:gd name="T10" fmla="*/ 2147483647 w 711"/>
              <a:gd name="T11" fmla="*/ 2147483647 h 345"/>
              <a:gd name="T12" fmla="*/ 2147483647 w 711"/>
              <a:gd name="T13" fmla="*/ 2147483647 h 345"/>
              <a:gd name="T14" fmla="*/ 2147483647 w 711"/>
              <a:gd name="T15" fmla="*/ 2147483647 h 345"/>
              <a:gd name="T16" fmla="*/ 2147483647 w 711"/>
              <a:gd name="T17" fmla="*/ 2147483647 h 345"/>
              <a:gd name="T18" fmla="*/ 2147483647 w 711"/>
              <a:gd name="T19" fmla="*/ 2147483647 h 345"/>
              <a:gd name="T20" fmla="*/ 2147483647 w 711"/>
              <a:gd name="T21" fmla="*/ 2147483647 h 345"/>
              <a:gd name="T22" fmla="*/ 0 w 711"/>
              <a:gd name="T23" fmla="*/ 2147483647 h 345"/>
              <a:gd name="T24" fmla="*/ 2147483647 w 711"/>
              <a:gd name="T25" fmla="*/ 2147483647 h 345"/>
              <a:gd name="T26" fmla="*/ 2147483647 w 711"/>
              <a:gd name="T27" fmla="*/ 2147483647 h 345"/>
              <a:gd name="T28" fmla="*/ 2147483647 w 711"/>
              <a:gd name="T29" fmla="*/ 2147483647 h 345"/>
              <a:gd name="T30" fmla="*/ 2147483647 w 711"/>
              <a:gd name="T31" fmla="*/ 2147483647 h 345"/>
              <a:gd name="T32" fmla="*/ 2147483647 w 711"/>
              <a:gd name="T33" fmla="*/ 2147483647 h 345"/>
              <a:gd name="T34" fmla="*/ 2147483647 w 711"/>
              <a:gd name="T35" fmla="*/ 2147483647 h 345"/>
              <a:gd name="T36" fmla="*/ 2147483647 w 711"/>
              <a:gd name="T37" fmla="*/ 2147483647 h 345"/>
              <a:gd name="T38" fmla="*/ 2147483647 w 711"/>
              <a:gd name="T39" fmla="*/ 2147483647 h 345"/>
              <a:gd name="T40" fmla="*/ 2147483647 w 711"/>
              <a:gd name="T41" fmla="*/ 2147483647 h 345"/>
              <a:gd name="T42" fmla="*/ 2147483647 w 711"/>
              <a:gd name="T43" fmla="*/ 2147483647 h 345"/>
              <a:gd name="T44" fmla="*/ 2147483647 w 711"/>
              <a:gd name="T45" fmla="*/ 2147483647 h 345"/>
              <a:gd name="T46" fmla="*/ 2147483647 w 711"/>
              <a:gd name="T47" fmla="*/ 2147483647 h 345"/>
              <a:gd name="T48" fmla="*/ 2147483647 w 711"/>
              <a:gd name="T49" fmla="*/ 2147483647 h 345"/>
              <a:gd name="T50" fmla="*/ 2147483647 w 711"/>
              <a:gd name="T51" fmla="*/ 2147483647 h 345"/>
              <a:gd name="T52" fmla="*/ 2147483647 w 711"/>
              <a:gd name="T53" fmla="*/ 2147483647 h 345"/>
              <a:gd name="T54" fmla="*/ 2147483647 w 711"/>
              <a:gd name="T55" fmla="*/ 2147483647 h 345"/>
              <a:gd name="T56" fmla="*/ 2147483647 w 711"/>
              <a:gd name="T57" fmla="*/ 2147483647 h 345"/>
              <a:gd name="T58" fmla="*/ 2147483647 w 711"/>
              <a:gd name="T59" fmla="*/ 2147483647 h 345"/>
              <a:gd name="T60" fmla="*/ 2147483647 w 711"/>
              <a:gd name="T61" fmla="*/ 2147483647 h 345"/>
              <a:gd name="T62" fmla="*/ 2147483647 w 711"/>
              <a:gd name="T63" fmla="*/ 2147483647 h 345"/>
              <a:gd name="T64" fmla="*/ 2147483647 w 711"/>
              <a:gd name="T65" fmla="*/ 2147483647 h 345"/>
              <a:gd name="T66" fmla="*/ 2147483647 w 711"/>
              <a:gd name="T67" fmla="*/ 2147483647 h 345"/>
              <a:gd name="T68" fmla="*/ 2147483647 w 711"/>
              <a:gd name="T69" fmla="*/ 2147483647 h 345"/>
              <a:gd name="T70" fmla="*/ 2147483647 w 711"/>
              <a:gd name="T71" fmla="*/ 2147483647 h 345"/>
              <a:gd name="T72" fmla="*/ 2147483647 w 711"/>
              <a:gd name="T73" fmla="*/ 2147483647 h 345"/>
              <a:gd name="T74" fmla="*/ 2147483647 w 711"/>
              <a:gd name="T75" fmla="*/ 2147483647 h 345"/>
              <a:gd name="T76" fmla="*/ 2147483647 w 711"/>
              <a:gd name="T77" fmla="*/ 2147483647 h 345"/>
              <a:gd name="T78" fmla="*/ 2147483647 w 711"/>
              <a:gd name="T79" fmla="*/ 2147483647 h 345"/>
              <a:gd name="T80" fmla="*/ 2147483647 w 711"/>
              <a:gd name="T81" fmla="*/ 2147483647 h 345"/>
              <a:gd name="T82" fmla="*/ 2147483647 w 711"/>
              <a:gd name="T83" fmla="*/ 2147483647 h 345"/>
              <a:gd name="T84" fmla="*/ 2147483647 w 711"/>
              <a:gd name="T85" fmla="*/ 2147483647 h 345"/>
              <a:gd name="T86" fmla="*/ 2147483647 w 711"/>
              <a:gd name="T87" fmla="*/ 2147483647 h 345"/>
              <a:gd name="T88" fmla="*/ 2147483647 w 711"/>
              <a:gd name="T89" fmla="*/ 2147483647 h 345"/>
              <a:gd name="T90" fmla="*/ 2147483647 w 711"/>
              <a:gd name="T91" fmla="*/ 2147483647 h 345"/>
              <a:gd name="T92" fmla="*/ 2147483647 w 711"/>
              <a:gd name="T93" fmla="*/ 2147483647 h 345"/>
              <a:gd name="T94" fmla="*/ 2147483647 w 711"/>
              <a:gd name="T95" fmla="*/ 2147483647 h 345"/>
              <a:gd name="T96" fmla="*/ 2147483647 w 711"/>
              <a:gd name="T97" fmla="*/ 2147483647 h 345"/>
              <a:gd name="T98" fmla="*/ 2147483647 w 711"/>
              <a:gd name="T99" fmla="*/ 2147483647 h 345"/>
              <a:gd name="T100" fmla="*/ 2147483647 w 711"/>
              <a:gd name="T101" fmla="*/ 2147483647 h 345"/>
              <a:gd name="T102" fmla="*/ 2147483647 w 711"/>
              <a:gd name="T103" fmla="*/ 2147483647 h 345"/>
              <a:gd name="T104" fmla="*/ 2147483647 w 711"/>
              <a:gd name="T105" fmla="*/ 2147483647 h 345"/>
              <a:gd name="T106" fmla="*/ 2147483647 w 711"/>
              <a:gd name="T107" fmla="*/ 2147483647 h 345"/>
              <a:gd name="T108" fmla="*/ 2147483647 w 711"/>
              <a:gd name="T109" fmla="*/ 2147483647 h 3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1"/>
              <a:gd name="T166" fmla="*/ 0 h 345"/>
              <a:gd name="T167" fmla="*/ 711 w 711"/>
              <a:gd name="T168" fmla="*/ 345 h 3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1" h="345">
                <a:moveTo>
                  <a:pt x="430" y="344"/>
                </a:moveTo>
                <a:lnTo>
                  <a:pt x="427" y="344"/>
                </a:lnTo>
                <a:lnTo>
                  <a:pt x="417" y="344"/>
                </a:lnTo>
                <a:lnTo>
                  <a:pt x="401" y="344"/>
                </a:lnTo>
                <a:lnTo>
                  <a:pt x="397" y="342"/>
                </a:lnTo>
                <a:lnTo>
                  <a:pt x="393" y="342"/>
                </a:lnTo>
                <a:lnTo>
                  <a:pt x="381" y="342"/>
                </a:lnTo>
                <a:lnTo>
                  <a:pt x="376" y="342"/>
                </a:lnTo>
                <a:lnTo>
                  <a:pt x="355" y="342"/>
                </a:lnTo>
                <a:lnTo>
                  <a:pt x="340" y="342"/>
                </a:lnTo>
                <a:lnTo>
                  <a:pt x="315" y="342"/>
                </a:lnTo>
                <a:lnTo>
                  <a:pt x="311" y="342"/>
                </a:lnTo>
                <a:lnTo>
                  <a:pt x="310" y="342"/>
                </a:lnTo>
                <a:lnTo>
                  <a:pt x="294" y="341"/>
                </a:lnTo>
                <a:lnTo>
                  <a:pt x="279" y="341"/>
                </a:lnTo>
                <a:lnTo>
                  <a:pt x="265" y="341"/>
                </a:lnTo>
                <a:lnTo>
                  <a:pt x="262" y="341"/>
                </a:lnTo>
                <a:lnTo>
                  <a:pt x="253" y="339"/>
                </a:lnTo>
                <a:lnTo>
                  <a:pt x="232" y="339"/>
                </a:lnTo>
                <a:lnTo>
                  <a:pt x="217" y="339"/>
                </a:lnTo>
                <a:lnTo>
                  <a:pt x="213" y="339"/>
                </a:lnTo>
                <a:lnTo>
                  <a:pt x="210" y="339"/>
                </a:lnTo>
                <a:lnTo>
                  <a:pt x="157" y="337"/>
                </a:lnTo>
                <a:lnTo>
                  <a:pt x="159" y="299"/>
                </a:lnTo>
                <a:lnTo>
                  <a:pt x="159" y="289"/>
                </a:lnTo>
                <a:lnTo>
                  <a:pt x="159" y="282"/>
                </a:lnTo>
                <a:lnTo>
                  <a:pt x="160" y="268"/>
                </a:lnTo>
                <a:lnTo>
                  <a:pt x="160" y="261"/>
                </a:lnTo>
                <a:lnTo>
                  <a:pt x="160" y="254"/>
                </a:lnTo>
                <a:lnTo>
                  <a:pt x="161" y="227"/>
                </a:lnTo>
                <a:lnTo>
                  <a:pt x="116" y="225"/>
                </a:lnTo>
                <a:lnTo>
                  <a:pt x="113" y="225"/>
                </a:lnTo>
                <a:lnTo>
                  <a:pt x="53" y="222"/>
                </a:lnTo>
                <a:lnTo>
                  <a:pt x="38" y="220"/>
                </a:lnTo>
                <a:lnTo>
                  <a:pt x="34" y="220"/>
                </a:lnTo>
                <a:lnTo>
                  <a:pt x="0" y="219"/>
                </a:lnTo>
                <a:lnTo>
                  <a:pt x="1" y="205"/>
                </a:lnTo>
                <a:lnTo>
                  <a:pt x="1" y="185"/>
                </a:lnTo>
                <a:lnTo>
                  <a:pt x="2" y="176"/>
                </a:lnTo>
                <a:lnTo>
                  <a:pt x="4" y="165"/>
                </a:lnTo>
                <a:lnTo>
                  <a:pt x="4" y="158"/>
                </a:lnTo>
                <a:lnTo>
                  <a:pt x="4" y="151"/>
                </a:lnTo>
                <a:lnTo>
                  <a:pt x="4" y="142"/>
                </a:lnTo>
                <a:lnTo>
                  <a:pt x="4" y="137"/>
                </a:lnTo>
                <a:lnTo>
                  <a:pt x="5" y="123"/>
                </a:lnTo>
                <a:lnTo>
                  <a:pt x="6" y="109"/>
                </a:lnTo>
                <a:lnTo>
                  <a:pt x="6" y="96"/>
                </a:lnTo>
                <a:lnTo>
                  <a:pt x="8" y="82"/>
                </a:lnTo>
                <a:lnTo>
                  <a:pt x="11" y="44"/>
                </a:lnTo>
                <a:lnTo>
                  <a:pt x="11" y="19"/>
                </a:lnTo>
                <a:lnTo>
                  <a:pt x="12" y="5"/>
                </a:lnTo>
                <a:lnTo>
                  <a:pt x="13" y="0"/>
                </a:lnTo>
                <a:lnTo>
                  <a:pt x="15" y="1"/>
                </a:lnTo>
                <a:lnTo>
                  <a:pt x="16" y="1"/>
                </a:lnTo>
                <a:lnTo>
                  <a:pt x="56" y="2"/>
                </a:lnTo>
                <a:lnTo>
                  <a:pt x="76" y="2"/>
                </a:lnTo>
                <a:lnTo>
                  <a:pt x="78" y="4"/>
                </a:lnTo>
                <a:lnTo>
                  <a:pt x="95" y="5"/>
                </a:lnTo>
                <a:lnTo>
                  <a:pt x="105" y="5"/>
                </a:lnTo>
                <a:lnTo>
                  <a:pt x="107" y="5"/>
                </a:lnTo>
                <a:lnTo>
                  <a:pt x="112" y="5"/>
                </a:lnTo>
                <a:lnTo>
                  <a:pt x="137" y="6"/>
                </a:lnTo>
                <a:lnTo>
                  <a:pt x="155" y="8"/>
                </a:lnTo>
                <a:lnTo>
                  <a:pt x="167" y="8"/>
                </a:lnTo>
                <a:lnTo>
                  <a:pt x="193" y="9"/>
                </a:lnTo>
                <a:lnTo>
                  <a:pt x="199" y="9"/>
                </a:lnTo>
                <a:lnTo>
                  <a:pt x="235" y="11"/>
                </a:lnTo>
                <a:lnTo>
                  <a:pt x="265" y="12"/>
                </a:lnTo>
                <a:lnTo>
                  <a:pt x="292" y="12"/>
                </a:lnTo>
                <a:lnTo>
                  <a:pt x="315" y="12"/>
                </a:lnTo>
                <a:lnTo>
                  <a:pt x="368" y="13"/>
                </a:lnTo>
                <a:lnTo>
                  <a:pt x="390" y="13"/>
                </a:lnTo>
                <a:lnTo>
                  <a:pt x="449" y="15"/>
                </a:lnTo>
                <a:lnTo>
                  <a:pt x="459" y="25"/>
                </a:lnTo>
                <a:lnTo>
                  <a:pt x="465" y="27"/>
                </a:lnTo>
                <a:lnTo>
                  <a:pt x="469" y="29"/>
                </a:lnTo>
                <a:lnTo>
                  <a:pt x="477" y="32"/>
                </a:lnTo>
                <a:lnTo>
                  <a:pt x="489" y="40"/>
                </a:lnTo>
                <a:lnTo>
                  <a:pt x="499" y="29"/>
                </a:lnTo>
                <a:lnTo>
                  <a:pt x="517" y="32"/>
                </a:lnTo>
                <a:lnTo>
                  <a:pt x="520" y="32"/>
                </a:lnTo>
                <a:lnTo>
                  <a:pt x="528" y="29"/>
                </a:lnTo>
                <a:lnTo>
                  <a:pt x="530" y="30"/>
                </a:lnTo>
                <a:lnTo>
                  <a:pt x="549" y="29"/>
                </a:lnTo>
                <a:lnTo>
                  <a:pt x="556" y="36"/>
                </a:lnTo>
                <a:lnTo>
                  <a:pt x="559" y="39"/>
                </a:lnTo>
                <a:lnTo>
                  <a:pt x="567" y="40"/>
                </a:lnTo>
                <a:lnTo>
                  <a:pt x="584" y="46"/>
                </a:lnTo>
                <a:lnTo>
                  <a:pt x="592" y="55"/>
                </a:lnTo>
                <a:lnTo>
                  <a:pt x="597" y="65"/>
                </a:lnTo>
                <a:lnTo>
                  <a:pt x="606" y="68"/>
                </a:lnTo>
                <a:lnTo>
                  <a:pt x="613" y="69"/>
                </a:lnTo>
                <a:lnTo>
                  <a:pt x="620" y="92"/>
                </a:lnTo>
                <a:lnTo>
                  <a:pt x="622" y="96"/>
                </a:lnTo>
                <a:lnTo>
                  <a:pt x="620" y="99"/>
                </a:lnTo>
                <a:lnTo>
                  <a:pt x="625" y="109"/>
                </a:lnTo>
                <a:lnTo>
                  <a:pt x="626" y="117"/>
                </a:lnTo>
                <a:lnTo>
                  <a:pt x="629" y="123"/>
                </a:lnTo>
                <a:lnTo>
                  <a:pt x="635" y="123"/>
                </a:lnTo>
                <a:lnTo>
                  <a:pt x="638" y="137"/>
                </a:lnTo>
                <a:lnTo>
                  <a:pt x="639" y="138"/>
                </a:lnTo>
                <a:lnTo>
                  <a:pt x="642" y="151"/>
                </a:lnTo>
                <a:lnTo>
                  <a:pt x="639" y="158"/>
                </a:lnTo>
                <a:lnTo>
                  <a:pt x="640" y="163"/>
                </a:lnTo>
                <a:lnTo>
                  <a:pt x="650" y="173"/>
                </a:lnTo>
                <a:lnTo>
                  <a:pt x="650" y="177"/>
                </a:lnTo>
                <a:lnTo>
                  <a:pt x="649" y="177"/>
                </a:lnTo>
                <a:lnTo>
                  <a:pt x="650" y="180"/>
                </a:lnTo>
                <a:lnTo>
                  <a:pt x="656" y="190"/>
                </a:lnTo>
                <a:lnTo>
                  <a:pt x="660" y="201"/>
                </a:lnTo>
                <a:lnTo>
                  <a:pt x="657" y="204"/>
                </a:lnTo>
                <a:lnTo>
                  <a:pt x="657" y="211"/>
                </a:lnTo>
                <a:lnTo>
                  <a:pt x="660" y="211"/>
                </a:lnTo>
                <a:lnTo>
                  <a:pt x="661" y="213"/>
                </a:lnTo>
                <a:lnTo>
                  <a:pt x="660" y="215"/>
                </a:lnTo>
                <a:lnTo>
                  <a:pt x="661" y="218"/>
                </a:lnTo>
                <a:lnTo>
                  <a:pt x="660" y="225"/>
                </a:lnTo>
                <a:lnTo>
                  <a:pt x="660" y="226"/>
                </a:lnTo>
                <a:lnTo>
                  <a:pt x="661" y="232"/>
                </a:lnTo>
                <a:lnTo>
                  <a:pt x="665" y="243"/>
                </a:lnTo>
                <a:lnTo>
                  <a:pt x="667" y="243"/>
                </a:lnTo>
                <a:lnTo>
                  <a:pt x="665" y="246"/>
                </a:lnTo>
                <a:lnTo>
                  <a:pt x="665" y="255"/>
                </a:lnTo>
                <a:lnTo>
                  <a:pt x="661" y="260"/>
                </a:lnTo>
                <a:lnTo>
                  <a:pt x="672" y="275"/>
                </a:lnTo>
                <a:lnTo>
                  <a:pt x="671" y="278"/>
                </a:lnTo>
                <a:lnTo>
                  <a:pt x="669" y="278"/>
                </a:lnTo>
                <a:lnTo>
                  <a:pt x="672" y="285"/>
                </a:lnTo>
                <a:lnTo>
                  <a:pt x="675" y="285"/>
                </a:lnTo>
                <a:lnTo>
                  <a:pt x="678" y="281"/>
                </a:lnTo>
                <a:lnTo>
                  <a:pt x="683" y="307"/>
                </a:lnTo>
                <a:lnTo>
                  <a:pt x="689" y="313"/>
                </a:lnTo>
                <a:lnTo>
                  <a:pt x="693" y="313"/>
                </a:lnTo>
                <a:lnTo>
                  <a:pt x="704" y="338"/>
                </a:lnTo>
                <a:lnTo>
                  <a:pt x="710" y="341"/>
                </a:lnTo>
                <a:lnTo>
                  <a:pt x="707" y="341"/>
                </a:lnTo>
                <a:lnTo>
                  <a:pt x="669" y="342"/>
                </a:lnTo>
                <a:lnTo>
                  <a:pt x="662" y="342"/>
                </a:lnTo>
                <a:lnTo>
                  <a:pt x="653" y="342"/>
                </a:lnTo>
                <a:lnTo>
                  <a:pt x="651" y="342"/>
                </a:lnTo>
                <a:lnTo>
                  <a:pt x="643" y="342"/>
                </a:lnTo>
                <a:lnTo>
                  <a:pt x="633" y="342"/>
                </a:lnTo>
                <a:lnTo>
                  <a:pt x="632" y="342"/>
                </a:lnTo>
                <a:lnTo>
                  <a:pt x="622" y="342"/>
                </a:lnTo>
                <a:lnTo>
                  <a:pt x="615" y="342"/>
                </a:lnTo>
                <a:lnTo>
                  <a:pt x="613" y="342"/>
                </a:lnTo>
                <a:lnTo>
                  <a:pt x="592" y="342"/>
                </a:lnTo>
                <a:lnTo>
                  <a:pt x="586" y="342"/>
                </a:lnTo>
                <a:lnTo>
                  <a:pt x="581" y="344"/>
                </a:lnTo>
                <a:lnTo>
                  <a:pt x="578" y="344"/>
                </a:lnTo>
                <a:lnTo>
                  <a:pt x="560" y="344"/>
                </a:lnTo>
                <a:lnTo>
                  <a:pt x="550" y="344"/>
                </a:lnTo>
                <a:lnTo>
                  <a:pt x="541" y="344"/>
                </a:lnTo>
                <a:lnTo>
                  <a:pt x="520" y="344"/>
                </a:lnTo>
                <a:lnTo>
                  <a:pt x="503" y="344"/>
                </a:lnTo>
                <a:lnTo>
                  <a:pt x="499" y="344"/>
                </a:lnTo>
                <a:lnTo>
                  <a:pt x="494" y="344"/>
                </a:lnTo>
                <a:lnTo>
                  <a:pt x="489" y="344"/>
                </a:lnTo>
                <a:lnTo>
                  <a:pt x="478" y="344"/>
                </a:lnTo>
                <a:lnTo>
                  <a:pt x="466" y="344"/>
                </a:lnTo>
                <a:lnTo>
                  <a:pt x="458" y="344"/>
                </a:lnTo>
                <a:lnTo>
                  <a:pt x="448" y="344"/>
                </a:lnTo>
                <a:lnTo>
                  <a:pt x="437" y="344"/>
                </a:lnTo>
                <a:lnTo>
                  <a:pt x="430" y="344"/>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12" name="South Carolina"/>
          <p:cNvSpPr>
            <a:spLocks/>
          </p:cNvSpPr>
          <p:nvPr/>
        </p:nvSpPr>
        <p:spPr bwMode="auto">
          <a:xfrm>
            <a:off x="5810376" y="3685832"/>
            <a:ext cx="664743" cy="471753"/>
          </a:xfrm>
          <a:custGeom>
            <a:avLst/>
            <a:gdLst>
              <a:gd name="T0" fmla="*/ 2147483647 w 435"/>
              <a:gd name="T1" fmla="*/ 2147483647 h 332"/>
              <a:gd name="T2" fmla="*/ 2147483647 w 435"/>
              <a:gd name="T3" fmla="*/ 2147483647 h 332"/>
              <a:gd name="T4" fmla="*/ 2147483647 w 435"/>
              <a:gd name="T5" fmla="*/ 2147483647 h 332"/>
              <a:gd name="T6" fmla="*/ 2147483647 w 435"/>
              <a:gd name="T7" fmla="*/ 2147483647 h 332"/>
              <a:gd name="T8" fmla="*/ 2147483647 w 435"/>
              <a:gd name="T9" fmla="*/ 2147483647 h 332"/>
              <a:gd name="T10" fmla="*/ 2147483647 w 435"/>
              <a:gd name="T11" fmla="*/ 2147483647 h 332"/>
              <a:gd name="T12" fmla="*/ 2147483647 w 435"/>
              <a:gd name="T13" fmla="*/ 2147483647 h 332"/>
              <a:gd name="T14" fmla="*/ 2147483647 w 435"/>
              <a:gd name="T15" fmla="*/ 2147483647 h 332"/>
              <a:gd name="T16" fmla="*/ 2147483647 w 435"/>
              <a:gd name="T17" fmla="*/ 2147483647 h 332"/>
              <a:gd name="T18" fmla="*/ 2147483647 w 435"/>
              <a:gd name="T19" fmla="*/ 2147483647 h 332"/>
              <a:gd name="T20" fmla="*/ 2147483647 w 435"/>
              <a:gd name="T21" fmla="*/ 2147483647 h 332"/>
              <a:gd name="T22" fmla="*/ 2147483647 w 435"/>
              <a:gd name="T23" fmla="*/ 2147483647 h 332"/>
              <a:gd name="T24" fmla="*/ 2147483647 w 435"/>
              <a:gd name="T25" fmla="*/ 2147483647 h 332"/>
              <a:gd name="T26" fmla="*/ 2147483647 w 435"/>
              <a:gd name="T27" fmla="*/ 2147483647 h 332"/>
              <a:gd name="T28" fmla="*/ 2147483647 w 435"/>
              <a:gd name="T29" fmla="*/ 2147483647 h 332"/>
              <a:gd name="T30" fmla="*/ 2147483647 w 435"/>
              <a:gd name="T31" fmla="*/ 2147483647 h 332"/>
              <a:gd name="T32" fmla="*/ 2147483647 w 435"/>
              <a:gd name="T33" fmla="*/ 2147483647 h 332"/>
              <a:gd name="T34" fmla="*/ 2147483647 w 435"/>
              <a:gd name="T35" fmla="*/ 2147483647 h 332"/>
              <a:gd name="T36" fmla="*/ 2147483647 w 435"/>
              <a:gd name="T37" fmla="*/ 2147483647 h 332"/>
              <a:gd name="T38" fmla="*/ 2147483647 w 435"/>
              <a:gd name="T39" fmla="*/ 2147483647 h 332"/>
              <a:gd name="T40" fmla="*/ 2147483647 w 435"/>
              <a:gd name="T41" fmla="*/ 2147483647 h 332"/>
              <a:gd name="T42" fmla="*/ 2147483647 w 435"/>
              <a:gd name="T43" fmla="*/ 2147483647 h 332"/>
              <a:gd name="T44" fmla="*/ 2147483647 w 435"/>
              <a:gd name="T45" fmla="*/ 2147483647 h 332"/>
              <a:gd name="T46" fmla="*/ 2147483647 w 435"/>
              <a:gd name="T47" fmla="*/ 2147483647 h 332"/>
              <a:gd name="T48" fmla="*/ 2147483647 w 435"/>
              <a:gd name="T49" fmla="*/ 2147483647 h 332"/>
              <a:gd name="T50" fmla="*/ 2147483647 w 435"/>
              <a:gd name="T51" fmla="*/ 2147483647 h 332"/>
              <a:gd name="T52" fmla="*/ 2147483647 w 435"/>
              <a:gd name="T53" fmla="*/ 2147483647 h 332"/>
              <a:gd name="T54" fmla="*/ 2147483647 w 435"/>
              <a:gd name="T55" fmla="*/ 2147483647 h 332"/>
              <a:gd name="T56" fmla="*/ 2147483647 w 435"/>
              <a:gd name="T57" fmla="*/ 2147483647 h 332"/>
              <a:gd name="T58" fmla="*/ 2147483647 w 435"/>
              <a:gd name="T59" fmla="*/ 2147483647 h 332"/>
              <a:gd name="T60" fmla="*/ 2147483647 w 435"/>
              <a:gd name="T61" fmla="*/ 2147483647 h 332"/>
              <a:gd name="T62" fmla="*/ 2147483647 w 435"/>
              <a:gd name="T63" fmla="*/ 0 h 332"/>
              <a:gd name="T64" fmla="*/ 2147483647 w 435"/>
              <a:gd name="T65" fmla="*/ 2147483647 h 332"/>
              <a:gd name="T66" fmla="*/ 2147483647 w 435"/>
              <a:gd name="T67" fmla="*/ 2147483647 h 332"/>
              <a:gd name="T68" fmla="*/ 2147483647 w 435"/>
              <a:gd name="T69" fmla="*/ 2147483647 h 332"/>
              <a:gd name="T70" fmla="*/ 2147483647 w 435"/>
              <a:gd name="T71" fmla="*/ 2147483647 h 332"/>
              <a:gd name="T72" fmla="*/ 2147483647 w 435"/>
              <a:gd name="T73" fmla="*/ 2147483647 h 332"/>
              <a:gd name="T74" fmla="*/ 2147483647 w 435"/>
              <a:gd name="T75" fmla="*/ 2147483647 h 332"/>
              <a:gd name="T76" fmla="*/ 2147483647 w 435"/>
              <a:gd name="T77" fmla="*/ 2147483647 h 332"/>
              <a:gd name="T78" fmla="*/ 2147483647 w 435"/>
              <a:gd name="T79" fmla="*/ 2147483647 h 332"/>
              <a:gd name="T80" fmla="*/ 0 w 435"/>
              <a:gd name="T81" fmla="*/ 2147483647 h 332"/>
              <a:gd name="T82" fmla="*/ 2147483647 w 435"/>
              <a:gd name="T83" fmla="*/ 2147483647 h 332"/>
              <a:gd name="T84" fmla="*/ 2147483647 w 435"/>
              <a:gd name="T85" fmla="*/ 2147483647 h 332"/>
              <a:gd name="T86" fmla="*/ 2147483647 w 435"/>
              <a:gd name="T87" fmla="*/ 2147483647 h 332"/>
              <a:gd name="T88" fmla="*/ 2147483647 w 435"/>
              <a:gd name="T89" fmla="*/ 2147483647 h 332"/>
              <a:gd name="T90" fmla="*/ 2147483647 w 435"/>
              <a:gd name="T91" fmla="*/ 2147483647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5"/>
              <a:gd name="T139" fmla="*/ 0 h 332"/>
              <a:gd name="T140" fmla="*/ 435 w 435"/>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5" h="332">
                <a:moveTo>
                  <a:pt x="76" y="144"/>
                </a:moveTo>
                <a:lnTo>
                  <a:pt x="77" y="144"/>
                </a:lnTo>
                <a:lnTo>
                  <a:pt x="80" y="149"/>
                </a:lnTo>
                <a:lnTo>
                  <a:pt x="98" y="159"/>
                </a:lnTo>
                <a:lnTo>
                  <a:pt x="110" y="166"/>
                </a:lnTo>
                <a:lnTo>
                  <a:pt x="115" y="173"/>
                </a:lnTo>
                <a:lnTo>
                  <a:pt x="119" y="180"/>
                </a:lnTo>
                <a:lnTo>
                  <a:pt x="124" y="182"/>
                </a:lnTo>
                <a:lnTo>
                  <a:pt x="126" y="182"/>
                </a:lnTo>
                <a:lnTo>
                  <a:pt x="133" y="185"/>
                </a:lnTo>
                <a:lnTo>
                  <a:pt x="133" y="186"/>
                </a:lnTo>
                <a:lnTo>
                  <a:pt x="134" y="186"/>
                </a:lnTo>
                <a:lnTo>
                  <a:pt x="145" y="203"/>
                </a:lnTo>
                <a:lnTo>
                  <a:pt x="152" y="209"/>
                </a:lnTo>
                <a:lnTo>
                  <a:pt x="155" y="216"/>
                </a:lnTo>
                <a:lnTo>
                  <a:pt x="165" y="220"/>
                </a:lnTo>
                <a:lnTo>
                  <a:pt x="166" y="224"/>
                </a:lnTo>
                <a:lnTo>
                  <a:pt x="169" y="227"/>
                </a:lnTo>
                <a:lnTo>
                  <a:pt x="178" y="229"/>
                </a:lnTo>
                <a:lnTo>
                  <a:pt x="185" y="234"/>
                </a:lnTo>
                <a:lnTo>
                  <a:pt x="191" y="236"/>
                </a:lnTo>
                <a:lnTo>
                  <a:pt x="191" y="245"/>
                </a:lnTo>
                <a:lnTo>
                  <a:pt x="203" y="263"/>
                </a:lnTo>
                <a:lnTo>
                  <a:pt x="205" y="276"/>
                </a:lnTo>
                <a:lnTo>
                  <a:pt x="207" y="279"/>
                </a:lnTo>
                <a:lnTo>
                  <a:pt x="209" y="279"/>
                </a:lnTo>
                <a:lnTo>
                  <a:pt x="217" y="281"/>
                </a:lnTo>
                <a:lnTo>
                  <a:pt x="235" y="306"/>
                </a:lnTo>
                <a:lnTo>
                  <a:pt x="235" y="312"/>
                </a:lnTo>
                <a:lnTo>
                  <a:pt x="235" y="315"/>
                </a:lnTo>
                <a:lnTo>
                  <a:pt x="241" y="326"/>
                </a:lnTo>
                <a:lnTo>
                  <a:pt x="250" y="326"/>
                </a:lnTo>
                <a:lnTo>
                  <a:pt x="262" y="331"/>
                </a:lnTo>
                <a:lnTo>
                  <a:pt x="262" y="326"/>
                </a:lnTo>
                <a:lnTo>
                  <a:pt x="273" y="318"/>
                </a:lnTo>
                <a:lnTo>
                  <a:pt x="278" y="308"/>
                </a:lnTo>
                <a:lnTo>
                  <a:pt x="270" y="304"/>
                </a:lnTo>
                <a:lnTo>
                  <a:pt x="264" y="293"/>
                </a:lnTo>
                <a:lnTo>
                  <a:pt x="281" y="304"/>
                </a:lnTo>
                <a:lnTo>
                  <a:pt x="292" y="297"/>
                </a:lnTo>
                <a:lnTo>
                  <a:pt x="296" y="286"/>
                </a:lnTo>
                <a:lnTo>
                  <a:pt x="287" y="275"/>
                </a:lnTo>
                <a:lnTo>
                  <a:pt x="293" y="275"/>
                </a:lnTo>
                <a:lnTo>
                  <a:pt x="298" y="276"/>
                </a:lnTo>
                <a:lnTo>
                  <a:pt x="300" y="274"/>
                </a:lnTo>
                <a:lnTo>
                  <a:pt x="302" y="274"/>
                </a:lnTo>
                <a:lnTo>
                  <a:pt x="303" y="276"/>
                </a:lnTo>
                <a:lnTo>
                  <a:pt x="306" y="272"/>
                </a:lnTo>
                <a:lnTo>
                  <a:pt x="318" y="261"/>
                </a:lnTo>
                <a:lnTo>
                  <a:pt x="331" y="256"/>
                </a:lnTo>
                <a:lnTo>
                  <a:pt x="338" y="239"/>
                </a:lnTo>
                <a:lnTo>
                  <a:pt x="350" y="232"/>
                </a:lnTo>
                <a:lnTo>
                  <a:pt x="361" y="216"/>
                </a:lnTo>
                <a:lnTo>
                  <a:pt x="360" y="207"/>
                </a:lnTo>
                <a:lnTo>
                  <a:pt x="378" y="203"/>
                </a:lnTo>
                <a:lnTo>
                  <a:pt x="384" y="191"/>
                </a:lnTo>
                <a:lnTo>
                  <a:pt x="386" y="189"/>
                </a:lnTo>
                <a:lnTo>
                  <a:pt x="391" y="162"/>
                </a:lnTo>
                <a:lnTo>
                  <a:pt x="399" y="137"/>
                </a:lnTo>
                <a:lnTo>
                  <a:pt x="413" y="114"/>
                </a:lnTo>
                <a:lnTo>
                  <a:pt x="417" y="110"/>
                </a:lnTo>
                <a:lnTo>
                  <a:pt x="434" y="99"/>
                </a:lnTo>
                <a:lnTo>
                  <a:pt x="431" y="96"/>
                </a:lnTo>
                <a:lnTo>
                  <a:pt x="424" y="92"/>
                </a:lnTo>
                <a:lnTo>
                  <a:pt x="421" y="91"/>
                </a:lnTo>
                <a:lnTo>
                  <a:pt x="399" y="74"/>
                </a:lnTo>
                <a:lnTo>
                  <a:pt x="384" y="65"/>
                </a:lnTo>
                <a:lnTo>
                  <a:pt x="378" y="60"/>
                </a:lnTo>
                <a:lnTo>
                  <a:pt x="357" y="45"/>
                </a:lnTo>
                <a:lnTo>
                  <a:pt x="350" y="40"/>
                </a:lnTo>
                <a:lnTo>
                  <a:pt x="339" y="31"/>
                </a:lnTo>
                <a:lnTo>
                  <a:pt x="338" y="31"/>
                </a:lnTo>
                <a:lnTo>
                  <a:pt x="338" y="30"/>
                </a:lnTo>
                <a:lnTo>
                  <a:pt x="323" y="20"/>
                </a:lnTo>
                <a:lnTo>
                  <a:pt x="316" y="16"/>
                </a:lnTo>
                <a:lnTo>
                  <a:pt x="314" y="16"/>
                </a:lnTo>
                <a:lnTo>
                  <a:pt x="310" y="16"/>
                </a:lnTo>
                <a:lnTo>
                  <a:pt x="299" y="19"/>
                </a:lnTo>
                <a:lnTo>
                  <a:pt x="293" y="19"/>
                </a:lnTo>
                <a:lnTo>
                  <a:pt x="288" y="20"/>
                </a:lnTo>
                <a:lnTo>
                  <a:pt x="264" y="23"/>
                </a:lnTo>
                <a:lnTo>
                  <a:pt x="259" y="24"/>
                </a:lnTo>
                <a:lnTo>
                  <a:pt x="248" y="26"/>
                </a:lnTo>
                <a:lnTo>
                  <a:pt x="239" y="29"/>
                </a:lnTo>
                <a:lnTo>
                  <a:pt x="219" y="30"/>
                </a:lnTo>
                <a:lnTo>
                  <a:pt x="217" y="19"/>
                </a:lnTo>
                <a:lnTo>
                  <a:pt x="212" y="12"/>
                </a:lnTo>
                <a:lnTo>
                  <a:pt x="210" y="11"/>
                </a:lnTo>
                <a:lnTo>
                  <a:pt x="207" y="8"/>
                </a:lnTo>
                <a:lnTo>
                  <a:pt x="205" y="5"/>
                </a:lnTo>
                <a:lnTo>
                  <a:pt x="196" y="6"/>
                </a:lnTo>
                <a:lnTo>
                  <a:pt x="191" y="0"/>
                </a:lnTo>
                <a:lnTo>
                  <a:pt x="192" y="0"/>
                </a:lnTo>
                <a:lnTo>
                  <a:pt x="183" y="0"/>
                </a:lnTo>
                <a:lnTo>
                  <a:pt x="173" y="1"/>
                </a:lnTo>
                <a:lnTo>
                  <a:pt x="166" y="2"/>
                </a:lnTo>
                <a:lnTo>
                  <a:pt x="163" y="2"/>
                </a:lnTo>
                <a:lnTo>
                  <a:pt x="152" y="4"/>
                </a:lnTo>
                <a:lnTo>
                  <a:pt x="130" y="6"/>
                </a:lnTo>
                <a:lnTo>
                  <a:pt x="128" y="6"/>
                </a:lnTo>
                <a:lnTo>
                  <a:pt x="119" y="6"/>
                </a:lnTo>
                <a:lnTo>
                  <a:pt x="110" y="8"/>
                </a:lnTo>
                <a:lnTo>
                  <a:pt x="102" y="9"/>
                </a:lnTo>
                <a:lnTo>
                  <a:pt x="97" y="9"/>
                </a:lnTo>
                <a:lnTo>
                  <a:pt x="90" y="11"/>
                </a:lnTo>
                <a:lnTo>
                  <a:pt x="88" y="11"/>
                </a:lnTo>
                <a:lnTo>
                  <a:pt x="87" y="11"/>
                </a:lnTo>
                <a:lnTo>
                  <a:pt x="77" y="13"/>
                </a:lnTo>
                <a:lnTo>
                  <a:pt x="66" y="18"/>
                </a:lnTo>
                <a:lnTo>
                  <a:pt x="59" y="22"/>
                </a:lnTo>
                <a:lnTo>
                  <a:pt x="52" y="23"/>
                </a:lnTo>
                <a:lnTo>
                  <a:pt x="49" y="24"/>
                </a:lnTo>
                <a:lnTo>
                  <a:pt x="44" y="31"/>
                </a:lnTo>
                <a:lnTo>
                  <a:pt x="36" y="33"/>
                </a:lnTo>
                <a:lnTo>
                  <a:pt x="33" y="34"/>
                </a:lnTo>
                <a:lnTo>
                  <a:pt x="24" y="38"/>
                </a:lnTo>
                <a:lnTo>
                  <a:pt x="23" y="40"/>
                </a:lnTo>
                <a:lnTo>
                  <a:pt x="16" y="42"/>
                </a:lnTo>
                <a:lnTo>
                  <a:pt x="15" y="51"/>
                </a:lnTo>
                <a:lnTo>
                  <a:pt x="5" y="60"/>
                </a:lnTo>
                <a:lnTo>
                  <a:pt x="0" y="77"/>
                </a:lnTo>
                <a:lnTo>
                  <a:pt x="1" y="80"/>
                </a:lnTo>
                <a:lnTo>
                  <a:pt x="9" y="85"/>
                </a:lnTo>
                <a:lnTo>
                  <a:pt x="20" y="91"/>
                </a:lnTo>
                <a:lnTo>
                  <a:pt x="23" y="94"/>
                </a:lnTo>
                <a:lnTo>
                  <a:pt x="29" y="96"/>
                </a:lnTo>
                <a:lnTo>
                  <a:pt x="30" y="98"/>
                </a:lnTo>
                <a:lnTo>
                  <a:pt x="33" y="99"/>
                </a:lnTo>
                <a:lnTo>
                  <a:pt x="34" y="98"/>
                </a:lnTo>
                <a:lnTo>
                  <a:pt x="45" y="98"/>
                </a:lnTo>
                <a:lnTo>
                  <a:pt x="49" y="108"/>
                </a:lnTo>
                <a:lnTo>
                  <a:pt x="56" y="116"/>
                </a:lnTo>
                <a:lnTo>
                  <a:pt x="59" y="117"/>
                </a:lnTo>
                <a:lnTo>
                  <a:pt x="59" y="120"/>
                </a:lnTo>
                <a:lnTo>
                  <a:pt x="61" y="124"/>
                </a:lnTo>
                <a:lnTo>
                  <a:pt x="67" y="132"/>
                </a:lnTo>
                <a:lnTo>
                  <a:pt x="73" y="138"/>
                </a:lnTo>
                <a:lnTo>
                  <a:pt x="76" y="144"/>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66" name="Tennessee"/>
          <p:cNvSpPr>
            <a:spLocks/>
          </p:cNvSpPr>
          <p:nvPr/>
        </p:nvSpPr>
        <p:spPr bwMode="auto">
          <a:xfrm>
            <a:off x="4880654" y="3471398"/>
            <a:ext cx="1102800" cy="379853"/>
          </a:xfrm>
          <a:custGeom>
            <a:avLst/>
            <a:gdLst>
              <a:gd name="T0" fmla="*/ 2147483647 w 724"/>
              <a:gd name="T1" fmla="*/ 2147483647 h 266"/>
              <a:gd name="T2" fmla="*/ 2147483647 w 724"/>
              <a:gd name="T3" fmla="*/ 2147483647 h 266"/>
              <a:gd name="T4" fmla="*/ 2147483647 w 724"/>
              <a:gd name="T5" fmla="*/ 2147483647 h 266"/>
              <a:gd name="T6" fmla="*/ 2147483647 w 724"/>
              <a:gd name="T7" fmla="*/ 2147483647 h 266"/>
              <a:gd name="T8" fmla="*/ 2147483647 w 724"/>
              <a:gd name="T9" fmla="*/ 2147483647 h 266"/>
              <a:gd name="T10" fmla="*/ 2147483647 w 724"/>
              <a:gd name="T11" fmla="*/ 2147483647 h 266"/>
              <a:gd name="T12" fmla="*/ 2147483647 w 724"/>
              <a:gd name="T13" fmla="*/ 2147483647 h 266"/>
              <a:gd name="T14" fmla="*/ 2147483647 w 724"/>
              <a:gd name="T15" fmla="*/ 2147483647 h 266"/>
              <a:gd name="T16" fmla="*/ 2147483647 w 724"/>
              <a:gd name="T17" fmla="*/ 2147483647 h 266"/>
              <a:gd name="T18" fmla="*/ 2147483647 w 724"/>
              <a:gd name="T19" fmla="*/ 2147483647 h 266"/>
              <a:gd name="T20" fmla="*/ 2147483647 w 724"/>
              <a:gd name="T21" fmla="*/ 2147483647 h 266"/>
              <a:gd name="T22" fmla="*/ 2147483647 w 724"/>
              <a:gd name="T23" fmla="*/ 2147483647 h 266"/>
              <a:gd name="T24" fmla="*/ 2147483647 w 724"/>
              <a:gd name="T25" fmla="*/ 2147483647 h 266"/>
              <a:gd name="T26" fmla="*/ 2147483647 w 724"/>
              <a:gd name="T27" fmla="*/ 2147483647 h 266"/>
              <a:gd name="T28" fmla="*/ 2147483647 w 724"/>
              <a:gd name="T29" fmla="*/ 2147483647 h 266"/>
              <a:gd name="T30" fmla="*/ 2147483647 w 724"/>
              <a:gd name="T31" fmla="*/ 2147483647 h 266"/>
              <a:gd name="T32" fmla="*/ 2147483647 w 724"/>
              <a:gd name="T33" fmla="*/ 2147483647 h 266"/>
              <a:gd name="T34" fmla="*/ 2147483647 w 724"/>
              <a:gd name="T35" fmla="*/ 2147483647 h 266"/>
              <a:gd name="T36" fmla="*/ 2147483647 w 724"/>
              <a:gd name="T37" fmla="*/ 2147483647 h 266"/>
              <a:gd name="T38" fmla="*/ 2147483647 w 724"/>
              <a:gd name="T39" fmla="*/ 2147483647 h 266"/>
              <a:gd name="T40" fmla="*/ 2147483647 w 724"/>
              <a:gd name="T41" fmla="*/ 2147483647 h 266"/>
              <a:gd name="T42" fmla="*/ 2147483647 w 724"/>
              <a:gd name="T43" fmla="*/ 2147483647 h 266"/>
              <a:gd name="T44" fmla="*/ 2147483647 w 724"/>
              <a:gd name="T45" fmla="*/ 2147483647 h 266"/>
              <a:gd name="T46" fmla="*/ 2147483647 w 724"/>
              <a:gd name="T47" fmla="*/ 2147483647 h 266"/>
              <a:gd name="T48" fmla="*/ 2147483647 w 724"/>
              <a:gd name="T49" fmla="*/ 2147483647 h 266"/>
              <a:gd name="T50" fmla="*/ 2147483647 w 724"/>
              <a:gd name="T51" fmla="*/ 2147483647 h 266"/>
              <a:gd name="T52" fmla="*/ 2147483647 w 724"/>
              <a:gd name="T53" fmla="*/ 2147483647 h 266"/>
              <a:gd name="T54" fmla="*/ 2147483647 w 724"/>
              <a:gd name="T55" fmla="*/ 2147483647 h 266"/>
              <a:gd name="T56" fmla="*/ 2147483647 w 724"/>
              <a:gd name="T57" fmla="*/ 2147483647 h 266"/>
              <a:gd name="T58" fmla="*/ 2147483647 w 724"/>
              <a:gd name="T59" fmla="*/ 2147483647 h 266"/>
              <a:gd name="T60" fmla="*/ 2147483647 w 724"/>
              <a:gd name="T61" fmla="*/ 2147483647 h 266"/>
              <a:gd name="T62" fmla="*/ 2147483647 w 724"/>
              <a:gd name="T63" fmla="*/ 2147483647 h 266"/>
              <a:gd name="T64" fmla="*/ 2147483647 w 724"/>
              <a:gd name="T65" fmla="*/ 2147483647 h 266"/>
              <a:gd name="T66" fmla="*/ 2147483647 w 724"/>
              <a:gd name="T67" fmla="*/ 2147483647 h 266"/>
              <a:gd name="T68" fmla="*/ 2147483647 w 724"/>
              <a:gd name="T69" fmla="*/ 2147483647 h 266"/>
              <a:gd name="T70" fmla="*/ 2147483647 w 724"/>
              <a:gd name="T71" fmla="*/ 0 h 266"/>
              <a:gd name="T72" fmla="*/ 2147483647 w 724"/>
              <a:gd name="T73" fmla="*/ 2147483647 h 266"/>
              <a:gd name="T74" fmla="*/ 2147483647 w 724"/>
              <a:gd name="T75" fmla="*/ 2147483647 h 266"/>
              <a:gd name="T76" fmla="*/ 2147483647 w 724"/>
              <a:gd name="T77" fmla="*/ 2147483647 h 266"/>
              <a:gd name="T78" fmla="*/ 2147483647 w 724"/>
              <a:gd name="T79" fmla="*/ 2147483647 h 266"/>
              <a:gd name="T80" fmla="*/ 2147483647 w 724"/>
              <a:gd name="T81" fmla="*/ 2147483647 h 266"/>
              <a:gd name="T82" fmla="*/ 2147483647 w 724"/>
              <a:gd name="T83" fmla="*/ 2147483647 h 266"/>
              <a:gd name="T84" fmla="*/ 2147483647 w 724"/>
              <a:gd name="T85" fmla="*/ 2147483647 h 266"/>
              <a:gd name="T86" fmla="*/ 2147483647 w 724"/>
              <a:gd name="T87" fmla="*/ 2147483647 h 266"/>
              <a:gd name="T88" fmla="*/ 2147483647 w 724"/>
              <a:gd name="T89" fmla="*/ 2147483647 h 266"/>
              <a:gd name="T90" fmla="*/ 2147483647 w 724"/>
              <a:gd name="T91" fmla="*/ 2147483647 h 266"/>
              <a:gd name="T92" fmla="*/ 2147483647 w 724"/>
              <a:gd name="T93" fmla="*/ 2147483647 h 266"/>
              <a:gd name="T94" fmla="*/ 2147483647 w 724"/>
              <a:gd name="T95" fmla="*/ 2147483647 h 266"/>
              <a:gd name="T96" fmla="*/ 2147483647 w 724"/>
              <a:gd name="T97" fmla="*/ 2147483647 h 266"/>
              <a:gd name="T98" fmla="*/ 2147483647 w 724"/>
              <a:gd name="T99" fmla="*/ 2147483647 h 266"/>
              <a:gd name="T100" fmla="*/ 2147483647 w 724"/>
              <a:gd name="T101" fmla="*/ 2147483647 h 266"/>
              <a:gd name="T102" fmla="*/ 2147483647 w 724"/>
              <a:gd name="T103" fmla="*/ 2147483647 h 266"/>
              <a:gd name="T104" fmla="*/ 2147483647 w 724"/>
              <a:gd name="T105" fmla="*/ 2147483647 h 266"/>
              <a:gd name="T106" fmla="*/ 2147483647 w 724"/>
              <a:gd name="T107" fmla="*/ 2147483647 h 266"/>
              <a:gd name="T108" fmla="*/ 2147483647 w 724"/>
              <a:gd name="T109" fmla="*/ 2147483647 h 266"/>
              <a:gd name="T110" fmla="*/ 2147483647 w 724"/>
              <a:gd name="T111" fmla="*/ 2147483647 h 266"/>
              <a:gd name="T112" fmla="*/ 2147483647 w 724"/>
              <a:gd name="T113" fmla="*/ 2147483647 h 266"/>
              <a:gd name="T114" fmla="*/ 2147483647 w 724"/>
              <a:gd name="T115" fmla="*/ 2147483647 h 2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4"/>
              <a:gd name="T175" fmla="*/ 0 h 266"/>
              <a:gd name="T176" fmla="*/ 724 w 724"/>
              <a:gd name="T177" fmla="*/ 266 h 2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4" h="266">
                <a:moveTo>
                  <a:pt x="113" y="89"/>
                </a:moveTo>
                <a:lnTo>
                  <a:pt x="113" y="89"/>
                </a:lnTo>
                <a:lnTo>
                  <a:pt x="101" y="90"/>
                </a:lnTo>
                <a:lnTo>
                  <a:pt x="73" y="92"/>
                </a:lnTo>
                <a:lnTo>
                  <a:pt x="69" y="93"/>
                </a:lnTo>
                <a:lnTo>
                  <a:pt x="63" y="93"/>
                </a:lnTo>
                <a:lnTo>
                  <a:pt x="56" y="94"/>
                </a:lnTo>
                <a:lnTo>
                  <a:pt x="52" y="94"/>
                </a:lnTo>
                <a:lnTo>
                  <a:pt x="56" y="108"/>
                </a:lnTo>
                <a:lnTo>
                  <a:pt x="54" y="112"/>
                </a:lnTo>
                <a:lnTo>
                  <a:pt x="55" y="122"/>
                </a:lnTo>
                <a:lnTo>
                  <a:pt x="41" y="124"/>
                </a:lnTo>
                <a:lnTo>
                  <a:pt x="48" y="129"/>
                </a:lnTo>
                <a:lnTo>
                  <a:pt x="51" y="136"/>
                </a:lnTo>
                <a:lnTo>
                  <a:pt x="49" y="139"/>
                </a:lnTo>
                <a:lnTo>
                  <a:pt x="40" y="150"/>
                </a:lnTo>
                <a:lnTo>
                  <a:pt x="49" y="160"/>
                </a:lnTo>
                <a:lnTo>
                  <a:pt x="40" y="161"/>
                </a:lnTo>
                <a:lnTo>
                  <a:pt x="30" y="179"/>
                </a:lnTo>
                <a:lnTo>
                  <a:pt x="30" y="203"/>
                </a:lnTo>
                <a:lnTo>
                  <a:pt x="20" y="200"/>
                </a:lnTo>
                <a:lnTo>
                  <a:pt x="18" y="207"/>
                </a:lnTo>
                <a:lnTo>
                  <a:pt x="11" y="216"/>
                </a:lnTo>
                <a:lnTo>
                  <a:pt x="8" y="221"/>
                </a:lnTo>
                <a:lnTo>
                  <a:pt x="11" y="221"/>
                </a:lnTo>
                <a:lnTo>
                  <a:pt x="12" y="217"/>
                </a:lnTo>
                <a:lnTo>
                  <a:pt x="15" y="224"/>
                </a:lnTo>
                <a:lnTo>
                  <a:pt x="18" y="249"/>
                </a:lnTo>
                <a:lnTo>
                  <a:pt x="12" y="249"/>
                </a:lnTo>
                <a:lnTo>
                  <a:pt x="0" y="265"/>
                </a:lnTo>
                <a:lnTo>
                  <a:pt x="26" y="263"/>
                </a:lnTo>
                <a:lnTo>
                  <a:pt x="40" y="262"/>
                </a:lnTo>
                <a:lnTo>
                  <a:pt x="49" y="260"/>
                </a:lnTo>
                <a:lnTo>
                  <a:pt x="56" y="260"/>
                </a:lnTo>
                <a:lnTo>
                  <a:pt x="66" y="260"/>
                </a:lnTo>
                <a:lnTo>
                  <a:pt x="73" y="259"/>
                </a:lnTo>
                <a:lnTo>
                  <a:pt x="83" y="258"/>
                </a:lnTo>
                <a:lnTo>
                  <a:pt x="87" y="258"/>
                </a:lnTo>
                <a:lnTo>
                  <a:pt x="92" y="258"/>
                </a:lnTo>
                <a:lnTo>
                  <a:pt x="96" y="258"/>
                </a:lnTo>
                <a:lnTo>
                  <a:pt x="103" y="256"/>
                </a:lnTo>
                <a:lnTo>
                  <a:pt x="109" y="256"/>
                </a:lnTo>
                <a:lnTo>
                  <a:pt x="112" y="256"/>
                </a:lnTo>
                <a:lnTo>
                  <a:pt x="113" y="255"/>
                </a:lnTo>
                <a:lnTo>
                  <a:pt x="120" y="255"/>
                </a:lnTo>
                <a:lnTo>
                  <a:pt x="128" y="255"/>
                </a:lnTo>
                <a:lnTo>
                  <a:pt x="132" y="253"/>
                </a:lnTo>
                <a:lnTo>
                  <a:pt x="139" y="253"/>
                </a:lnTo>
                <a:lnTo>
                  <a:pt x="148" y="253"/>
                </a:lnTo>
                <a:lnTo>
                  <a:pt x="167" y="251"/>
                </a:lnTo>
                <a:lnTo>
                  <a:pt x="168" y="251"/>
                </a:lnTo>
                <a:lnTo>
                  <a:pt x="178" y="249"/>
                </a:lnTo>
                <a:lnTo>
                  <a:pt x="182" y="249"/>
                </a:lnTo>
                <a:lnTo>
                  <a:pt x="182" y="248"/>
                </a:lnTo>
                <a:lnTo>
                  <a:pt x="202" y="246"/>
                </a:lnTo>
                <a:lnTo>
                  <a:pt x="209" y="246"/>
                </a:lnTo>
                <a:lnTo>
                  <a:pt x="228" y="244"/>
                </a:lnTo>
                <a:lnTo>
                  <a:pt x="235" y="244"/>
                </a:lnTo>
                <a:lnTo>
                  <a:pt x="254" y="241"/>
                </a:lnTo>
                <a:lnTo>
                  <a:pt x="265" y="241"/>
                </a:lnTo>
                <a:lnTo>
                  <a:pt x="268" y="239"/>
                </a:lnTo>
                <a:lnTo>
                  <a:pt x="295" y="238"/>
                </a:lnTo>
                <a:lnTo>
                  <a:pt x="299" y="237"/>
                </a:lnTo>
                <a:lnTo>
                  <a:pt x="301" y="237"/>
                </a:lnTo>
                <a:lnTo>
                  <a:pt x="307" y="237"/>
                </a:lnTo>
                <a:lnTo>
                  <a:pt x="331" y="234"/>
                </a:lnTo>
                <a:lnTo>
                  <a:pt x="342" y="232"/>
                </a:lnTo>
                <a:lnTo>
                  <a:pt x="347" y="231"/>
                </a:lnTo>
                <a:lnTo>
                  <a:pt x="351" y="231"/>
                </a:lnTo>
                <a:lnTo>
                  <a:pt x="368" y="230"/>
                </a:lnTo>
                <a:lnTo>
                  <a:pt x="385" y="228"/>
                </a:lnTo>
                <a:lnTo>
                  <a:pt x="387" y="227"/>
                </a:lnTo>
                <a:lnTo>
                  <a:pt x="407" y="225"/>
                </a:lnTo>
                <a:lnTo>
                  <a:pt x="408" y="225"/>
                </a:lnTo>
                <a:lnTo>
                  <a:pt x="418" y="224"/>
                </a:lnTo>
                <a:lnTo>
                  <a:pt x="421" y="224"/>
                </a:lnTo>
                <a:lnTo>
                  <a:pt x="429" y="223"/>
                </a:lnTo>
                <a:lnTo>
                  <a:pt x="430" y="223"/>
                </a:lnTo>
                <a:lnTo>
                  <a:pt x="434" y="221"/>
                </a:lnTo>
                <a:lnTo>
                  <a:pt x="437" y="221"/>
                </a:lnTo>
                <a:lnTo>
                  <a:pt x="440" y="221"/>
                </a:lnTo>
                <a:lnTo>
                  <a:pt x="463" y="218"/>
                </a:lnTo>
                <a:lnTo>
                  <a:pt x="468" y="217"/>
                </a:lnTo>
                <a:lnTo>
                  <a:pt x="475" y="217"/>
                </a:lnTo>
                <a:lnTo>
                  <a:pt x="477" y="216"/>
                </a:lnTo>
                <a:lnTo>
                  <a:pt x="480" y="216"/>
                </a:lnTo>
                <a:lnTo>
                  <a:pt x="483" y="216"/>
                </a:lnTo>
                <a:lnTo>
                  <a:pt x="486" y="214"/>
                </a:lnTo>
                <a:lnTo>
                  <a:pt x="494" y="214"/>
                </a:lnTo>
                <a:lnTo>
                  <a:pt x="506" y="213"/>
                </a:lnTo>
                <a:lnTo>
                  <a:pt x="516" y="212"/>
                </a:lnTo>
                <a:lnTo>
                  <a:pt x="520" y="210"/>
                </a:lnTo>
                <a:lnTo>
                  <a:pt x="520" y="209"/>
                </a:lnTo>
                <a:lnTo>
                  <a:pt x="519" y="196"/>
                </a:lnTo>
                <a:lnTo>
                  <a:pt x="519" y="186"/>
                </a:lnTo>
                <a:lnTo>
                  <a:pt x="523" y="181"/>
                </a:lnTo>
                <a:lnTo>
                  <a:pt x="536" y="179"/>
                </a:lnTo>
                <a:lnTo>
                  <a:pt x="541" y="174"/>
                </a:lnTo>
                <a:lnTo>
                  <a:pt x="541" y="164"/>
                </a:lnTo>
                <a:lnTo>
                  <a:pt x="541" y="159"/>
                </a:lnTo>
                <a:lnTo>
                  <a:pt x="544" y="154"/>
                </a:lnTo>
                <a:lnTo>
                  <a:pt x="551" y="147"/>
                </a:lnTo>
                <a:lnTo>
                  <a:pt x="560" y="140"/>
                </a:lnTo>
                <a:lnTo>
                  <a:pt x="569" y="139"/>
                </a:lnTo>
                <a:lnTo>
                  <a:pt x="570" y="139"/>
                </a:lnTo>
                <a:lnTo>
                  <a:pt x="583" y="138"/>
                </a:lnTo>
                <a:lnTo>
                  <a:pt x="602" y="121"/>
                </a:lnTo>
                <a:lnTo>
                  <a:pt x="601" y="118"/>
                </a:lnTo>
                <a:lnTo>
                  <a:pt x="612" y="111"/>
                </a:lnTo>
                <a:lnTo>
                  <a:pt x="621" y="108"/>
                </a:lnTo>
                <a:lnTo>
                  <a:pt x="624" y="106"/>
                </a:lnTo>
                <a:lnTo>
                  <a:pt x="628" y="96"/>
                </a:lnTo>
                <a:lnTo>
                  <a:pt x="628" y="94"/>
                </a:lnTo>
                <a:lnTo>
                  <a:pt x="628" y="89"/>
                </a:lnTo>
                <a:lnTo>
                  <a:pt x="638" y="82"/>
                </a:lnTo>
                <a:lnTo>
                  <a:pt x="649" y="72"/>
                </a:lnTo>
                <a:lnTo>
                  <a:pt x="652" y="75"/>
                </a:lnTo>
                <a:lnTo>
                  <a:pt x="650" y="79"/>
                </a:lnTo>
                <a:lnTo>
                  <a:pt x="662" y="80"/>
                </a:lnTo>
                <a:lnTo>
                  <a:pt x="662" y="79"/>
                </a:lnTo>
                <a:lnTo>
                  <a:pt x="663" y="76"/>
                </a:lnTo>
                <a:lnTo>
                  <a:pt x="666" y="69"/>
                </a:lnTo>
                <a:lnTo>
                  <a:pt x="670" y="65"/>
                </a:lnTo>
                <a:lnTo>
                  <a:pt x="680" y="59"/>
                </a:lnTo>
                <a:lnTo>
                  <a:pt x="682" y="57"/>
                </a:lnTo>
                <a:lnTo>
                  <a:pt x="689" y="59"/>
                </a:lnTo>
                <a:lnTo>
                  <a:pt x="691" y="61"/>
                </a:lnTo>
                <a:lnTo>
                  <a:pt x="695" y="61"/>
                </a:lnTo>
                <a:lnTo>
                  <a:pt x="698" y="58"/>
                </a:lnTo>
                <a:lnTo>
                  <a:pt x="699" y="58"/>
                </a:lnTo>
                <a:lnTo>
                  <a:pt x="704" y="41"/>
                </a:lnTo>
                <a:lnTo>
                  <a:pt x="706" y="39"/>
                </a:lnTo>
                <a:lnTo>
                  <a:pt x="709" y="34"/>
                </a:lnTo>
                <a:lnTo>
                  <a:pt x="718" y="32"/>
                </a:lnTo>
                <a:lnTo>
                  <a:pt x="720" y="25"/>
                </a:lnTo>
                <a:lnTo>
                  <a:pt x="721" y="12"/>
                </a:lnTo>
                <a:lnTo>
                  <a:pt x="721" y="2"/>
                </a:lnTo>
                <a:lnTo>
                  <a:pt x="723" y="0"/>
                </a:lnTo>
                <a:lnTo>
                  <a:pt x="714" y="1"/>
                </a:lnTo>
                <a:lnTo>
                  <a:pt x="707" y="2"/>
                </a:lnTo>
                <a:lnTo>
                  <a:pt x="699" y="2"/>
                </a:lnTo>
                <a:lnTo>
                  <a:pt x="699" y="5"/>
                </a:lnTo>
                <a:lnTo>
                  <a:pt x="681" y="8"/>
                </a:lnTo>
                <a:lnTo>
                  <a:pt x="678" y="8"/>
                </a:lnTo>
                <a:lnTo>
                  <a:pt x="675" y="9"/>
                </a:lnTo>
                <a:lnTo>
                  <a:pt x="673" y="9"/>
                </a:lnTo>
                <a:lnTo>
                  <a:pt x="671" y="9"/>
                </a:lnTo>
                <a:lnTo>
                  <a:pt x="668" y="11"/>
                </a:lnTo>
                <a:lnTo>
                  <a:pt x="662" y="11"/>
                </a:lnTo>
                <a:lnTo>
                  <a:pt x="650" y="12"/>
                </a:lnTo>
                <a:lnTo>
                  <a:pt x="642" y="15"/>
                </a:lnTo>
                <a:lnTo>
                  <a:pt x="639" y="15"/>
                </a:lnTo>
                <a:lnTo>
                  <a:pt x="638" y="15"/>
                </a:lnTo>
                <a:lnTo>
                  <a:pt x="623" y="18"/>
                </a:lnTo>
                <a:lnTo>
                  <a:pt x="619" y="18"/>
                </a:lnTo>
                <a:lnTo>
                  <a:pt x="609" y="19"/>
                </a:lnTo>
                <a:lnTo>
                  <a:pt x="587" y="22"/>
                </a:lnTo>
                <a:lnTo>
                  <a:pt x="585" y="22"/>
                </a:lnTo>
                <a:lnTo>
                  <a:pt x="569" y="25"/>
                </a:lnTo>
                <a:lnTo>
                  <a:pt x="556" y="26"/>
                </a:lnTo>
                <a:lnTo>
                  <a:pt x="554" y="26"/>
                </a:lnTo>
                <a:lnTo>
                  <a:pt x="551" y="26"/>
                </a:lnTo>
                <a:lnTo>
                  <a:pt x="549" y="29"/>
                </a:lnTo>
                <a:lnTo>
                  <a:pt x="542" y="30"/>
                </a:lnTo>
                <a:lnTo>
                  <a:pt x="530" y="32"/>
                </a:lnTo>
                <a:lnTo>
                  <a:pt x="523" y="32"/>
                </a:lnTo>
                <a:lnTo>
                  <a:pt x="516" y="33"/>
                </a:lnTo>
                <a:lnTo>
                  <a:pt x="506" y="34"/>
                </a:lnTo>
                <a:lnTo>
                  <a:pt x="504" y="34"/>
                </a:lnTo>
                <a:lnTo>
                  <a:pt x="502" y="34"/>
                </a:lnTo>
                <a:lnTo>
                  <a:pt x="486" y="36"/>
                </a:lnTo>
                <a:lnTo>
                  <a:pt x="477" y="39"/>
                </a:lnTo>
                <a:lnTo>
                  <a:pt x="457" y="40"/>
                </a:lnTo>
                <a:lnTo>
                  <a:pt x="450" y="40"/>
                </a:lnTo>
                <a:lnTo>
                  <a:pt x="443" y="41"/>
                </a:lnTo>
                <a:lnTo>
                  <a:pt x="440" y="41"/>
                </a:lnTo>
                <a:lnTo>
                  <a:pt x="439" y="41"/>
                </a:lnTo>
                <a:lnTo>
                  <a:pt x="427" y="41"/>
                </a:lnTo>
                <a:lnTo>
                  <a:pt x="415" y="43"/>
                </a:lnTo>
                <a:lnTo>
                  <a:pt x="414" y="43"/>
                </a:lnTo>
                <a:lnTo>
                  <a:pt x="409" y="43"/>
                </a:lnTo>
                <a:lnTo>
                  <a:pt x="401" y="46"/>
                </a:lnTo>
                <a:lnTo>
                  <a:pt x="396" y="46"/>
                </a:lnTo>
                <a:lnTo>
                  <a:pt x="385" y="47"/>
                </a:lnTo>
                <a:lnTo>
                  <a:pt x="371" y="48"/>
                </a:lnTo>
                <a:lnTo>
                  <a:pt x="368" y="48"/>
                </a:lnTo>
                <a:lnTo>
                  <a:pt x="361" y="50"/>
                </a:lnTo>
                <a:lnTo>
                  <a:pt x="355" y="50"/>
                </a:lnTo>
                <a:lnTo>
                  <a:pt x="353" y="50"/>
                </a:lnTo>
                <a:lnTo>
                  <a:pt x="342" y="51"/>
                </a:lnTo>
                <a:lnTo>
                  <a:pt x="335" y="51"/>
                </a:lnTo>
                <a:lnTo>
                  <a:pt x="328" y="51"/>
                </a:lnTo>
                <a:lnTo>
                  <a:pt x="325" y="51"/>
                </a:lnTo>
                <a:lnTo>
                  <a:pt x="318" y="51"/>
                </a:lnTo>
                <a:lnTo>
                  <a:pt x="310" y="53"/>
                </a:lnTo>
                <a:lnTo>
                  <a:pt x="307" y="54"/>
                </a:lnTo>
                <a:lnTo>
                  <a:pt x="304" y="55"/>
                </a:lnTo>
                <a:lnTo>
                  <a:pt x="303" y="53"/>
                </a:lnTo>
                <a:lnTo>
                  <a:pt x="293" y="55"/>
                </a:lnTo>
                <a:lnTo>
                  <a:pt x="288" y="55"/>
                </a:lnTo>
                <a:lnTo>
                  <a:pt x="282" y="55"/>
                </a:lnTo>
                <a:lnTo>
                  <a:pt x="278" y="57"/>
                </a:lnTo>
                <a:lnTo>
                  <a:pt x="263" y="58"/>
                </a:lnTo>
                <a:lnTo>
                  <a:pt x="259" y="59"/>
                </a:lnTo>
                <a:lnTo>
                  <a:pt x="257" y="59"/>
                </a:lnTo>
                <a:lnTo>
                  <a:pt x="247" y="59"/>
                </a:lnTo>
                <a:lnTo>
                  <a:pt x="239" y="61"/>
                </a:lnTo>
                <a:lnTo>
                  <a:pt x="228" y="62"/>
                </a:lnTo>
                <a:lnTo>
                  <a:pt x="221" y="64"/>
                </a:lnTo>
                <a:lnTo>
                  <a:pt x="213" y="65"/>
                </a:lnTo>
                <a:lnTo>
                  <a:pt x="209" y="65"/>
                </a:lnTo>
                <a:lnTo>
                  <a:pt x="195" y="66"/>
                </a:lnTo>
                <a:lnTo>
                  <a:pt x="195" y="64"/>
                </a:lnTo>
                <a:lnTo>
                  <a:pt x="175" y="64"/>
                </a:lnTo>
                <a:lnTo>
                  <a:pt x="177" y="66"/>
                </a:lnTo>
                <a:lnTo>
                  <a:pt x="178" y="69"/>
                </a:lnTo>
                <a:lnTo>
                  <a:pt x="180" y="83"/>
                </a:lnTo>
                <a:lnTo>
                  <a:pt x="160" y="85"/>
                </a:lnTo>
                <a:lnTo>
                  <a:pt x="152" y="86"/>
                </a:lnTo>
                <a:lnTo>
                  <a:pt x="142" y="86"/>
                </a:lnTo>
                <a:lnTo>
                  <a:pt x="139" y="86"/>
                </a:lnTo>
                <a:lnTo>
                  <a:pt x="137" y="86"/>
                </a:lnTo>
                <a:lnTo>
                  <a:pt x="119" y="89"/>
                </a:lnTo>
                <a:lnTo>
                  <a:pt x="114" y="89"/>
                </a:lnTo>
                <a:lnTo>
                  <a:pt x="113" y="89"/>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73" name="Wyoming"/>
          <p:cNvSpPr>
            <a:spLocks/>
          </p:cNvSpPr>
          <p:nvPr/>
        </p:nvSpPr>
        <p:spPr bwMode="auto">
          <a:xfrm>
            <a:off x="2249250" y="2247597"/>
            <a:ext cx="899089" cy="687718"/>
          </a:xfrm>
          <a:custGeom>
            <a:avLst/>
            <a:gdLst>
              <a:gd name="T0" fmla="*/ 2147483647 w 590"/>
              <a:gd name="T1" fmla="*/ 2147483647 h 485"/>
              <a:gd name="T2" fmla="*/ 2147483647 w 590"/>
              <a:gd name="T3" fmla="*/ 2147483647 h 485"/>
              <a:gd name="T4" fmla="*/ 2147483647 w 590"/>
              <a:gd name="T5" fmla="*/ 2147483647 h 485"/>
              <a:gd name="T6" fmla="*/ 2147483647 w 590"/>
              <a:gd name="T7" fmla="*/ 2147483647 h 485"/>
              <a:gd name="T8" fmla="*/ 2147483647 w 590"/>
              <a:gd name="T9" fmla="*/ 2147483647 h 485"/>
              <a:gd name="T10" fmla="*/ 2147483647 w 590"/>
              <a:gd name="T11" fmla="*/ 2147483647 h 485"/>
              <a:gd name="T12" fmla="*/ 2147483647 w 590"/>
              <a:gd name="T13" fmla="*/ 2147483647 h 485"/>
              <a:gd name="T14" fmla="*/ 2147483647 w 590"/>
              <a:gd name="T15" fmla="*/ 2147483647 h 485"/>
              <a:gd name="T16" fmla="*/ 0 w 590"/>
              <a:gd name="T17" fmla="*/ 2147483647 h 485"/>
              <a:gd name="T18" fmla="*/ 2147483647 w 590"/>
              <a:gd name="T19" fmla="*/ 2147483647 h 485"/>
              <a:gd name="T20" fmla="*/ 2147483647 w 590"/>
              <a:gd name="T21" fmla="*/ 2147483647 h 485"/>
              <a:gd name="T22" fmla="*/ 2147483647 w 590"/>
              <a:gd name="T23" fmla="*/ 2147483647 h 485"/>
              <a:gd name="T24" fmla="*/ 2147483647 w 590"/>
              <a:gd name="T25" fmla="*/ 2147483647 h 485"/>
              <a:gd name="T26" fmla="*/ 2147483647 w 590"/>
              <a:gd name="T27" fmla="*/ 2147483647 h 485"/>
              <a:gd name="T28" fmla="*/ 2147483647 w 590"/>
              <a:gd name="T29" fmla="*/ 2147483647 h 485"/>
              <a:gd name="T30" fmla="*/ 2147483647 w 590"/>
              <a:gd name="T31" fmla="*/ 2147483647 h 485"/>
              <a:gd name="T32" fmla="*/ 2147483647 w 590"/>
              <a:gd name="T33" fmla="*/ 2147483647 h 485"/>
              <a:gd name="T34" fmla="*/ 2147483647 w 590"/>
              <a:gd name="T35" fmla="*/ 2147483647 h 485"/>
              <a:gd name="T36" fmla="*/ 2147483647 w 590"/>
              <a:gd name="T37" fmla="*/ 2147483647 h 485"/>
              <a:gd name="T38" fmla="*/ 2147483647 w 590"/>
              <a:gd name="T39" fmla="*/ 2147483647 h 485"/>
              <a:gd name="T40" fmla="*/ 2147483647 w 590"/>
              <a:gd name="T41" fmla="*/ 2147483647 h 485"/>
              <a:gd name="T42" fmla="*/ 2147483647 w 590"/>
              <a:gd name="T43" fmla="*/ 2147483647 h 485"/>
              <a:gd name="T44" fmla="*/ 2147483647 w 590"/>
              <a:gd name="T45" fmla="*/ 2147483647 h 485"/>
              <a:gd name="T46" fmla="*/ 2147483647 w 590"/>
              <a:gd name="T47" fmla="*/ 2147483647 h 485"/>
              <a:gd name="T48" fmla="*/ 2147483647 w 590"/>
              <a:gd name="T49" fmla="*/ 2147483647 h 485"/>
              <a:gd name="T50" fmla="*/ 2147483647 w 590"/>
              <a:gd name="T51" fmla="*/ 2147483647 h 485"/>
              <a:gd name="T52" fmla="*/ 2147483647 w 590"/>
              <a:gd name="T53" fmla="*/ 2147483647 h 485"/>
              <a:gd name="T54" fmla="*/ 2147483647 w 590"/>
              <a:gd name="T55" fmla="*/ 2147483647 h 485"/>
              <a:gd name="T56" fmla="*/ 2147483647 w 590"/>
              <a:gd name="T57" fmla="*/ 2147483647 h 485"/>
              <a:gd name="T58" fmla="*/ 2147483647 w 590"/>
              <a:gd name="T59" fmla="*/ 2147483647 h 485"/>
              <a:gd name="T60" fmla="*/ 2147483647 w 590"/>
              <a:gd name="T61" fmla="*/ 2147483647 h 485"/>
              <a:gd name="T62" fmla="*/ 2147483647 w 590"/>
              <a:gd name="T63" fmla="*/ 2147483647 h 485"/>
              <a:gd name="T64" fmla="*/ 2147483647 w 590"/>
              <a:gd name="T65" fmla="*/ 2147483647 h 485"/>
              <a:gd name="T66" fmla="*/ 2147483647 w 590"/>
              <a:gd name="T67" fmla="*/ 2147483647 h 485"/>
              <a:gd name="T68" fmla="*/ 2147483647 w 590"/>
              <a:gd name="T69" fmla="*/ 2147483647 h 485"/>
              <a:gd name="T70" fmla="*/ 2147483647 w 590"/>
              <a:gd name="T71" fmla="*/ 2147483647 h 485"/>
              <a:gd name="T72" fmla="*/ 2147483647 w 590"/>
              <a:gd name="T73" fmla="*/ 2147483647 h 485"/>
              <a:gd name="T74" fmla="*/ 2147483647 w 590"/>
              <a:gd name="T75" fmla="*/ 2147483647 h 485"/>
              <a:gd name="T76" fmla="*/ 2147483647 w 590"/>
              <a:gd name="T77" fmla="*/ 2147483647 h 485"/>
              <a:gd name="T78" fmla="*/ 2147483647 w 590"/>
              <a:gd name="T79" fmla="*/ 2147483647 h 485"/>
              <a:gd name="T80" fmla="*/ 2147483647 w 590"/>
              <a:gd name="T81" fmla="*/ 2147483647 h 485"/>
              <a:gd name="T82" fmla="*/ 2147483647 w 590"/>
              <a:gd name="T83" fmla="*/ 2147483647 h 485"/>
              <a:gd name="T84" fmla="*/ 2147483647 w 590"/>
              <a:gd name="T85" fmla="*/ 2147483647 h 485"/>
              <a:gd name="T86" fmla="*/ 2147483647 w 590"/>
              <a:gd name="T87" fmla="*/ 2147483647 h 485"/>
              <a:gd name="T88" fmla="*/ 2147483647 w 590"/>
              <a:gd name="T89" fmla="*/ 2147483647 h 485"/>
              <a:gd name="T90" fmla="*/ 2147483647 w 590"/>
              <a:gd name="T91" fmla="*/ 2147483647 h 485"/>
              <a:gd name="T92" fmla="*/ 2147483647 w 590"/>
              <a:gd name="T93" fmla="*/ 2147483647 h 485"/>
              <a:gd name="T94" fmla="*/ 2147483647 w 590"/>
              <a:gd name="T95" fmla="*/ 2147483647 h 485"/>
              <a:gd name="T96" fmla="*/ 2147483647 w 590"/>
              <a:gd name="T97" fmla="*/ 2147483647 h 485"/>
              <a:gd name="T98" fmla="*/ 2147483647 w 590"/>
              <a:gd name="T99" fmla="*/ 2147483647 h 485"/>
              <a:gd name="T100" fmla="*/ 2147483647 w 590"/>
              <a:gd name="T101" fmla="*/ 2147483647 h 485"/>
              <a:gd name="T102" fmla="*/ 2147483647 w 590"/>
              <a:gd name="T103" fmla="*/ 2147483647 h 485"/>
              <a:gd name="T104" fmla="*/ 2147483647 w 590"/>
              <a:gd name="T105" fmla="*/ 2147483647 h 485"/>
              <a:gd name="T106" fmla="*/ 2147483647 w 590"/>
              <a:gd name="T107" fmla="*/ 2147483647 h 485"/>
              <a:gd name="T108" fmla="*/ 2147483647 w 590"/>
              <a:gd name="T109" fmla="*/ 2147483647 h 485"/>
              <a:gd name="T110" fmla="*/ 2147483647 w 590"/>
              <a:gd name="T111" fmla="*/ 2147483647 h 4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0"/>
              <a:gd name="T169" fmla="*/ 0 h 485"/>
              <a:gd name="T170" fmla="*/ 590 w 590"/>
              <a:gd name="T171" fmla="*/ 485 h 4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0" h="485">
                <a:moveTo>
                  <a:pt x="381" y="471"/>
                </a:moveTo>
                <a:lnTo>
                  <a:pt x="376" y="471"/>
                </a:lnTo>
                <a:lnTo>
                  <a:pt x="365" y="468"/>
                </a:lnTo>
                <a:lnTo>
                  <a:pt x="336" y="467"/>
                </a:lnTo>
                <a:lnTo>
                  <a:pt x="333" y="465"/>
                </a:lnTo>
                <a:lnTo>
                  <a:pt x="300" y="463"/>
                </a:lnTo>
                <a:lnTo>
                  <a:pt x="296" y="463"/>
                </a:lnTo>
                <a:lnTo>
                  <a:pt x="274" y="461"/>
                </a:lnTo>
                <a:lnTo>
                  <a:pt x="252" y="459"/>
                </a:lnTo>
                <a:lnTo>
                  <a:pt x="231" y="456"/>
                </a:lnTo>
                <a:lnTo>
                  <a:pt x="180" y="452"/>
                </a:lnTo>
                <a:lnTo>
                  <a:pt x="160" y="449"/>
                </a:lnTo>
                <a:lnTo>
                  <a:pt x="124" y="445"/>
                </a:lnTo>
                <a:lnTo>
                  <a:pt x="121" y="445"/>
                </a:lnTo>
                <a:lnTo>
                  <a:pt x="84" y="441"/>
                </a:lnTo>
                <a:lnTo>
                  <a:pt x="80" y="441"/>
                </a:lnTo>
                <a:lnTo>
                  <a:pt x="62" y="439"/>
                </a:lnTo>
                <a:lnTo>
                  <a:pt x="0" y="431"/>
                </a:lnTo>
                <a:lnTo>
                  <a:pt x="2" y="403"/>
                </a:lnTo>
                <a:lnTo>
                  <a:pt x="5" y="382"/>
                </a:lnTo>
                <a:lnTo>
                  <a:pt x="6" y="375"/>
                </a:lnTo>
                <a:lnTo>
                  <a:pt x="8" y="367"/>
                </a:lnTo>
                <a:lnTo>
                  <a:pt x="9" y="349"/>
                </a:lnTo>
                <a:lnTo>
                  <a:pt x="12" y="341"/>
                </a:lnTo>
                <a:lnTo>
                  <a:pt x="13" y="321"/>
                </a:lnTo>
                <a:lnTo>
                  <a:pt x="15" y="309"/>
                </a:lnTo>
                <a:lnTo>
                  <a:pt x="20" y="271"/>
                </a:lnTo>
                <a:lnTo>
                  <a:pt x="20" y="267"/>
                </a:lnTo>
                <a:lnTo>
                  <a:pt x="24" y="241"/>
                </a:lnTo>
                <a:lnTo>
                  <a:pt x="27" y="214"/>
                </a:lnTo>
                <a:lnTo>
                  <a:pt x="29" y="213"/>
                </a:lnTo>
                <a:lnTo>
                  <a:pt x="29" y="208"/>
                </a:lnTo>
                <a:lnTo>
                  <a:pt x="31" y="188"/>
                </a:lnTo>
                <a:lnTo>
                  <a:pt x="31" y="181"/>
                </a:lnTo>
                <a:lnTo>
                  <a:pt x="34" y="166"/>
                </a:lnTo>
                <a:lnTo>
                  <a:pt x="34" y="160"/>
                </a:lnTo>
                <a:lnTo>
                  <a:pt x="38" y="134"/>
                </a:lnTo>
                <a:lnTo>
                  <a:pt x="40" y="120"/>
                </a:lnTo>
                <a:lnTo>
                  <a:pt x="41" y="108"/>
                </a:lnTo>
                <a:lnTo>
                  <a:pt x="42" y="92"/>
                </a:lnTo>
                <a:lnTo>
                  <a:pt x="45" y="80"/>
                </a:lnTo>
                <a:lnTo>
                  <a:pt x="48" y="56"/>
                </a:lnTo>
                <a:lnTo>
                  <a:pt x="48" y="54"/>
                </a:lnTo>
                <a:lnTo>
                  <a:pt x="51" y="36"/>
                </a:lnTo>
                <a:lnTo>
                  <a:pt x="55" y="0"/>
                </a:lnTo>
                <a:lnTo>
                  <a:pt x="105" y="6"/>
                </a:lnTo>
                <a:lnTo>
                  <a:pt x="135" y="9"/>
                </a:lnTo>
                <a:lnTo>
                  <a:pt x="145" y="11"/>
                </a:lnTo>
                <a:lnTo>
                  <a:pt x="151" y="11"/>
                </a:lnTo>
                <a:lnTo>
                  <a:pt x="202" y="16"/>
                </a:lnTo>
                <a:lnTo>
                  <a:pt x="212" y="19"/>
                </a:lnTo>
                <a:lnTo>
                  <a:pt x="241" y="22"/>
                </a:lnTo>
                <a:lnTo>
                  <a:pt x="249" y="23"/>
                </a:lnTo>
                <a:lnTo>
                  <a:pt x="259" y="23"/>
                </a:lnTo>
                <a:lnTo>
                  <a:pt x="268" y="24"/>
                </a:lnTo>
                <a:lnTo>
                  <a:pt x="295" y="27"/>
                </a:lnTo>
                <a:lnTo>
                  <a:pt x="354" y="33"/>
                </a:lnTo>
                <a:lnTo>
                  <a:pt x="364" y="34"/>
                </a:lnTo>
                <a:lnTo>
                  <a:pt x="419" y="40"/>
                </a:lnTo>
                <a:lnTo>
                  <a:pt x="421" y="40"/>
                </a:lnTo>
                <a:lnTo>
                  <a:pt x="431" y="40"/>
                </a:lnTo>
                <a:lnTo>
                  <a:pt x="439" y="40"/>
                </a:lnTo>
                <a:lnTo>
                  <a:pt x="440" y="40"/>
                </a:lnTo>
                <a:lnTo>
                  <a:pt x="447" y="40"/>
                </a:lnTo>
                <a:lnTo>
                  <a:pt x="511" y="45"/>
                </a:lnTo>
                <a:lnTo>
                  <a:pt x="514" y="45"/>
                </a:lnTo>
                <a:lnTo>
                  <a:pt x="529" y="47"/>
                </a:lnTo>
                <a:lnTo>
                  <a:pt x="537" y="47"/>
                </a:lnTo>
                <a:lnTo>
                  <a:pt x="589" y="51"/>
                </a:lnTo>
                <a:lnTo>
                  <a:pt x="587" y="77"/>
                </a:lnTo>
                <a:lnTo>
                  <a:pt x="587" y="97"/>
                </a:lnTo>
                <a:lnTo>
                  <a:pt x="586" y="104"/>
                </a:lnTo>
                <a:lnTo>
                  <a:pt x="584" y="131"/>
                </a:lnTo>
                <a:lnTo>
                  <a:pt x="584" y="140"/>
                </a:lnTo>
                <a:lnTo>
                  <a:pt x="584" y="142"/>
                </a:lnTo>
                <a:lnTo>
                  <a:pt x="583" y="158"/>
                </a:lnTo>
                <a:lnTo>
                  <a:pt x="582" y="174"/>
                </a:lnTo>
                <a:lnTo>
                  <a:pt x="582" y="185"/>
                </a:lnTo>
                <a:lnTo>
                  <a:pt x="580" y="198"/>
                </a:lnTo>
                <a:lnTo>
                  <a:pt x="579" y="212"/>
                </a:lnTo>
                <a:lnTo>
                  <a:pt x="579" y="213"/>
                </a:lnTo>
                <a:lnTo>
                  <a:pt x="579" y="214"/>
                </a:lnTo>
                <a:lnTo>
                  <a:pt x="579" y="226"/>
                </a:lnTo>
                <a:lnTo>
                  <a:pt x="577" y="253"/>
                </a:lnTo>
                <a:lnTo>
                  <a:pt x="577" y="266"/>
                </a:lnTo>
                <a:lnTo>
                  <a:pt x="576" y="271"/>
                </a:lnTo>
                <a:lnTo>
                  <a:pt x="575" y="285"/>
                </a:lnTo>
                <a:lnTo>
                  <a:pt x="575" y="310"/>
                </a:lnTo>
                <a:lnTo>
                  <a:pt x="572" y="348"/>
                </a:lnTo>
                <a:lnTo>
                  <a:pt x="570" y="361"/>
                </a:lnTo>
                <a:lnTo>
                  <a:pt x="570" y="374"/>
                </a:lnTo>
                <a:lnTo>
                  <a:pt x="569" y="388"/>
                </a:lnTo>
                <a:lnTo>
                  <a:pt x="568" y="402"/>
                </a:lnTo>
                <a:lnTo>
                  <a:pt x="568" y="407"/>
                </a:lnTo>
                <a:lnTo>
                  <a:pt x="568" y="416"/>
                </a:lnTo>
                <a:lnTo>
                  <a:pt x="568" y="422"/>
                </a:lnTo>
                <a:lnTo>
                  <a:pt x="568" y="429"/>
                </a:lnTo>
                <a:lnTo>
                  <a:pt x="566" y="441"/>
                </a:lnTo>
                <a:lnTo>
                  <a:pt x="565" y="450"/>
                </a:lnTo>
                <a:lnTo>
                  <a:pt x="565" y="470"/>
                </a:lnTo>
                <a:lnTo>
                  <a:pt x="564" y="484"/>
                </a:lnTo>
                <a:lnTo>
                  <a:pt x="516" y="479"/>
                </a:lnTo>
                <a:lnTo>
                  <a:pt x="497" y="479"/>
                </a:lnTo>
                <a:lnTo>
                  <a:pt x="491" y="479"/>
                </a:lnTo>
                <a:lnTo>
                  <a:pt x="476" y="478"/>
                </a:lnTo>
                <a:lnTo>
                  <a:pt x="467" y="478"/>
                </a:lnTo>
                <a:lnTo>
                  <a:pt x="465" y="478"/>
                </a:lnTo>
                <a:lnTo>
                  <a:pt x="451" y="477"/>
                </a:lnTo>
                <a:lnTo>
                  <a:pt x="400" y="472"/>
                </a:lnTo>
                <a:lnTo>
                  <a:pt x="392" y="471"/>
                </a:lnTo>
                <a:lnTo>
                  <a:pt x="389" y="471"/>
                </a:lnTo>
                <a:lnTo>
                  <a:pt x="383" y="471"/>
                </a:lnTo>
                <a:lnTo>
                  <a:pt x="381" y="471"/>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0" name="Mississippi"/>
          <p:cNvSpPr>
            <a:spLocks/>
          </p:cNvSpPr>
          <p:nvPr/>
        </p:nvSpPr>
        <p:spPr bwMode="auto">
          <a:xfrm>
            <a:off x="4745867" y="3826745"/>
            <a:ext cx="462563" cy="758176"/>
          </a:xfrm>
          <a:custGeom>
            <a:avLst/>
            <a:gdLst>
              <a:gd name="T0" fmla="*/ 2147483647 w 304"/>
              <a:gd name="T1" fmla="*/ 2147483647 h 534"/>
              <a:gd name="T2" fmla="*/ 2147483647 w 304"/>
              <a:gd name="T3" fmla="*/ 2147483647 h 534"/>
              <a:gd name="T4" fmla="*/ 2147483647 w 304"/>
              <a:gd name="T5" fmla="*/ 2147483647 h 534"/>
              <a:gd name="T6" fmla="*/ 2147483647 w 304"/>
              <a:gd name="T7" fmla="*/ 2147483647 h 534"/>
              <a:gd name="T8" fmla="*/ 2147483647 w 304"/>
              <a:gd name="T9" fmla="*/ 2147483647 h 534"/>
              <a:gd name="T10" fmla="*/ 2147483647 w 304"/>
              <a:gd name="T11" fmla="*/ 2147483647 h 534"/>
              <a:gd name="T12" fmla="*/ 2147483647 w 304"/>
              <a:gd name="T13" fmla="*/ 2147483647 h 534"/>
              <a:gd name="T14" fmla="*/ 2147483647 w 304"/>
              <a:gd name="T15" fmla="*/ 2147483647 h 534"/>
              <a:gd name="T16" fmla="*/ 2147483647 w 304"/>
              <a:gd name="T17" fmla="*/ 2147483647 h 534"/>
              <a:gd name="T18" fmla="*/ 2147483647 w 304"/>
              <a:gd name="T19" fmla="*/ 2147483647 h 534"/>
              <a:gd name="T20" fmla="*/ 2147483647 w 304"/>
              <a:gd name="T21" fmla="*/ 2147483647 h 534"/>
              <a:gd name="T22" fmla="*/ 2147483647 w 304"/>
              <a:gd name="T23" fmla="*/ 2147483647 h 534"/>
              <a:gd name="T24" fmla="*/ 2147483647 w 304"/>
              <a:gd name="T25" fmla="*/ 2147483647 h 534"/>
              <a:gd name="T26" fmla="*/ 2147483647 w 304"/>
              <a:gd name="T27" fmla="*/ 2147483647 h 534"/>
              <a:gd name="T28" fmla="*/ 2147483647 w 304"/>
              <a:gd name="T29" fmla="*/ 2147483647 h 534"/>
              <a:gd name="T30" fmla="*/ 2147483647 w 304"/>
              <a:gd name="T31" fmla="*/ 2147483647 h 534"/>
              <a:gd name="T32" fmla="*/ 2147483647 w 304"/>
              <a:gd name="T33" fmla="*/ 2147483647 h 534"/>
              <a:gd name="T34" fmla="*/ 2147483647 w 304"/>
              <a:gd name="T35" fmla="*/ 2147483647 h 534"/>
              <a:gd name="T36" fmla="*/ 2147483647 w 304"/>
              <a:gd name="T37" fmla="*/ 2147483647 h 534"/>
              <a:gd name="T38" fmla="*/ 2147483647 w 304"/>
              <a:gd name="T39" fmla="*/ 2147483647 h 534"/>
              <a:gd name="T40" fmla="*/ 2147483647 w 304"/>
              <a:gd name="T41" fmla="*/ 2147483647 h 534"/>
              <a:gd name="T42" fmla="*/ 2147483647 w 304"/>
              <a:gd name="T43" fmla="*/ 2147483647 h 534"/>
              <a:gd name="T44" fmla="*/ 2147483647 w 304"/>
              <a:gd name="T45" fmla="*/ 2147483647 h 534"/>
              <a:gd name="T46" fmla="*/ 2147483647 w 304"/>
              <a:gd name="T47" fmla="*/ 2147483647 h 534"/>
              <a:gd name="T48" fmla="*/ 2147483647 w 304"/>
              <a:gd name="T49" fmla="*/ 2147483647 h 534"/>
              <a:gd name="T50" fmla="*/ 2147483647 w 304"/>
              <a:gd name="T51" fmla="*/ 2147483647 h 534"/>
              <a:gd name="T52" fmla="*/ 2147483647 w 304"/>
              <a:gd name="T53" fmla="*/ 0 h 534"/>
              <a:gd name="T54" fmla="*/ 2147483647 w 304"/>
              <a:gd name="T55" fmla="*/ 2147483647 h 534"/>
              <a:gd name="T56" fmla="*/ 2147483647 w 304"/>
              <a:gd name="T57" fmla="*/ 2147483647 h 534"/>
              <a:gd name="T58" fmla="*/ 2147483647 w 304"/>
              <a:gd name="T59" fmla="*/ 2147483647 h 534"/>
              <a:gd name="T60" fmla="*/ 2147483647 w 304"/>
              <a:gd name="T61" fmla="*/ 2147483647 h 534"/>
              <a:gd name="T62" fmla="*/ 2147483647 w 304"/>
              <a:gd name="T63" fmla="*/ 2147483647 h 534"/>
              <a:gd name="T64" fmla="*/ 2147483647 w 304"/>
              <a:gd name="T65" fmla="*/ 2147483647 h 534"/>
              <a:gd name="T66" fmla="*/ 2147483647 w 304"/>
              <a:gd name="T67" fmla="*/ 2147483647 h 534"/>
              <a:gd name="T68" fmla="*/ 2147483647 w 304"/>
              <a:gd name="T69" fmla="*/ 2147483647 h 534"/>
              <a:gd name="T70" fmla="*/ 2147483647 w 304"/>
              <a:gd name="T71" fmla="*/ 2147483647 h 534"/>
              <a:gd name="T72" fmla="*/ 2147483647 w 304"/>
              <a:gd name="T73" fmla="*/ 2147483647 h 534"/>
              <a:gd name="T74" fmla="*/ 2147483647 w 304"/>
              <a:gd name="T75" fmla="*/ 2147483647 h 534"/>
              <a:gd name="T76" fmla="*/ 2147483647 w 304"/>
              <a:gd name="T77" fmla="*/ 2147483647 h 534"/>
              <a:gd name="T78" fmla="*/ 2147483647 w 304"/>
              <a:gd name="T79" fmla="*/ 2147483647 h 534"/>
              <a:gd name="T80" fmla="*/ 2147483647 w 304"/>
              <a:gd name="T81" fmla="*/ 2147483647 h 534"/>
              <a:gd name="T82" fmla="*/ 2147483647 w 304"/>
              <a:gd name="T83" fmla="*/ 2147483647 h 534"/>
              <a:gd name="T84" fmla="*/ 2147483647 w 304"/>
              <a:gd name="T85" fmla="*/ 2147483647 h 534"/>
              <a:gd name="T86" fmla="*/ 2147483647 w 304"/>
              <a:gd name="T87" fmla="*/ 2147483647 h 534"/>
              <a:gd name="T88" fmla="*/ 2147483647 w 304"/>
              <a:gd name="T89" fmla="*/ 2147483647 h 534"/>
              <a:gd name="T90" fmla="*/ 2147483647 w 304"/>
              <a:gd name="T91" fmla="*/ 2147483647 h 534"/>
              <a:gd name="T92" fmla="*/ 2147483647 w 304"/>
              <a:gd name="T93" fmla="*/ 2147483647 h 534"/>
              <a:gd name="T94" fmla="*/ 2147483647 w 304"/>
              <a:gd name="T95" fmla="*/ 2147483647 h 534"/>
              <a:gd name="T96" fmla="*/ 2147483647 w 304"/>
              <a:gd name="T97" fmla="*/ 2147483647 h 534"/>
              <a:gd name="T98" fmla="*/ 2147483647 w 304"/>
              <a:gd name="T99" fmla="*/ 2147483647 h 534"/>
              <a:gd name="T100" fmla="*/ 2147483647 w 304"/>
              <a:gd name="T101" fmla="*/ 2147483647 h 534"/>
              <a:gd name="T102" fmla="*/ 2147483647 w 304"/>
              <a:gd name="T103" fmla="*/ 2147483647 h 534"/>
              <a:gd name="T104" fmla="*/ 2147483647 w 304"/>
              <a:gd name="T105" fmla="*/ 2147483647 h 534"/>
              <a:gd name="T106" fmla="*/ 2147483647 w 304"/>
              <a:gd name="T107" fmla="*/ 2147483647 h 534"/>
              <a:gd name="T108" fmla="*/ 2147483647 w 304"/>
              <a:gd name="T109" fmla="*/ 2147483647 h 534"/>
              <a:gd name="T110" fmla="*/ 2147483647 w 304"/>
              <a:gd name="T111" fmla="*/ 2147483647 h 534"/>
              <a:gd name="T112" fmla="*/ 2147483647 w 304"/>
              <a:gd name="T113" fmla="*/ 2147483647 h 534"/>
              <a:gd name="T114" fmla="*/ 0 w 304"/>
              <a:gd name="T115" fmla="*/ 2147483647 h 534"/>
              <a:gd name="T116" fmla="*/ 2147483647 w 304"/>
              <a:gd name="T117" fmla="*/ 2147483647 h 534"/>
              <a:gd name="T118" fmla="*/ 2147483647 w 304"/>
              <a:gd name="T119" fmla="*/ 2147483647 h 534"/>
              <a:gd name="T120" fmla="*/ 2147483647 w 304"/>
              <a:gd name="T121" fmla="*/ 2147483647 h 5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4"/>
              <a:gd name="T184" fmla="*/ 0 h 534"/>
              <a:gd name="T185" fmla="*/ 304 w 304"/>
              <a:gd name="T186" fmla="*/ 534 h 5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4" h="534">
                <a:moveTo>
                  <a:pt x="23" y="375"/>
                </a:moveTo>
                <a:lnTo>
                  <a:pt x="29" y="375"/>
                </a:lnTo>
                <a:lnTo>
                  <a:pt x="29" y="361"/>
                </a:lnTo>
                <a:lnTo>
                  <a:pt x="30" y="361"/>
                </a:lnTo>
                <a:lnTo>
                  <a:pt x="42" y="346"/>
                </a:lnTo>
                <a:lnTo>
                  <a:pt x="38" y="339"/>
                </a:lnTo>
                <a:lnTo>
                  <a:pt x="47" y="333"/>
                </a:lnTo>
                <a:lnTo>
                  <a:pt x="47" y="332"/>
                </a:lnTo>
                <a:lnTo>
                  <a:pt x="45" y="332"/>
                </a:lnTo>
                <a:lnTo>
                  <a:pt x="44" y="332"/>
                </a:lnTo>
                <a:lnTo>
                  <a:pt x="38" y="333"/>
                </a:lnTo>
                <a:lnTo>
                  <a:pt x="38" y="323"/>
                </a:lnTo>
                <a:lnTo>
                  <a:pt x="49" y="325"/>
                </a:lnTo>
                <a:lnTo>
                  <a:pt x="47" y="296"/>
                </a:lnTo>
                <a:lnTo>
                  <a:pt x="35" y="292"/>
                </a:lnTo>
                <a:lnTo>
                  <a:pt x="47" y="293"/>
                </a:lnTo>
                <a:lnTo>
                  <a:pt x="40" y="285"/>
                </a:lnTo>
                <a:lnTo>
                  <a:pt x="42" y="283"/>
                </a:lnTo>
                <a:lnTo>
                  <a:pt x="45" y="278"/>
                </a:lnTo>
                <a:lnTo>
                  <a:pt x="34" y="282"/>
                </a:lnTo>
                <a:lnTo>
                  <a:pt x="29" y="238"/>
                </a:lnTo>
                <a:lnTo>
                  <a:pt x="29" y="195"/>
                </a:lnTo>
                <a:lnTo>
                  <a:pt x="24" y="196"/>
                </a:lnTo>
                <a:lnTo>
                  <a:pt x="29" y="186"/>
                </a:lnTo>
                <a:lnTo>
                  <a:pt x="19" y="191"/>
                </a:lnTo>
                <a:lnTo>
                  <a:pt x="22" y="182"/>
                </a:lnTo>
                <a:lnTo>
                  <a:pt x="19" y="181"/>
                </a:lnTo>
                <a:lnTo>
                  <a:pt x="17" y="177"/>
                </a:lnTo>
                <a:lnTo>
                  <a:pt x="26" y="160"/>
                </a:lnTo>
                <a:lnTo>
                  <a:pt x="26" y="152"/>
                </a:lnTo>
                <a:lnTo>
                  <a:pt x="37" y="153"/>
                </a:lnTo>
                <a:lnTo>
                  <a:pt x="29" y="131"/>
                </a:lnTo>
                <a:lnTo>
                  <a:pt x="35" y="125"/>
                </a:lnTo>
                <a:lnTo>
                  <a:pt x="38" y="114"/>
                </a:lnTo>
                <a:lnTo>
                  <a:pt x="47" y="101"/>
                </a:lnTo>
                <a:lnTo>
                  <a:pt x="55" y="95"/>
                </a:lnTo>
                <a:lnTo>
                  <a:pt x="52" y="88"/>
                </a:lnTo>
                <a:lnTo>
                  <a:pt x="60" y="85"/>
                </a:lnTo>
                <a:lnTo>
                  <a:pt x="59" y="91"/>
                </a:lnTo>
                <a:lnTo>
                  <a:pt x="62" y="92"/>
                </a:lnTo>
                <a:lnTo>
                  <a:pt x="69" y="69"/>
                </a:lnTo>
                <a:lnTo>
                  <a:pt x="66" y="55"/>
                </a:lnTo>
                <a:lnTo>
                  <a:pt x="70" y="53"/>
                </a:lnTo>
                <a:lnTo>
                  <a:pt x="71" y="58"/>
                </a:lnTo>
                <a:lnTo>
                  <a:pt x="77" y="51"/>
                </a:lnTo>
                <a:lnTo>
                  <a:pt x="67" y="45"/>
                </a:lnTo>
                <a:lnTo>
                  <a:pt x="70" y="44"/>
                </a:lnTo>
                <a:lnTo>
                  <a:pt x="73" y="45"/>
                </a:lnTo>
                <a:lnTo>
                  <a:pt x="77" y="44"/>
                </a:lnTo>
                <a:lnTo>
                  <a:pt x="76" y="41"/>
                </a:lnTo>
                <a:lnTo>
                  <a:pt x="80" y="34"/>
                </a:lnTo>
                <a:lnTo>
                  <a:pt x="81" y="34"/>
                </a:lnTo>
                <a:lnTo>
                  <a:pt x="83" y="31"/>
                </a:lnTo>
                <a:lnTo>
                  <a:pt x="89" y="30"/>
                </a:lnTo>
                <a:lnTo>
                  <a:pt x="94" y="24"/>
                </a:lnTo>
                <a:lnTo>
                  <a:pt x="94" y="20"/>
                </a:lnTo>
                <a:lnTo>
                  <a:pt x="88" y="15"/>
                </a:lnTo>
                <a:lnTo>
                  <a:pt x="114" y="13"/>
                </a:lnTo>
                <a:lnTo>
                  <a:pt x="128" y="12"/>
                </a:lnTo>
                <a:lnTo>
                  <a:pt x="138" y="11"/>
                </a:lnTo>
                <a:lnTo>
                  <a:pt x="145" y="11"/>
                </a:lnTo>
                <a:lnTo>
                  <a:pt x="154" y="11"/>
                </a:lnTo>
                <a:lnTo>
                  <a:pt x="161" y="9"/>
                </a:lnTo>
                <a:lnTo>
                  <a:pt x="171" y="8"/>
                </a:lnTo>
                <a:lnTo>
                  <a:pt x="175" y="8"/>
                </a:lnTo>
                <a:lnTo>
                  <a:pt x="181" y="8"/>
                </a:lnTo>
                <a:lnTo>
                  <a:pt x="185" y="8"/>
                </a:lnTo>
                <a:lnTo>
                  <a:pt x="192" y="6"/>
                </a:lnTo>
                <a:lnTo>
                  <a:pt x="197" y="6"/>
                </a:lnTo>
                <a:lnTo>
                  <a:pt x="200" y="6"/>
                </a:lnTo>
                <a:lnTo>
                  <a:pt x="202" y="5"/>
                </a:lnTo>
                <a:lnTo>
                  <a:pt x="208" y="5"/>
                </a:lnTo>
                <a:lnTo>
                  <a:pt x="217" y="5"/>
                </a:lnTo>
                <a:lnTo>
                  <a:pt x="221" y="4"/>
                </a:lnTo>
                <a:lnTo>
                  <a:pt x="228" y="4"/>
                </a:lnTo>
                <a:lnTo>
                  <a:pt x="236" y="4"/>
                </a:lnTo>
                <a:lnTo>
                  <a:pt x="255" y="1"/>
                </a:lnTo>
                <a:lnTo>
                  <a:pt x="257" y="1"/>
                </a:lnTo>
                <a:lnTo>
                  <a:pt x="267" y="0"/>
                </a:lnTo>
                <a:lnTo>
                  <a:pt x="271" y="0"/>
                </a:lnTo>
                <a:lnTo>
                  <a:pt x="279" y="9"/>
                </a:lnTo>
                <a:lnTo>
                  <a:pt x="282" y="11"/>
                </a:lnTo>
                <a:lnTo>
                  <a:pt x="282" y="16"/>
                </a:lnTo>
                <a:lnTo>
                  <a:pt x="280" y="34"/>
                </a:lnTo>
                <a:lnTo>
                  <a:pt x="280" y="44"/>
                </a:lnTo>
                <a:lnTo>
                  <a:pt x="280" y="53"/>
                </a:lnTo>
                <a:lnTo>
                  <a:pt x="280" y="58"/>
                </a:lnTo>
                <a:lnTo>
                  <a:pt x="280" y="59"/>
                </a:lnTo>
                <a:lnTo>
                  <a:pt x="280" y="67"/>
                </a:lnTo>
                <a:lnTo>
                  <a:pt x="280" y="73"/>
                </a:lnTo>
                <a:lnTo>
                  <a:pt x="280" y="87"/>
                </a:lnTo>
                <a:lnTo>
                  <a:pt x="280" y="89"/>
                </a:lnTo>
                <a:lnTo>
                  <a:pt x="280" y="98"/>
                </a:lnTo>
                <a:lnTo>
                  <a:pt x="280" y="102"/>
                </a:lnTo>
                <a:lnTo>
                  <a:pt x="280" y="107"/>
                </a:lnTo>
                <a:lnTo>
                  <a:pt x="280" y="125"/>
                </a:lnTo>
                <a:lnTo>
                  <a:pt x="280" y="135"/>
                </a:lnTo>
                <a:lnTo>
                  <a:pt x="280" y="137"/>
                </a:lnTo>
                <a:lnTo>
                  <a:pt x="280" y="159"/>
                </a:lnTo>
                <a:lnTo>
                  <a:pt x="280" y="163"/>
                </a:lnTo>
                <a:lnTo>
                  <a:pt x="280" y="173"/>
                </a:lnTo>
                <a:lnTo>
                  <a:pt x="280" y="185"/>
                </a:lnTo>
                <a:lnTo>
                  <a:pt x="280" y="193"/>
                </a:lnTo>
                <a:lnTo>
                  <a:pt x="280" y="195"/>
                </a:lnTo>
                <a:lnTo>
                  <a:pt x="280" y="218"/>
                </a:lnTo>
                <a:lnTo>
                  <a:pt x="280" y="222"/>
                </a:lnTo>
                <a:lnTo>
                  <a:pt x="280" y="225"/>
                </a:lnTo>
                <a:lnTo>
                  <a:pt x="280" y="250"/>
                </a:lnTo>
                <a:lnTo>
                  <a:pt x="280" y="254"/>
                </a:lnTo>
                <a:lnTo>
                  <a:pt x="280" y="263"/>
                </a:lnTo>
                <a:lnTo>
                  <a:pt x="280" y="283"/>
                </a:lnTo>
                <a:lnTo>
                  <a:pt x="280" y="286"/>
                </a:lnTo>
                <a:lnTo>
                  <a:pt x="280" y="293"/>
                </a:lnTo>
                <a:lnTo>
                  <a:pt x="280" y="300"/>
                </a:lnTo>
                <a:lnTo>
                  <a:pt x="280" y="301"/>
                </a:lnTo>
                <a:lnTo>
                  <a:pt x="280" y="305"/>
                </a:lnTo>
                <a:lnTo>
                  <a:pt x="280" y="312"/>
                </a:lnTo>
                <a:lnTo>
                  <a:pt x="279" y="339"/>
                </a:lnTo>
                <a:lnTo>
                  <a:pt x="280" y="341"/>
                </a:lnTo>
                <a:lnTo>
                  <a:pt x="280" y="343"/>
                </a:lnTo>
                <a:lnTo>
                  <a:pt x="283" y="359"/>
                </a:lnTo>
                <a:lnTo>
                  <a:pt x="285" y="382"/>
                </a:lnTo>
                <a:lnTo>
                  <a:pt x="285" y="383"/>
                </a:lnTo>
                <a:lnTo>
                  <a:pt x="286" y="389"/>
                </a:lnTo>
                <a:lnTo>
                  <a:pt x="287" y="394"/>
                </a:lnTo>
                <a:lnTo>
                  <a:pt x="289" y="408"/>
                </a:lnTo>
                <a:lnTo>
                  <a:pt x="291" y="423"/>
                </a:lnTo>
                <a:lnTo>
                  <a:pt x="291" y="426"/>
                </a:lnTo>
                <a:lnTo>
                  <a:pt x="293" y="430"/>
                </a:lnTo>
                <a:lnTo>
                  <a:pt x="293" y="436"/>
                </a:lnTo>
                <a:lnTo>
                  <a:pt x="297" y="462"/>
                </a:lnTo>
                <a:lnTo>
                  <a:pt x="297" y="463"/>
                </a:lnTo>
                <a:lnTo>
                  <a:pt x="298" y="479"/>
                </a:lnTo>
                <a:lnTo>
                  <a:pt x="301" y="492"/>
                </a:lnTo>
                <a:lnTo>
                  <a:pt x="303" y="505"/>
                </a:lnTo>
                <a:lnTo>
                  <a:pt x="293" y="509"/>
                </a:lnTo>
                <a:lnTo>
                  <a:pt x="269" y="509"/>
                </a:lnTo>
                <a:lnTo>
                  <a:pt x="260" y="502"/>
                </a:lnTo>
                <a:lnTo>
                  <a:pt x="260" y="506"/>
                </a:lnTo>
                <a:lnTo>
                  <a:pt x="247" y="506"/>
                </a:lnTo>
                <a:lnTo>
                  <a:pt x="221" y="516"/>
                </a:lnTo>
                <a:lnTo>
                  <a:pt x="215" y="510"/>
                </a:lnTo>
                <a:lnTo>
                  <a:pt x="217" y="516"/>
                </a:lnTo>
                <a:lnTo>
                  <a:pt x="202" y="533"/>
                </a:lnTo>
                <a:lnTo>
                  <a:pt x="200" y="533"/>
                </a:lnTo>
                <a:lnTo>
                  <a:pt x="190" y="526"/>
                </a:lnTo>
                <a:lnTo>
                  <a:pt x="182" y="505"/>
                </a:lnTo>
                <a:lnTo>
                  <a:pt x="177" y="499"/>
                </a:lnTo>
                <a:lnTo>
                  <a:pt x="175" y="499"/>
                </a:lnTo>
                <a:lnTo>
                  <a:pt x="166" y="483"/>
                </a:lnTo>
                <a:lnTo>
                  <a:pt x="167" y="473"/>
                </a:lnTo>
                <a:lnTo>
                  <a:pt x="172" y="454"/>
                </a:lnTo>
                <a:lnTo>
                  <a:pt x="174" y="445"/>
                </a:lnTo>
                <a:lnTo>
                  <a:pt x="171" y="445"/>
                </a:lnTo>
                <a:lnTo>
                  <a:pt x="164" y="445"/>
                </a:lnTo>
                <a:lnTo>
                  <a:pt x="138" y="448"/>
                </a:lnTo>
                <a:lnTo>
                  <a:pt x="125" y="449"/>
                </a:lnTo>
                <a:lnTo>
                  <a:pt x="117" y="449"/>
                </a:lnTo>
                <a:lnTo>
                  <a:pt x="114" y="449"/>
                </a:lnTo>
                <a:lnTo>
                  <a:pt x="103" y="451"/>
                </a:lnTo>
                <a:lnTo>
                  <a:pt x="99" y="451"/>
                </a:lnTo>
                <a:lnTo>
                  <a:pt x="98" y="452"/>
                </a:lnTo>
                <a:lnTo>
                  <a:pt x="85" y="452"/>
                </a:lnTo>
                <a:lnTo>
                  <a:pt x="80" y="452"/>
                </a:lnTo>
                <a:lnTo>
                  <a:pt x="73" y="454"/>
                </a:lnTo>
                <a:lnTo>
                  <a:pt x="58" y="455"/>
                </a:lnTo>
                <a:lnTo>
                  <a:pt x="52" y="455"/>
                </a:lnTo>
                <a:lnTo>
                  <a:pt x="42" y="455"/>
                </a:lnTo>
                <a:lnTo>
                  <a:pt x="35" y="456"/>
                </a:lnTo>
                <a:lnTo>
                  <a:pt x="23" y="456"/>
                </a:lnTo>
                <a:lnTo>
                  <a:pt x="0" y="458"/>
                </a:lnTo>
                <a:lnTo>
                  <a:pt x="2" y="456"/>
                </a:lnTo>
                <a:lnTo>
                  <a:pt x="0" y="444"/>
                </a:lnTo>
                <a:lnTo>
                  <a:pt x="2" y="437"/>
                </a:lnTo>
                <a:lnTo>
                  <a:pt x="9" y="418"/>
                </a:lnTo>
                <a:lnTo>
                  <a:pt x="6" y="387"/>
                </a:lnTo>
                <a:lnTo>
                  <a:pt x="17" y="376"/>
                </a:lnTo>
                <a:lnTo>
                  <a:pt x="19" y="376"/>
                </a:lnTo>
                <a:lnTo>
                  <a:pt x="20" y="375"/>
                </a:lnTo>
                <a:lnTo>
                  <a:pt x="23" y="375"/>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68" name="DSIRE Review Date Text Box"/>
          <p:cNvSpPr txBox="1">
            <a:spLocks noChangeArrowheads="1"/>
          </p:cNvSpPr>
          <p:nvPr/>
        </p:nvSpPr>
        <p:spPr bwMode="auto">
          <a:xfrm>
            <a:off x="2975785" y="1035526"/>
            <a:ext cx="32766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300" b="1" dirty="0">
                <a:latin typeface="Tahoma" pitchFamily="-108" charset="0"/>
              </a:rPr>
              <a:t>www.dsireusa.org / </a:t>
            </a:r>
            <a:r>
              <a:rPr lang="en-US" sz="1300" b="1" dirty="0" smtClean="0">
                <a:latin typeface="Tahoma" pitchFamily="-108" charset="0"/>
              </a:rPr>
              <a:t>March 2013</a:t>
            </a:r>
            <a:r>
              <a:rPr lang="en-US" sz="1300" b="1" dirty="0" smtClean="0">
                <a:solidFill>
                  <a:schemeClr val="bg1"/>
                </a:solidFill>
                <a:latin typeface="Tahoma" pitchFamily="-108" charset="0"/>
              </a:rPr>
              <a:t>.</a:t>
            </a:r>
            <a:endParaRPr lang="en-US" sz="1300" b="1" dirty="0">
              <a:solidFill>
                <a:schemeClr val="bg1"/>
              </a:solidFill>
              <a:latin typeface="Tahoma" pitchFamily="-108" charset="0"/>
            </a:endParaRPr>
          </a:p>
        </p:txBody>
      </p:sp>
      <p:sp>
        <p:nvSpPr>
          <p:cNvPr id="173" name="Rectangle 208"/>
          <p:cNvSpPr>
            <a:spLocks noChangeArrowheads="1"/>
          </p:cNvSpPr>
          <p:nvPr/>
        </p:nvSpPr>
        <p:spPr bwMode="auto">
          <a:xfrm>
            <a:off x="290978" y="5331781"/>
            <a:ext cx="228600" cy="228600"/>
          </a:xfrm>
          <a:prstGeom prst="rect">
            <a:avLst/>
          </a:prstGeom>
          <a:solidFill>
            <a:schemeClr val="tx2"/>
          </a:solidFill>
          <a:ln w="9525">
            <a:solidFill>
              <a:schemeClr val="tx1"/>
            </a:solidFill>
            <a:miter lim="800000"/>
            <a:headEnd/>
            <a:tailEnd/>
          </a:ln>
        </p:spPr>
        <p:txBody>
          <a:bodyPr anchor="ctr">
            <a:spAutoFit/>
          </a:bodyPr>
          <a:lstStyle/>
          <a:p>
            <a:pPr>
              <a:spcBef>
                <a:spcPct val="50000"/>
              </a:spcBef>
              <a:defRPr/>
            </a:pPr>
            <a:endParaRPr lang="en-US">
              <a:solidFill>
                <a:prstClr val="black"/>
              </a:solidFill>
              <a:ea typeface="ＭＳ Ｐゴシック" charset="-128"/>
            </a:endParaRPr>
          </a:p>
        </p:txBody>
      </p:sp>
      <p:sp>
        <p:nvSpPr>
          <p:cNvPr id="174" name="Rectangle 211" descr="Outlined diamond"/>
          <p:cNvSpPr>
            <a:spLocks noChangeArrowheads="1"/>
          </p:cNvSpPr>
          <p:nvPr/>
        </p:nvSpPr>
        <p:spPr bwMode="auto">
          <a:xfrm>
            <a:off x="290978" y="5664923"/>
            <a:ext cx="228600" cy="228600"/>
          </a:xfrm>
          <a:prstGeom prst="rect">
            <a:avLst/>
          </a:prstGeom>
          <a:solidFill>
            <a:schemeClr val="bg2">
              <a:lumMod val="75000"/>
            </a:schemeClr>
          </a:solidFill>
          <a:ln w="9525">
            <a:solidFill>
              <a:schemeClr val="tx1"/>
            </a:solidFill>
            <a:miter lim="800000"/>
            <a:headEnd/>
            <a:tailEnd/>
          </a:ln>
        </p:spPr>
        <p:txBody>
          <a:bodyPr anchor="ctr"/>
          <a:lstStyle/>
          <a:p>
            <a:pPr>
              <a:spcBef>
                <a:spcPct val="50000"/>
              </a:spcBef>
              <a:defRPr/>
            </a:pPr>
            <a:endParaRPr lang="en-US">
              <a:solidFill>
                <a:prstClr val="black"/>
              </a:solidFill>
              <a:ea typeface="ＭＳ Ｐゴシック" charset="-128"/>
            </a:endParaRPr>
          </a:p>
        </p:txBody>
      </p:sp>
      <p:sp>
        <p:nvSpPr>
          <p:cNvPr id="162" name="Title 161"/>
          <p:cNvSpPr>
            <a:spLocks noGrp="1"/>
          </p:cNvSpPr>
          <p:nvPr>
            <p:ph type="title"/>
          </p:nvPr>
        </p:nvSpPr>
        <p:spPr/>
        <p:txBody>
          <a:bodyPr>
            <a:normAutofit fontScale="90000"/>
          </a:bodyPr>
          <a:lstStyle/>
          <a:p>
            <a:r>
              <a:rPr lang="en-US" dirty="0" smtClean="0"/>
              <a:t>Renewable Portfolio Standard</a:t>
            </a:r>
            <a:endParaRPr lang="en-US" dirty="0"/>
          </a:p>
        </p:txBody>
      </p:sp>
    </p:spTree>
    <p:extLst>
      <p:ext uri="{BB962C8B-B14F-4D97-AF65-F5344CB8AC3E}">
        <p14:creationId xmlns:p14="http://schemas.microsoft.com/office/powerpoint/2010/main" val="268351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handshak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038600" y="2209800"/>
            <a:ext cx="1190802" cy="1348873"/>
          </a:xfrm>
          <a:prstGeom prst="rect">
            <a:avLst/>
          </a:prstGeom>
          <a:noFill/>
        </p:spPr>
      </p:pic>
      <p:sp>
        <p:nvSpPr>
          <p:cNvPr id="37" name="Rectangle 36"/>
          <p:cNvSpPr/>
          <p:nvPr/>
        </p:nvSpPr>
        <p:spPr>
          <a:xfrm>
            <a:off x="0" y="1170878"/>
            <a:ext cx="2819400" cy="49511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3" name="Picture 5" descr="C:\Documents and Settings\juppal\My Documents\MCG\Company\Stock Photos\Icons\commerce.JPG"/>
          <p:cNvPicPr>
            <a:picLocks noChangeAspect="1" noChangeArrowheads="1"/>
          </p:cNvPicPr>
          <p:nvPr/>
        </p:nvPicPr>
        <p:blipFill>
          <a:blip r:embed="rId4" cstate="print">
            <a:clrChange>
              <a:clrFrom>
                <a:srgbClr val="FFFFFF"/>
              </a:clrFrom>
              <a:clrTo>
                <a:srgbClr val="FFFFFF">
                  <a:alpha val="0"/>
                </a:srgbClr>
              </a:clrTo>
            </a:clrChange>
          </a:blip>
          <a:srcRect b="14865"/>
          <a:stretch>
            <a:fillRect/>
          </a:stretch>
        </p:blipFill>
        <p:spPr bwMode="auto">
          <a:xfrm>
            <a:off x="533400" y="2507025"/>
            <a:ext cx="2588754" cy="3200400"/>
          </a:xfrm>
          <a:prstGeom prst="rect">
            <a:avLst/>
          </a:prstGeom>
          <a:noFill/>
        </p:spPr>
      </p:pic>
      <p:pic>
        <p:nvPicPr>
          <p:cNvPr id="47" name="Picture 5" descr="C:\Documents and Settings\juppal\My Documents\MCG\Company\Stock Photos\Icons\commerce.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6">
                <a:tint val="45000"/>
                <a:satMod val="400000"/>
              </a:schemeClr>
            </a:duotone>
          </a:blip>
          <a:srcRect r="8751" b="14865"/>
          <a:stretch>
            <a:fillRect/>
          </a:stretch>
        </p:blipFill>
        <p:spPr bwMode="auto">
          <a:xfrm>
            <a:off x="533400" y="2514600"/>
            <a:ext cx="2362200" cy="3200400"/>
          </a:xfrm>
          <a:prstGeom prst="rect">
            <a:avLst/>
          </a:prstGeom>
          <a:noFill/>
        </p:spPr>
      </p:pic>
      <p:grpSp>
        <p:nvGrpSpPr>
          <p:cNvPr id="3" name="Group 47"/>
          <p:cNvGrpSpPr/>
          <p:nvPr/>
        </p:nvGrpSpPr>
        <p:grpSpPr>
          <a:xfrm>
            <a:off x="3048000" y="4038600"/>
            <a:ext cx="457200" cy="523220"/>
            <a:chOff x="5898995" y="3556569"/>
            <a:chExt cx="457200" cy="523220"/>
          </a:xfrm>
        </p:grpSpPr>
        <p:sp>
          <p:nvSpPr>
            <p:cNvPr id="49" name="Oval 48"/>
            <p:cNvSpPr>
              <a:spLocks/>
            </p:cNvSpPr>
            <p:nvPr/>
          </p:nvSpPr>
          <p:spPr>
            <a:xfrm>
              <a:off x="5898995" y="3601845"/>
              <a:ext cx="457200" cy="457200"/>
            </a:xfrm>
            <a:prstGeom prst="ellipse">
              <a:avLst/>
            </a:prstGeom>
            <a:solidFill>
              <a:srgbClr val="679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5932703" y="3556569"/>
              <a:ext cx="378630" cy="523220"/>
            </a:xfrm>
            <a:prstGeom prst="rect">
              <a:avLst/>
            </a:prstGeom>
          </p:spPr>
          <p:txBody>
            <a:bodyPr wrap="none">
              <a:spAutoFit/>
            </a:bodyPr>
            <a:lstStyle/>
            <a:p>
              <a:pPr algn="ctr"/>
              <a:r>
                <a:rPr lang="en-US" sz="2800" dirty="0" smtClean="0">
                  <a:solidFill>
                    <a:schemeClr val="bg1"/>
                  </a:solidFill>
                  <a:latin typeface="Gill Sans MT" pitchFamily="34" charset="0"/>
                </a:rPr>
                <a:t>$</a:t>
              </a:r>
              <a:endParaRPr lang="en-US" sz="3600" baseline="30000" dirty="0">
                <a:solidFill>
                  <a:schemeClr val="bg1"/>
                </a:solidFill>
                <a:latin typeface="Gill Sans MT" pitchFamily="34" charset="0"/>
              </a:endParaRPr>
            </a:p>
          </p:txBody>
        </p:sp>
      </p:grpSp>
      <p:grpSp>
        <p:nvGrpSpPr>
          <p:cNvPr id="4" name="Group 43"/>
          <p:cNvGrpSpPr/>
          <p:nvPr/>
        </p:nvGrpSpPr>
        <p:grpSpPr>
          <a:xfrm>
            <a:off x="3581400" y="4038600"/>
            <a:ext cx="457200" cy="523220"/>
            <a:chOff x="5898995" y="3556569"/>
            <a:chExt cx="457200" cy="523220"/>
          </a:xfrm>
        </p:grpSpPr>
        <p:sp>
          <p:nvSpPr>
            <p:cNvPr id="45" name="Oval 44"/>
            <p:cNvSpPr>
              <a:spLocks/>
            </p:cNvSpPr>
            <p:nvPr/>
          </p:nvSpPr>
          <p:spPr>
            <a:xfrm>
              <a:off x="5898995" y="3601845"/>
              <a:ext cx="457200" cy="457200"/>
            </a:xfrm>
            <a:prstGeom prst="ellipse">
              <a:avLst/>
            </a:prstGeom>
            <a:solidFill>
              <a:srgbClr val="679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5932703" y="3556569"/>
              <a:ext cx="378630" cy="523220"/>
            </a:xfrm>
            <a:prstGeom prst="rect">
              <a:avLst/>
            </a:prstGeom>
          </p:spPr>
          <p:txBody>
            <a:bodyPr wrap="none">
              <a:spAutoFit/>
            </a:bodyPr>
            <a:lstStyle/>
            <a:p>
              <a:pPr algn="ctr"/>
              <a:r>
                <a:rPr lang="en-US" sz="2800" dirty="0" smtClean="0">
                  <a:solidFill>
                    <a:schemeClr val="bg1"/>
                  </a:solidFill>
                  <a:latin typeface="Gill Sans MT" pitchFamily="34" charset="0"/>
                </a:rPr>
                <a:t>$</a:t>
              </a:r>
              <a:endParaRPr lang="en-US" sz="3600" baseline="30000" dirty="0">
                <a:solidFill>
                  <a:schemeClr val="bg1"/>
                </a:solidFill>
                <a:latin typeface="Gill Sans MT" pitchFamily="34" charset="0"/>
              </a:endParaRPr>
            </a:p>
          </p:txBody>
        </p:sp>
      </p:grpSp>
      <p:grpSp>
        <p:nvGrpSpPr>
          <p:cNvPr id="5" name="Group 32"/>
          <p:cNvGrpSpPr/>
          <p:nvPr/>
        </p:nvGrpSpPr>
        <p:grpSpPr>
          <a:xfrm>
            <a:off x="5334000" y="4038600"/>
            <a:ext cx="457200" cy="523220"/>
            <a:chOff x="5898995" y="3556569"/>
            <a:chExt cx="457200" cy="523220"/>
          </a:xfrm>
        </p:grpSpPr>
        <p:sp>
          <p:nvSpPr>
            <p:cNvPr id="34" name="Oval 33"/>
            <p:cNvSpPr>
              <a:spLocks/>
            </p:cNvSpPr>
            <p:nvPr/>
          </p:nvSpPr>
          <p:spPr>
            <a:xfrm>
              <a:off x="5898995" y="3601845"/>
              <a:ext cx="457200" cy="457200"/>
            </a:xfrm>
            <a:prstGeom prst="ellipse">
              <a:avLst/>
            </a:prstGeom>
            <a:solidFill>
              <a:srgbClr val="679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932703" y="3556569"/>
              <a:ext cx="378630" cy="523220"/>
            </a:xfrm>
            <a:prstGeom prst="rect">
              <a:avLst/>
            </a:prstGeom>
          </p:spPr>
          <p:txBody>
            <a:bodyPr wrap="none">
              <a:spAutoFit/>
            </a:bodyPr>
            <a:lstStyle/>
            <a:p>
              <a:pPr algn="ctr"/>
              <a:r>
                <a:rPr lang="en-US" sz="2800" dirty="0" smtClean="0">
                  <a:solidFill>
                    <a:schemeClr val="bg1"/>
                  </a:solidFill>
                  <a:latin typeface="Gill Sans MT" pitchFamily="34" charset="0"/>
                </a:rPr>
                <a:t>$</a:t>
              </a:r>
              <a:endParaRPr lang="en-US" sz="3600" baseline="30000" dirty="0">
                <a:solidFill>
                  <a:schemeClr val="bg1"/>
                </a:solidFill>
                <a:latin typeface="Gill Sans MT" pitchFamily="34" charset="0"/>
              </a:endParaRPr>
            </a:p>
          </p:txBody>
        </p:sp>
      </p:grpSp>
      <p:grpSp>
        <p:nvGrpSpPr>
          <p:cNvPr id="6" name="Group 37"/>
          <p:cNvGrpSpPr/>
          <p:nvPr/>
        </p:nvGrpSpPr>
        <p:grpSpPr>
          <a:xfrm>
            <a:off x="5334000" y="3984434"/>
            <a:ext cx="502627" cy="584775"/>
            <a:chOff x="5898995" y="3500812"/>
            <a:chExt cx="502627" cy="584775"/>
          </a:xfrm>
        </p:grpSpPr>
        <p:sp>
          <p:nvSpPr>
            <p:cNvPr id="39" name="Oval 38"/>
            <p:cNvSpPr>
              <a:spLocks/>
            </p:cNvSpPr>
            <p:nvPr/>
          </p:nvSpPr>
          <p:spPr>
            <a:xfrm>
              <a:off x="5898995" y="3601845"/>
              <a:ext cx="457200" cy="457200"/>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5931622" y="3500812"/>
              <a:ext cx="470000" cy="584775"/>
            </a:xfrm>
            <a:prstGeom prst="rect">
              <a:avLst/>
            </a:prstGeom>
          </p:spPr>
          <p:txBody>
            <a:bodyPr wrap="none">
              <a:spAutoFit/>
            </a:bodyPr>
            <a:lstStyle/>
            <a:p>
              <a:pPr algn="ctr"/>
              <a:r>
                <a:rPr lang="en-US" sz="3200" dirty="0" smtClean="0">
                  <a:solidFill>
                    <a:schemeClr val="bg1"/>
                  </a:solidFill>
                  <a:latin typeface="Gill Sans MT" pitchFamily="34" charset="0"/>
                </a:rPr>
                <a:t>e</a:t>
              </a:r>
              <a:r>
                <a:rPr lang="en-US" sz="3200" baseline="30000" dirty="0" smtClean="0">
                  <a:solidFill>
                    <a:schemeClr val="bg1"/>
                  </a:solidFill>
                  <a:latin typeface="Gill Sans MT" pitchFamily="34" charset="0"/>
                </a:rPr>
                <a:t>-</a:t>
              </a:r>
              <a:endParaRPr lang="en-US" sz="4000" baseline="30000" dirty="0">
                <a:solidFill>
                  <a:schemeClr val="bg1"/>
                </a:solidFill>
                <a:latin typeface="Gill Sans MT" pitchFamily="34" charset="0"/>
              </a:endParaRPr>
            </a:p>
          </p:txBody>
        </p:sp>
      </p:grpSp>
      <p:grpSp>
        <p:nvGrpSpPr>
          <p:cNvPr id="7" name="Group 22"/>
          <p:cNvGrpSpPr/>
          <p:nvPr/>
        </p:nvGrpSpPr>
        <p:grpSpPr>
          <a:xfrm>
            <a:off x="5867400" y="4038600"/>
            <a:ext cx="457200" cy="523220"/>
            <a:chOff x="5898995" y="3556569"/>
            <a:chExt cx="457200" cy="523220"/>
          </a:xfrm>
        </p:grpSpPr>
        <p:sp>
          <p:nvSpPr>
            <p:cNvPr id="28" name="Oval 27"/>
            <p:cNvSpPr>
              <a:spLocks/>
            </p:cNvSpPr>
            <p:nvPr/>
          </p:nvSpPr>
          <p:spPr>
            <a:xfrm>
              <a:off x="5898995" y="3601845"/>
              <a:ext cx="457200" cy="457200"/>
            </a:xfrm>
            <a:prstGeom prst="ellipse">
              <a:avLst/>
            </a:prstGeom>
            <a:solidFill>
              <a:srgbClr val="679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5932703" y="3556569"/>
              <a:ext cx="378630" cy="523220"/>
            </a:xfrm>
            <a:prstGeom prst="rect">
              <a:avLst/>
            </a:prstGeom>
          </p:spPr>
          <p:txBody>
            <a:bodyPr wrap="none">
              <a:spAutoFit/>
            </a:bodyPr>
            <a:lstStyle/>
            <a:p>
              <a:pPr algn="ctr"/>
              <a:r>
                <a:rPr lang="en-US" sz="2800" dirty="0" smtClean="0">
                  <a:solidFill>
                    <a:schemeClr val="bg1"/>
                  </a:solidFill>
                  <a:latin typeface="Gill Sans MT" pitchFamily="34" charset="0"/>
                </a:rPr>
                <a:t>$</a:t>
              </a:r>
              <a:endParaRPr lang="en-US" sz="3600" baseline="30000" dirty="0">
                <a:solidFill>
                  <a:schemeClr val="bg1"/>
                </a:solidFill>
                <a:latin typeface="Gill Sans MT" pitchFamily="34" charset="0"/>
              </a:endParaRPr>
            </a:p>
          </p:txBody>
        </p:sp>
      </p:grpSp>
      <p:sp>
        <p:nvSpPr>
          <p:cNvPr id="36" name="Rectangle 35"/>
          <p:cNvSpPr/>
          <p:nvPr/>
        </p:nvSpPr>
        <p:spPr>
          <a:xfrm>
            <a:off x="6690732" y="1143000"/>
            <a:ext cx="2453268" cy="49511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Third Party Ownership: </a:t>
            </a:r>
            <a:r>
              <a:rPr lang="en-US" b="0" dirty="0" smtClean="0"/>
              <a:t>PPA</a:t>
            </a:r>
            <a:endParaRPr lang="en-US" b="0" dirty="0"/>
          </a:p>
        </p:txBody>
      </p:sp>
      <p:sp>
        <p:nvSpPr>
          <p:cNvPr id="8" name="TextBox 7"/>
          <p:cNvSpPr txBox="1"/>
          <p:nvPr/>
        </p:nvSpPr>
        <p:spPr>
          <a:xfrm>
            <a:off x="914400" y="4650805"/>
            <a:ext cx="1863011" cy="523220"/>
          </a:xfrm>
          <a:prstGeom prst="rect">
            <a:avLst/>
          </a:prstGeom>
          <a:noFill/>
        </p:spPr>
        <p:txBody>
          <a:bodyPr wrap="none" rtlCol="0">
            <a:spAutoFit/>
          </a:bodyPr>
          <a:lstStyle/>
          <a:p>
            <a:r>
              <a:rPr lang="en-US" sz="2800" b="1" dirty="0" smtClean="0">
                <a:solidFill>
                  <a:schemeClr val="tx2">
                    <a:lumMod val="75000"/>
                  </a:schemeClr>
                </a:solidFill>
              </a:rPr>
              <a:t>Customer</a:t>
            </a:r>
            <a:endParaRPr lang="en-US" sz="2800" b="1" dirty="0">
              <a:solidFill>
                <a:schemeClr val="tx2">
                  <a:lumMod val="75000"/>
                </a:schemeClr>
              </a:solidFill>
            </a:endParaRPr>
          </a:p>
        </p:txBody>
      </p:sp>
      <p:pic>
        <p:nvPicPr>
          <p:cNvPr id="4098" name="Picture 2" descr="C:\Documents and Settings\juppal\My Documents\MCG\Company\Stock Photos\Icons\person.JPG"/>
          <p:cNvPicPr>
            <a:picLocks noChangeAspect="1" noChangeArrowheads="1"/>
          </p:cNvPicPr>
          <p:nvPr/>
        </p:nvPicPr>
        <p:blipFill>
          <a:blip r:embed="rId5" cstate="print">
            <a:clrChange>
              <a:clrFrom>
                <a:srgbClr val="FFFFFF"/>
              </a:clrFrom>
              <a:clrTo>
                <a:srgbClr val="FFFFFF">
                  <a:alpha val="0"/>
                </a:srgbClr>
              </a:clrTo>
            </a:clrChange>
          </a:blip>
          <a:srcRect l="9677"/>
          <a:stretch>
            <a:fillRect/>
          </a:stretch>
        </p:blipFill>
        <p:spPr bwMode="auto">
          <a:xfrm>
            <a:off x="6400800" y="2430825"/>
            <a:ext cx="2133600" cy="3593560"/>
          </a:xfrm>
          <a:prstGeom prst="rect">
            <a:avLst/>
          </a:prstGeom>
          <a:noFill/>
        </p:spPr>
      </p:pic>
      <p:sp>
        <p:nvSpPr>
          <p:cNvPr id="18" name="TextBox 17"/>
          <p:cNvSpPr txBox="1"/>
          <p:nvPr/>
        </p:nvSpPr>
        <p:spPr>
          <a:xfrm>
            <a:off x="6381875" y="4640625"/>
            <a:ext cx="1923925" cy="523220"/>
          </a:xfrm>
          <a:prstGeom prst="rect">
            <a:avLst/>
          </a:prstGeom>
          <a:noFill/>
        </p:spPr>
        <p:txBody>
          <a:bodyPr wrap="none" rtlCol="0">
            <a:spAutoFit/>
          </a:bodyPr>
          <a:lstStyle/>
          <a:p>
            <a:r>
              <a:rPr lang="en-US" sz="2800" b="1" dirty="0" smtClean="0">
                <a:solidFill>
                  <a:schemeClr val="tx2">
                    <a:lumMod val="75000"/>
                  </a:schemeClr>
                </a:solidFill>
              </a:rPr>
              <a:t>Developer</a:t>
            </a:r>
          </a:p>
        </p:txBody>
      </p:sp>
      <p:sp>
        <p:nvSpPr>
          <p:cNvPr id="17" name="32-Point Star 16"/>
          <p:cNvSpPr/>
          <p:nvPr/>
        </p:nvSpPr>
        <p:spPr>
          <a:xfrm>
            <a:off x="8001000" y="1668825"/>
            <a:ext cx="990600" cy="914400"/>
          </a:xfrm>
          <a:prstGeom prst="star32">
            <a:avLst/>
          </a:prstGeom>
          <a:solidFill>
            <a:schemeClr val="bg2">
              <a:lumMod val="60000"/>
              <a:lumOff val="40000"/>
            </a:schemeClr>
          </a:solidFill>
          <a:ln>
            <a:solidFill>
              <a:schemeClr val="bg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6" name="Chevron 25"/>
          <p:cNvSpPr/>
          <p:nvPr/>
        </p:nvSpPr>
        <p:spPr>
          <a:xfrm rot="8185122">
            <a:off x="7751171" y="2510114"/>
            <a:ext cx="191743" cy="457200"/>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p:cNvSpPr/>
          <p:nvPr/>
        </p:nvSpPr>
        <p:spPr>
          <a:xfrm rot="8185122">
            <a:off x="7903570" y="2357715"/>
            <a:ext cx="191743" cy="457200"/>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40"/>
          <p:cNvGrpSpPr/>
          <p:nvPr/>
        </p:nvGrpSpPr>
        <p:grpSpPr>
          <a:xfrm>
            <a:off x="5867400" y="3983515"/>
            <a:ext cx="502627" cy="584775"/>
            <a:chOff x="5898995" y="3500812"/>
            <a:chExt cx="502627" cy="584775"/>
          </a:xfrm>
        </p:grpSpPr>
        <p:sp>
          <p:nvSpPr>
            <p:cNvPr id="42" name="Oval 41"/>
            <p:cNvSpPr>
              <a:spLocks/>
            </p:cNvSpPr>
            <p:nvPr/>
          </p:nvSpPr>
          <p:spPr>
            <a:xfrm>
              <a:off x="5898995" y="3601845"/>
              <a:ext cx="457200" cy="457200"/>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5931622" y="3500812"/>
              <a:ext cx="470000" cy="584775"/>
            </a:xfrm>
            <a:prstGeom prst="rect">
              <a:avLst/>
            </a:prstGeom>
          </p:spPr>
          <p:txBody>
            <a:bodyPr wrap="none">
              <a:spAutoFit/>
            </a:bodyPr>
            <a:lstStyle/>
            <a:p>
              <a:pPr algn="ctr"/>
              <a:r>
                <a:rPr lang="en-US" sz="3200" dirty="0" smtClean="0">
                  <a:solidFill>
                    <a:schemeClr val="bg1"/>
                  </a:solidFill>
                  <a:latin typeface="Gill Sans MT" pitchFamily="34" charset="0"/>
                </a:rPr>
                <a:t>e</a:t>
              </a:r>
              <a:r>
                <a:rPr lang="en-US" sz="3200" baseline="30000" dirty="0" smtClean="0">
                  <a:solidFill>
                    <a:schemeClr val="bg1"/>
                  </a:solidFill>
                  <a:latin typeface="Gill Sans MT" pitchFamily="34" charset="0"/>
                </a:rPr>
                <a:t>-</a:t>
              </a:r>
              <a:endParaRPr lang="en-US" sz="4000" baseline="30000" dirty="0">
                <a:solidFill>
                  <a:schemeClr val="bg1"/>
                </a:solidFill>
                <a:latin typeface="Gill Sans MT" pitchFamily="34" charset="0"/>
              </a:endParaRPr>
            </a:p>
          </p:txBody>
        </p:sp>
      </p:grpSp>
      <p:sp>
        <p:nvSpPr>
          <p:cNvPr id="51" name="TextBox 50"/>
          <p:cNvSpPr txBox="1"/>
          <p:nvPr/>
        </p:nvSpPr>
        <p:spPr>
          <a:xfrm>
            <a:off x="3140186" y="2895600"/>
            <a:ext cx="3108214" cy="733663"/>
          </a:xfrm>
          <a:prstGeom prst="leftRightArrow">
            <a:avLst/>
          </a:prstGeom>
          <a:solidFill>
            <a:schemeClr val="tx2">
              <a:lumMod val="40000"/>
              <a:lumOff val="60000"/>
            </a:schemeClr>
          </a:solidFill>
        </p:spPr>
        <p:txBody>
          <a:bodyPr wrap="none" rtlCol="0">
            <a:spAutoFit/>
          </a:bodyPr>
          <a:lstStyle/>
          <a:p>
            <a:r>
              <a:rPr lang="en-US" dirty="0" smtClean="0">
                <a:latin typeface="Gill Sans MT" pitchFamily="34" charset="0"/>
              </a:rPr>
              <a:t>Power Purchase Agreement</a:t>
            </a:r>
            <a:endParaRPr lang="en-US" dirty="0">
              <a:latin typeface="Gill Sans MT" pitchFamily="34" charset="0"/>
            </a:endParaRPr>
          </a:p>
        </p:txBody>
      </p:sp>
      <p:sp>
        <p:nvSpPr>
          <p:cNvPr id="53" name="Rectangle 52"/>
          <p:cNvSpPr/>
          <p:nvPr/>
        </p:nvSpPr>
        <p:spPr>
          <a:xfrm>
            <a:off x="5029200" y="4191000"/>
            <a:ext cx="1323278" cy="31223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Gill Sans MT" pitchFamily="34" charset="0"/>
              </a:rPr>
              <a:t>Incentives</a:t>
            </a:r>
            <a:endParaRPr lang="en-US" b="1" dirty="0">
              <a:latin typeface="Gill Sans MT" pitchFamily="34" charset="0"/>
            </a:endParaRPr>
          </a:p>
        </p:txBody>
      </p:sp>
    </p:spTree>
    <p:extLst>
      <p:ext uri="{BB962C8B-B14F-4D97-AF65-F5344CB8AC3E}">
        <p14:creationId xmlns:p14="http://schemas.microsoft.com/office/powerpoint/2010/main" val="204034963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Property taxes are a significant source of local government revenue</a:t>
            </a:r>
          </a:p>
          <a:p>
            <a:r>
              <a:rPr lang="en-US" dirty="0" smtClean="0"/>
              <a:t>Real property and personal property</a:t>
            </a:r>
          </a:p>
          <a:p>
            <a:r>
              <a:rPr lang="en-US" dirty="0" smtClean="0"/>
              <a:t>Three methods</a:t>
            </a:r>
          </a:p>
          <a:p>
            <a:pPr lvl="1"/>
            <a:r>
              <a:rPr lang="en-US" dirty="0" smtClean="0"/>
              <a:t>Sales comparison/market</a:t>
            </a:r>
          </a:p>
          <a:p>
            <a:pPr lvl="1"/>
            <a:r>
              <a:rPr lang="en-US" dirty="0" smtClean="0"/>
              <a:t>Cost</a:t>
            </a:r>
          </a:p>
          <a:p>
            <a:pPr lvl="1"/>
            <a:r>
              <a:rPr lang="en-US" dirty="0" smtClean="0"/>
              <a:t>Income </a:t>
            </a:r>
          </a:p>
          <a:p>
            <a:r>
              <a:rPr lang="en-US" dirty="0" smtClean="0"/>
              <a:t>Which one for solar?</a:t>
            </a:r>
            <a:endParaRPr lang="en-US" dirty="0"/>
          </a:p>
        </p:txBody>
      </p:sp>
      <p:sp>
        <p:nvSpPr>
          <p:cNvPr id="3" name="Title 2"/>
          <p:cNvSpPr>
            <a:spLocks noGrp="1"/>
          </p:cNvSpPr>
          <p:nvPr>
            <p:ph type="title"/>
          </p:nvPr>
        </p:nvSpPr>
        <p:spPr/>
        <p:txBody>
          <a:bodyPr>
            <a:normAutofit fontScale="90000"/>
          </a:bodyPr>
          <a:lstStyle/>
          <a:p>
            <a:r>
              <a:rPr lang="en-US" dirty="0" smtClean="0"/>
              <a:t>Assessment Basics</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070375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sp>
        <p:nvSpPr>
          <p:cNvPr id="5" name="Content Placeholder 2"/>
          <p:cNvSpPr txBox="1">
            <a:spLocks/>
          </p:cNvSpPr>
          <p:nvPr/>
        </p:nvSpPr>
        <p:spPr>
          <a:xfrm>
            <a:off x="457200" y="1257300"/>
            <a:ext cx="8229600" cy="5045075"/>
          </a:xfrm>
          <a:prstGeom prst="rect">
            <a:avLst/>
          </a:prstGeom>
        </p:spPr>
        <p:txBody>
          <a:bodyPr>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ill Sans MT"/>
                <a:ea typeface="ＭＳ Ｐゴシック" charset="-128"/>
                <a:cs typeface="Gill Sans MT"/>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ill Sans MT"/>
                <a:ea typeface="ＭＳ Ｐゴシック" charset="-128"/>
                <a:cs typeface="Gill Sans MT"/>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ill Sans MT"/>
                <a:ea typeface="ＭＳ Ｐゴシック" charset="-128"/>
                <a:cs typeface="Gill Sans MT"/>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Comparable Sales</a:t>
            </a:r>
          </a:p>
          <a:p>
            <a:pPr lvl="1"/>
            <a:r>
              <a:rPr lang="en-US" dirty="0" smtClean="0"/>
              <a:t>Limited/no data available </a:t>
            </a:r>
          </a:p>
          <a:p>
            <a:pPr lvl="1"/>
            <a:r>
              <a:rPr lang="en-US" dirty="0" smtClean="0"/>
              <a:t>Typically ball-parked at 20 times the value of annual energy savings </a:t>
            </a:r>
          </a:p>
          <a:p>
            <a:pPr lvl="1"/>
            <a:r>
              <a:rPr lang="en-US" dirty="0" smtClean="0"/>
              <a:t>LBL study in CA put it at 14 -22 times the value of energy savings, but…</a:t>
            </a:r>
          </a:p>
          <a:p>
            <a:pPr lvl="2"/>
            <a:r>
              <a:rPr lang="en-US" dirty="0" smtClean="0"/>
              <a:t>Hard to isolate the impact of PV from other factors</a:t>
            </a:r>
          </a:p>
          <a:p>
            <a:pPr lvl="2"/>
            <a:r>
              <a:rPr lang="en-US" dirty="0" smtClean="0"/>
              <a:t>Directly applies only to a limited and unique market</a:t>
            </a:r>
          </a:p>
          <a:p>
            <a:pPr marL="114300" indent="0">
              <a:buNone/>
            </a:pPr>
            <a:r>
              <a:rPr lang="en-US" dirty="0" smtClean="0"/>
              <a:t>Bottom line: At this point it is very challenging to reliably estimate</a:t>
            </a:r>
          </a:p>
          <a:p>
            <a:pPr lvl="1"/>
            <a:endParaRPr lang="en-US" dirty="0" smtClean="0"/>
          </a:p>
          <a:p>
            <a:pPr lvl="1"/>
            <a:endParaRPr lang="en-US" dirty="0" smtClean="0"/>
          </a:p>
          <a:p>
            <a:pPr lvl="1"/>
            <a:endParaRPr lang="en-US" dirty="0"/>
          </a:p>
        </p:txBody>
      </p:sp>
      <p:sp>
        <p:nvSpPr>
          <p:cNvPr id="6" name="Title 1"/>
          <p:cNvSpPr>
            <a:spLocks noGrp="1"/>
          </p:cNvSpPr>
          <p:nvPr>
            <p:ph type="title"/>
          </p:nvPr>
        </p:nvSpPr>
        <p:spPr/>
        <p:txBody>
          <a:bodyPr>
            <a:normAutofit fontScale="90000"/>
          </a:bodyPr>
          <a:lstStyle/>
          <a:p>
            <a:r>
              <a:rPr lang="en-US" dirty="0" smtClean="0"/>
              <a:t>PV Valuation Issues</a:t>
            </a:r>
            <a:endParaRPr lang="en-US" dirty="0"/>
          </a:p>
        </p:txBody>
      </p:sp>
    </p:spTree>
    <p:extLst>
      <p:ext uri="{BB962C8B-B14F-4D97-AF65-F5344CB8AC3E}">
        <p14:creationId xmlns:p14="http://schemas.microsoft.com/office/powerpoint/2010/main" val="47465850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Cost</a:t>
            </a:r>
            <a:endParaRPr lang="en-US" dirty="0"/>
          </a:p>
          <a:p>
            <a:pPr lvl="1"/>
            <a:r>
              <a:rPr lang="en-US" dirty="0"/>
              <a:t>Cost basis (Incentives? </a:t>
            </a:r>
            <a:r>
              <a:rPr lang="en-US" dirty="0" smtClean="0"/>
              <a:t>Adjustments?)</a:t>
            </a:r>
          </a:p>
          <a:p>
            <a:pPr lvl="2"/>
            <a:r>
              <a:rPr lang="en-US" dirty="0" smtClean="0"/>
              <a:t>Transferrable vs. non-transferrable to buyer</a:t>
            </a:r>
          </a:p>
          <a:p>
            <a:pPr lvl="1"/>
            <a:r>
              <a:rPr lang="en-US" dirty="0" smtClean="0"/>
              <a:t>What </a:t>
            </a:r>
            <a:r>
              <a:rPr lang="en-US" dirty="0"/>
              <a:t>is the right depreciation schedule</a:t>
            </a:r>
            <a:r>
              <a:rPr lang="en-US" dirty="0" smtClean="0"/>
              <a:t>?</a:t>
            </a:r>
          </a:p>
          <a:p>
            <a:pPr lvl="2"/>
            <a:r>
              <a:rPr lang="en-US" dirty="0" smtClean="0"/>
              <a:t>Found ranges from 5 – 50 years</a:t>
            </a:r>
          </a:p>
          <a:p>
            <a:pPr lvl="1"/>
            <a:r>
              <a:rPr lang="en-US" dirty="0" smtClean="0"/>
              <a:t>Abnormal obsolescence?</a:t>
            </a:r>
            <a:endParaRPr lang="en-US" dirty="0"/>
          </a:p>
          <a:p>
            <a:pPr lvl="1"/>
            <a:r>
              <a:rPr lang="en-US" dirty="0"/>
              <a:t>Front-loads property tax burdens </a:t>
            </a:r>
            <a:endParaRPr lang="en-US" dirty="0" smtClean="0"/>
          </a:p>
          <a:p>
            <a:pPr lvl="1"/>
            <a:r>
              <a:rPr lang="en-US" dirty="0"/>
              <a:t>Market vs. </a:t>
            </a:r>
            <a:r>
              <a:rPr lang="en-US" dirty="0" smtClean="0"/>
              <a:t>depreciated original</a:t>
            </a:r>
          </a:p>
          <a:p>
            <a:pPr lvl="2"/>
            <a:r>
              <a:rPr lang="en-US" dirty="0" smtClean="0"/>
              <a:t>How reliable is market data?</a:t>
            </a:r>
          </a:p>
          <a:p>
            <a:pPr marL="0" indent="0">
              <a:buNone/>
            </a:pPr>
            <a:r>
              <a:rPr lang="en-US" dirty="0" smtClean="0"/>
              <a:t>Bottom Line: Perceived reasonableness varies </a:t>
            </a:r>
            <a:endParaRPr lang="en-US" dirty="0"/>
          </a:p>
          <a:p>
            <a:endParaRPr lang="en-US" dirty="0"/>
          </a:p>
        </p:txBody>
      </p:sp>
      <p:sp>
        <p:nvSpPr>
          <p:cNvPr id="4" name="Text Placeholder 3"/>
          <p:cNvSpPr>
            <a:spLocks noGrp="1"/>
          </p:cNvSpPr>
          <p:nvPr>
            <p:ph type="body" sz="quarter" idx="10"/>
          </p:nvPr>
        </p:nvSpPr>
        <p:spPr/>
        <p:txBody>
          <a:bodyPr/>
          <a:lstStyle/>
          <a:p>
            <a:endParaRPr lang="en-US"/>
          </a:p>
        </p:txBody>
      </p:sp>
      <p:sp>
        <p:nvSpPr>
          <p:cNvPr id="5" name="Title 1"/>
          <p:cNvSpPr>
            <a:spLocks noGrp="1"/>
          </p:cNvSpPr>
          <p:nvPr>
            <p:ph type="title"/>
          </p:nvPr>
        </p:nvSpPr>
        <p:spPr>
          <a:xfrm>
            <a:off x="457200" y="274638"/>
            <a:ext cx="8229600" cy="574448"/>
          </a:xfrm>
        </p:spPr>
        <p:txBody>
          <a:bodyPr>
            <a:normAutofit fontScale="90000"/>
          </a:bodyPr>
          <a:lstStyle/>
          <a:p>
            <a:r>
              <a:rPr lang="en-US" dirty="0" smtClean="0"/>
              <a:t>PV Valuation Issues</a:t>
            </a:r>
            <a:endParaRPr lang="en-US" dirty="0"/>
          </a:p>
        </p:txBody>
      </p:sp>
    </p:spTree>
    <p:extLst>
      <p:ext uri="{BB962C8B-B14F-4D97-AF65-F5344CB8AC3E}">
        <p14:creationId xmlns:p14="http://schemas.microsoft.com/office/powerpoint/2010/main" val="3104804383"/>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Market vs. Depreciated Original</a:t>
            </a:r>
            <a:endParaRPr lang="en-US" dirty="0"/>
          </a:p>
        </p:txBody>
      </p:sp>
      <p:sp>
        <p:nvSpPr>
          <p:cNvPr id="4" name="Text Placeholder 3"/>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524000"/>
            <a:ext cx="8104118" cy="4114800"/>
          </a:xfrm>
          <a:prstGeom prst="rect">
            <a:avLst/>
          </a:prstGeom>
          <a:noFill/>
          <a:ln>
            <a:solidFill>
              <a:schemeClr val="tx1"/>
            </a:solidFill>
          </a:ln>
        </p:spPr>
      </p:pic>
    </p:spTree>
    <p:extLst>
      <p:ext uri="{BB962C8B-B14F-4D97-AF65-F5344CB8AC3E}">
        <p14:creationId xmlns:p14="http://schemas.microsoft.com/office/powerpoint/2010/main" val="426895161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Income</a:t>
            </a:r>
          </a:p>
          <a:p>
            <a:pPr lvl="1"/>
            <a:r>
              <a:rPr lang="en-US" dirty="0" smtClean="0"/>
              <a:t>Complicated (unless a standardized tool is used)</a:t>
            </a:r>
            <a:endParaRPr lang="en-US" dirty="0"/>
          </a:p>
          <a:p>
            <a:pPr lvl="1"/>
            <a:r>
              <a:rPr lang="en-US" dirty="0"/>
              <a:t>May require information that is hard to obtain or impossible to </a:t>
            </a:r>
            <a:r>
              <a:rPr lang="en-US" dirty="0" smtClean="0"/>
              <a:t>forecast</a:t>
            </a:r>
          </a:p>
          <a:p>
            <a:pPr lvl="2"/>
            <a:r>
              <a:rPr lang="en-US" dirty="0" smtClean="0"/>
              <a:t>Electricity prices</a:t>
            </a:r>
          </a:p>
          <a:p>
            <a:pPr lvl="2"/>
            <a:r>
              <a:rPr lang="en-US" dirty="0" smtClean="0"/>
              <a:t>SREC values</a:t>
            </a:r>
          </a:p>
          <a:p>
            <a:pPr lvl="2"/>
            <a:r>
              <a:rPr lang="en-US" dirty="0" smtClean="0"/>
              <a:t>Capitalization rate </a:t>
            </a:r>
            <a:endParaRPr lang="en-US" dirty="0"/>
          </a:p>
          <a:p>
            <a:pPr lvl="1"/>
            <a:r>
              <a:rPr lang="en-US" dirty="0"/>
              <a:t>May depart from traditional valuation of some </a:t>
            </a:r>
            <a:r>
              <a:rPr lang="en-US" dirty="0" smtClean="0"/>
              <a:t>properties</a:t>
            </a:r>
          </a:p>
          <a:p>
            <a:pPr lvl="2"/>
            <a:r>
              <a:rPr lang="en-US" dirty="0" smtClean="0"/>
              <a:t>Do power or SREC sales constitute a true “income” motivation, regardless of site/owner?</a:t>
            </a:r>
            <a:endParaRPr lang="en-US" dirty="0"/>
          </a:p>
          <a:p>
            <a:endParaRPr lang="en-US" dirty="0"/>
          </a:p>
        </p:txBody>
      </p:sp>
      <p:sp>
        <p:nvSpPr>
          <p:cNvPr id="4" name="Text Placeholder 3"/>
          <p:cNvSpPr>
            <a:spLocks noGrp="1"/>
          </p:cNvSpPr>
          <p:nvPr>
            <p:ph type="body" sz="quarter" idx="10"/>
          </p:nvPr>
        </p:nvSpPr>
        <p:spPr/>
        <p:txBody>
          <a:bodyPr/>
          <a:lstStyle/>
          <a:p>
            <a:endParaRPr lang="en-US"/>
          </a:p>
        </p:txBody>
      </p:sp>
      <p:sp>
        <p:nvSpPr>
          <p:cNvPr id="5" name="Title 1"/>
          <p:cNvSpPr>
            <a:spLocks noGrp="1"/>
          </p:cNvSpPr>
          <p:nvPr>
            <p:ph type="title"/>
          </p:nvPr>
        </p:nvSpPr>
        <p:spPr/>
        <p:txBody>
          <a:bodyPr>
            <a:normAutofit fontScale="90000"/>
          </a:bodyPr>
          <a:lstStyle/>
          <a:p>
            <a:r>
              <a:rPr lang="en-US" dirty="0" smtClean="0"/>
              <a:t>PV Valuation Issues</a:t>
            </a:r>
            <a:endParaRPr lang="en-US" dirty="0"/>
          </a:p>
        </p:txBody>
      </p:sp>
    </p:spTree>
    <p:extLst>
      <p:ext uri="{BB962C8B-B14F-4D97-AF65-F5344CB8AC3E}">
        <p14:creationId xmlns:p14="http://schemas.microsoft.com/office/powerpoint/2010/main" val="308069284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sp>
        <p:nvSpPr>
          <p:cNvPr id="5" name="Title 1"/>
          <p:cNvSpPr>
            <a:spLocks noGrp="1"/>
          </p:cNvSpPr>
          <p:nvPr>
            <p:ph type="title"/>
          </p:nvPr>
        </p:nvSpPr>
        <p:spPr>
          <a:xfrm>
            <a:off x="381000" y="25400"/>
            <a:ext cx="8229600" cy="914400"/>
          </a:xfrm>
        </p:spPr>
        <p:txBody>
          <a:bodyPr>
            <a:noAutofit/>
          </a:bodyPr>
          <a:lstStyle/>
          <a:p>
            <a:r>
              <a:rPr lang="en-US" dirty="0" smtClean="0"/>
              <a:t>Current Practices: 15 States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15117755"/>
              </p:ext>
            </p:extLst>
          </p:nvPr>
        </p:nvGraphicFramePr>
        <p:xfrm>
          <a:off x="457200" y="1600200"/>
          <a:ext cx="8229599" cy="4355140"/>
        </p:xfrm>
        <a:graphic>
          <a:graphicData uri="http://schemas.openxmlformats.org/drawingml/2006/table">
            <a:tbl>
              <a:tblPr>
                <a:tableStyleId>{5C22544A-7EE6-4342-B048-85BDC9FD1C3A}</a:tableStyleId>
              </a:tblPr>
              <a:tblGrid>
                <a:gridCol w="1105429"/>
                <a:gridCol w="2274632"/>
                <a:gridCol w="2574906"/>
                <a:gridCol w="2274632"/>
              </a:tblGrid>
              <a:tr h="394660">
                <a:tc>
                  <a:txBody>
                    <a:bodyPr/>
                    <a:lstStyle/>
                    <a:p>
                      <a:pPr algn="ctr" fontAlgn="b"/>
                      <a:r>
                        <a:rPr lang="en-US" sz="1400" b="1" u="none" strike="noStrike" dirty="0">
                          <a:effectLst/>
                        </a:rPr>
                        <a:t>State</a:t>
                      </a:r>
                      <a:endParaRPr lang="en-US" sz="1400" b="1"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Exemption or Equivalent</a:t>
                      </a:r>
                      <a:endParaRPr lang="en-US" sz="1400" b="1"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Other Policy/Properties</a:t>
                      </a:r>
                      <a:endParaRPr lang="en-US" sz="1400" b="1"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Other Methods/Notes</a:t>
                      </a:r>
                      <a:endParaRPr lang="en-US" sz="1400" b="1"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4542">
                <a:tc>
                  <a:txBody>
                    <a:bodyPr/>
                    <a:lstStyle/>
                    <a:p>
                      <a:pPr algn="ctr" fontAlgn="ctr"/>
                      <a:r>
                        <a:rPr lang="en-US" sz="1000" u="none" strike="noStrike" dirty="0">
                          <a:effectLst/>
                        </a:rPr>
                        <a:t>Arizona</a:t>
                      </a:r>
                      <a:endParaRPr lang="en-US" sz="1000" b="0"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smtClean="0">
                          <a:effectLst/>
                        </a:rPr>
                        <a:t>Behind </a:t>
                      </a:r>
                      <a:r>
                        <a:rPr lang="en-US" sz="1200" b="1" u="none" strike="noStrike" dirty="0">
                          <a:effectLst/>
                        </a:rPr>
                        <a:t>the meter systems are </a:t>
                      </a:r>
                      <a:r>
                        <a:rPr lang="en-US" sz="1200" b="1" u="none" strike="noStrike" dirty="0" smtClean="0">
                          <a:effectLst/>
                        </a:rPr>
                        <a:t>exempt (TPO</a:t>
                      </a:r>
                      <a:r>
                        <a:rPr lang="en-US" sz="1200" b="1" u="none" strike="noStrike" baseline="0" dirty="0" smtClean="0">
                          <a:effectLst/>
                        </a:rPr>
                        <a:t> unclear)</a:t>
                      </a:r>
                      <a:endParaRPr lang="en-US" sz="1200" b="1"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effectLst/>
                        </a:rPr>
                        <a:t>Valued at 20% depreciated cost (30-yr SL, 10% floor); 20% assessment rate</a:t>
                      </a:r>
                      <a:endParaRPr lang="en-US" sz="1200" b="1"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a:effectLst/>
                        </a:rPr>
                        <a:t>Assessment rate for utility and industrial property varies from year to year</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4542">
                <a:tc>
                  <a:txBody>
                    <a:bodyPr/>
                    <a:lstStyle/>
                    <a:p>
                      <a:pPr algn="ctr" fontAlgn="ctr"/>
                      <a:r>
                        <a:rPr lang="en-US" sz="1000" u="none" strike="noStrike" dirty="0">
                          <a:effectLst/>
                        </a:rPr>
                        <a:t>California</a:t>
                      </a:r>
                      <a:endParaRPr lang="en-US" sz="1000" b="0"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Value excluded for locally assessed properties</a:t>
                      </a:r>
                      <a:endParaRPr lang="en-US" sz="1000" b="0"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a:effectLst/>
                        </a:rPr>
                        <a:t>Utility or very large scale projects are centrally assessed (no exclusion)</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a:effectLst/>
                        </a:rPr>
                        <a:t>Exclusion lost at change in PV property ownership; sale leasback and flip do not trigger</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4542">
                <a:tc>
                  <a:txBody>
                    <a:bodyPr/>
                    <a:lstStyle/>
                    <a:p>
                      <a:pPr algn="ctr" fontAlgn="ctr"/>
                      <a:r>
                        <a:rPr lang="en-US" sz="1000" u="none" strike="noStrike">
                          <a:effectLst/>
                        </a:rPr>
                        <a:t>Colorado</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effectLst/>
                        </a:rPr>
                        <a:t>Residential behind the meter systems exempt, including third-party owned up to 100 kW</a:t>
                      </a:r>
                      <a:endParaRPr lang="en-US" sz="1200" b="1"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effectLst/>
                        </a:rPr>
                        <a:t>2 MW-AC or less locally assessed at value of $</a:t>
                      </a:r>
                      <a:r>
                        <a:rPr lang="en-US" sz="1200" b="1" u="none" strike="noStrike" dirty="0" smtClean="0">
                          <a:effectLst/>
                        </a:rPr>
                        <a:t>1,171/kW </a:t>
                      </a:r>
                      <a:r>
                        <a:rPr lang="en-US" sz="1200" b="1" u="none" strike="noStrike" dirty="0">
                          <a:effectLst/>
                        </a:rPr>
                        <a:t>and 20-yr economic life; 29% assessment rate</a:t>
                      </a:r>
                      <a:endParaRPr lang="en-US" sz="1200" b="1"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a:effectLst/>
                        </a:rPr>
                        <a:t>Larger than 2 MW-AC uses income approach equalized to cost approach with standard values</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4542">
                <a:tc>
                  <a:txBody>
                    <a:bodyPr/>
                    <a:lstStyle/>
                    <a:p>
                      <a:pPr algn="ctr" fontAlgn="ctr"/>
                      <a:r>
                        <a:rPr lang="en-US" sz="1000" u="none" strike="noStrike">
                          <a:effectLst/>
                        </a:rPr>
                        <a:t>Florida</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effectLst/>
                        </a:rPr>
                        <a:t>No statewide policy</a:t>
                      </a:r>
                      <a:endParaRPr lang="en-US" sz="1200" b="1"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Residential typically real property; non-residential typically personal property (cost and/or income)</a:t>
                      </a:r>
                      <a:endParaRPr lang="en-US" sz="1000" b="0"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a:effectLst/>
                        </a:rPr>
                        <a:t>No set depreciation schedule, but commonly 25 - 30 years; FL PSC schedule is 30 years </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4542">
                <a:tc>
                  <a:txBody>
                    <a:bodyPr/>
                    <a:lstStyle/>
                    <a:p>
                      <a:pPr algn="ctr" fontAlgn="ctr"/>
                      <a:r>
                        <a:rPr lang="en-US" sz="1000" u="none" strike="noStrike">
                          <a:effectLst/>
                        </a:rPr>
                        <a:t>Hawaii</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a:effectLst/>
                        </a:rPr>
                        <a:t>All counties have local exemptions for behind the meter systems, 25% exports permitted</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County practices vary; some counties offer additional exemptions for wholesale</a:t>
                      </a:r>
                      <a:endParaRPr lang="en-US" sz="1000" b="0"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a:effectLst/>
                        </a:rPr>
                        <a:t>Cost approach typically used where exemption does not exist</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4542">
                <a:tc>
                  <a:txBody>
                    <a:bodyPr/>
                    <a:lstStyle/>
                    <a:p>
                      <a:pPr algn="ctr" fontAlgn="ctr"/>
                      <a:r>
                        <a:rPr lang="en-US" sz="1000" u="none" strike="noStrike">
                          <a:effectLst/>
                        </a:rPr>
                        <a:t>Illinois</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effectLst/>
                        </a:rPr>
                        <a:t>Law unclear, but all behind the meter systems appear to be exempt</a:t>
                      </a:r>
                      <a:endParaRPr lang="en-US" sz="1200" b="1"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Special assessment may apply to wholesale; personal vs. real property likely important</a:t>
                      </a:r>
                      <a:endParaRPr lang="en-US" sz="1000" b="0"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a:effectLst/>
                        </a:rPr>
                        <a:t>No business personal property tax; 33.3% assessment ratio</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4542">
                <a:tc>
                  <a:txBody>
                    <a:bodyPr/>
                    <a:lstStyle/>
                    <a:p>
                      <a:pPr algn="ctr" fontAlgn="ctr"/>
                      <a:r>
                        <a:rPr lang="en-US" sz="1000" u="none" strike="noStrike">
                          <a:effectLst/>
                        </a:rPr>
                        <a:t>Maryland</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a:effectLst/>
                        </a:rPr>
                        <a:t>All behind the meter systems are exempt</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Wholesale gets 50% exemption; valued at depreciated cost (30-yr SL, 25% floor)</a:t>
                      </a:r>
                      <a:endParaRPr lang="en-US" sz="1000" b="0"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Local property tax credits exist in several counties (typically limited to residential)</a:t>
                      </a:r>
                      <a:endParaRPr lang="en-US" sz="1000" b="0"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4542">
                <a:tc>
                  <a:txBody>
                    <a:bodyPr/>
                    <a:lstStyle/>
                    <a:p>
                      <a:pPr algn="ctr" fontAlgn="ctr"/>
                      <a:r>
                        <a:rPr lang="en-US" sz="1000" u="none" strike="noStrike">
                          <a:effectLst/>
                        </a:rPr>
                        <a:t>Massachusetts</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a:effectLst/>
                        </a:rPr>
                        <a:t>20-yr exemption for behind the meter systems located on taxable property</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a:effectLst/>
                        </a:rPr>
                        <a:t>Non-exempt systems likely cost approach; no standard depreciation.</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For wholesale, some components may be assessed as real property</a:t>
                      </a:r>
                      <a:endParaRPr lang="en-US" sz="1000" b="0"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56539147"/>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sp>
        <p:nvSpPr>
          <p:cNvPr id="5" name="Title 1"/>
          <p:cNvSpPr>
            <a:spLocks noGrp="1"/>
          </p:cNvSpPr>
          <p:nvPr>
            <p:ph type="title"/>
          </p:nvPr>
        </p:nvSpPr>
        <p:spPr>
          <a:xfrm>
            <a:off x="381000" y="0"/>
            <a:ext cx="8229600" cy="1143000"/>
          </a:xfrm>
        </p:spPr>
        <p:txBody>
          <a:bodyPr>
            <a:noAutofit/>
          </a:bodyPr>
          <a:lstStyle/>
          <a:p>
            <a:r>
              <a:rPr lang="en-US" dirty="0" smtClean="0"/>
              <a:t>Current Practices: 15 States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09412010"/>
              </p:ext>
            </p:extLst>
          </p:nvPr>
        </p:nvGraphicFramePr>
        <p:xfrm>
          <a:off x="304800" y="1600200"/>
          <a:ext cx="8610600" cy="4131456"/>
        </p:xfrm>
        <a:graphic>
          <a:graphicData uri="http://schemas.openxmlformats.org/drawingml/2006/table">
            <a:tbl>
              <a:tblPr>
                <a:tableStyleId>{5C22544A-7EE6-4342-B048-85BDC9FD1C3A}</a:tableStyleId>
              </a:tblPr>
              <a:tblGrid>
                <a:gridCol w="1156606"/>
                <a:gridCol w="2379940"/>
                <a:gridCol w="2694114"/>
                <a:gridCol w="2379940"/>
              </a:tblGrid>
              <a:tr h="476250">
                <a:tc>
                  <a:txBody>
                    <a:bodyPr/>
                    <a:lstStyle/>
                    <a:p>
                      <a:pPr algn="ctr" fontAlgn="b"/>
                      <a:r>
                        <a:rPr lang="en-US" sz="1400" b="1" u="none" strike="noStrike" dirty="0">
                          <a:effectLst/>
                        </a:rPr>
                        <a:t>State</a:t>
                      </a:r>
                      <a:endParaRPr lang="en-US" sz="1400" b="1"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Exemption or Equivalent</a:t>
                      </a:r>
                      <a:endParaRPr lang="en-US" sz="1400" b="1"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Other Policy/Properties</a:t>
                      </a:r>
                      <a:endParaRPr lang="en-US" sz="1400" b="1"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Other Methods/Notes</a:t>
                      </a:r>
                      <a:endParaRPr lang="en-US" sz="1400" b="1"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6250">
                <a:tc>
                  <a:txBody>
                    <a:bodyPr/>
                    <a:lstStyle/>
                    <a:p>
                      <a:pPr algn="ctr" fontAlgn="ctr"/>
                      <a:r>
                        <a:rPr lang="en-US" sz="1000" u="none" strike="noStrike" dirty="0">
                          <a:effectLst/>
                        </a:rPr>
                        <a:t>Nevada</a:t>
                      </a:r>
                      <a:endParaRPr lang="en-US" sz="1000" b="0"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All behind the meter systems are exempt</a:t>
                      </a:r>
                      <a:endParaRPr lang="en-US" sz="1000" b="0"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Valued at depreciated cost (1.5% annually for 50 years); 10+ MW get 55% abatement for 20 years</a:t>
                      </a:r>
                      <a:endParaRPr lang="en-US" sz="1000" b="0"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effectLst/>
                        </a:rPr>
                        <a:t>Typically locally assessed; abatements seeking personal property classification denied</a:t>
                      </a:r>
                      <a:endParaRPr lang="en-US" sz="1200" b="1"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6250">
                <a:tc>
                  <a:txBody>
                    <a:bodyPr/>
                    <a:lstStyle/>
                    <a:p>
                      <a:pPr algn="ctr" fontAlgn="ctr"/>
                      <a:r>
                        <a:rPr lang="en-US" sz="1000" u="none" strike="noStrike" dirty="0">
                          <a:effectLst/>
                        </a:rPr>
                        <a:t>New Jersey</a:t>
                      </a:r>
                      <a:endParaRPr lang="en-US" sz="1000" b="0"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All behind the meter systems are exempt</a:t>
                      </a:r>
                      <a:endParaRPr lang="en-US" sz="1000" b="0"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effectLst/>
                        </a:rPr>
                        <a:t>No business personal property tax; wholesale facilities </a:t>
                      </a:r>
                      <a:r>
                        <a:rPr lang="en-US" sz="1200" b="1" u="none" strike="noStrike" dirty="0" smtClean="0">
                          <a:effectLst/>
                        </a:rPr>
                        <a:t>most likely</a:t>
                      </a:r>
                      <a:r>
                        <a:rPr lang="en-US" sz="1200" b="1" u="none" strike="noStrike" baseline="0" dirty="0" smtClean="0">
                          <a:effectLst/>
                        </a:rPr>
                        <a:t> </a:t>
                      </a:r>
                      <a:r>
                        <a:rPr lang="en-US" sz="1200" b="1" u="none" strike="noStrike" dirty="0" smtClean="0">
                          <a:effectLst/>
                        </a:rPr>
                        <a:t>personal </a:t>
                      </a:r>
                      <a:r>
                        <a:rPr lang="en-US" sz="1200" b="1" u="none" strike="noStrike" dirty="0">
                          <a:effectLst/>
                        </a:rPr>
                        <a:t>property</a:t>
                      </a:r>
                      <a:endParaRPr lang="en-US" sz="1200" b="1"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effectLst/>
                        </a:rPr>
                        <a:t>Pending legislation would apply $7,000/MW standard rate for wholesale facilities</a:t>
                      </a:r>
                      <a:endParaRPr lang="en-US" sz="1200" b="1"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6250">
                <a:tc>
                  <a:txBody>
                    <a:bodyPr/>
                    <a:lstStyle/>
                    <a:p>
                      <a:pPr algn="ctr" fontAlgn="ctr"/>
                      <a:r>
                        <a:rPr lang="en-US" sz="1000" u="none" strike="noStrike">
                          <a:effectLst/>
                        </a:rPr>
                        <a:t>New Mexico</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Residential systems not treated as physical improvement, therefore exempt</a:t>
                      </a:r>
                      <a:endParaRPr lang="en-US" sz="1000" b="0"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a:effectLst/>
                        </a:rPr>
                        <a:t>All other PV assessed centrally using depreciated cost (20-yr SL, 20% floor); 33.3% assessment rate</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a:effectLst/>
                        </a:rPr>
                        <a:t>Residential exemption lasts only until change is home ownership</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6250">
                <a:tc>
                  <a:txBody>
                    <a:bodyPr/>
                    <a:lstStyle/>
                    <a:p>
                      <a:pPr algn="ctr" fontAlgn="ctr"/>
                      <a:r>
                        <a:rPr lang="en-US" sz="1000" u="none" strike="noStrike">
                          <a:effectLst/>
                        </a:rPr>
                        <a:t>New York</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Residential behind the meter exempt; local option  15-yr exemption for other facilities or PILOT</a:t>
                      </a:r>
                      <a:endParaRPr lang="en-US" sz="1000" b="0"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If opted-out, no personal property tax, but one ORPTS opinion called wind farm real property</a:t>
                      </a:r>
                      <a:endParaRPr lang="en-US" sz="1000" b="0"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a:effectLst/>
                        </a:rPr>
                        <a:t>No apparent ownership or on-site use requirements for 15-yr local option</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6250">
                <a:tc>
                  <a:txBody>
                    <a:bodyPr/>
                    <a:lstStyle/>
                    <a:p>
                      <a:pPr algn="ctr" fontAlgn="ctr"/>
                      <a:r>
                        <a:rPr lang="en-US" sz="1000" u="none" strike="noStrike">
                          <a:effectLst/>
                        </a:rPr>
                        <a:t>North Carolina</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effectLst/>
                        </a:rPr>
                        <a:t>Residential behind the meter exempt as non-business personal property</a:t>
                      </a:r>
                      <a:endParaRPr lang="en-US" sz="1200" b="1"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effectLst/>
                        </a:rPr>
                        <a:t>Valued at depreciated cost (18-yr SL with inflation added, 25% floor); 80% of appraised value exempt</a:t>
                      </a:r>
                      <a:endParaRPr lang="en-US" sz="1200" b="1"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a:effectLst/>
                        </a:rPr>
                        <a:t>Utility-owned centrally assessed using composite; 80% exemption applied to cost method</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6250">
                <a:tc>
                  <a:txBody>
                    <a:bodyPr/>
                    <a:lstStyle/>
                    <a:p>
                      <a:pPr algn="ctr" fontAlgn="ctr"/>
                      <a:r>
                        <a:rPr lang="en-US" sz="1000" u="none" strike="noStrike">
                          <a:effectLst/>
                        </a:rPr>
                        <a:t>Ohio</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All systems 250 kW-AC or less exempt</a:t>
                      </a:r>
                      <a:endParaRPr lang="en-US" sz="1000" b="0"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effectLst/>
                        </a:rPr>
                        <a:t>PILOT of $7,000 - $9,000/MW for non-exempt systems placed in service by 2013</a:t>
                      </a:r>
                      <a:endParaRPr lang="en-US" sz="1200" b="1"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Additional requirements for PILOT if facility is 5 MW or larger</a:t>
                      </a:r>
                      <a:endParaRPr lang="en-US" sz="1000" b="0"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6250">
                <a:tc>
                  <a:txBody>
                    <a:bodyPr/>
                    <a:lstStyle/>
                    <a:p>
                      <a:pPr algn="ctr" fontAlgn="ctr"/>
                      <a:r>
                        <a:rPr lang="en-US" sz="1000" u="none" strike="noStrike">
                          <a:effectLst/>
                        </a:rPr>
                        <a:t>Pennsylvania</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a:effectLst/>
                        </a:rPr>
                        <a:t>No statewide policy so local variation possible</a:t>
                      </a:r>
                      <a:endParaRPr lang="en-US" sz="1000" b="0" i="0" u="none" strike="noStrike">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effectLst/>
                        </a:rPr>
                        <a:t>For residential, no comparable sales.  Non-residential may be commercial equipment (exempt</a:t>
                      </a:r>
                      <a:r>
                        <a:rPr lang="en-US" sz="1000" u="none" strike="noStrike" dirty="0">
                          <a:effectLst/>
                        </a:rPr>
                        <a:t>)</a:t>
                      </a:r>
                      <a:endParaRPr lang="en-US" sz="1000" b="0"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Wholesale likely income capitalization, unless considered commercial equipment</a:t>
                      </a:r>
                      <a:endParaRPr lang="en-US" sz="1000" b="0" i="0" u="none" strike="noStrike" dirty="0">
                        <a:solidFill>
                          <a:srgbClr val="000000"/>
                        </a:solidFill>
                        <a:effectLst/>
                        <a:latin typeface="Calibri"/>
                      </a:endParaRPr>
                    </a:p>
                  </a:txBody>
                  <a:tcPr marL="7974"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5927389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solidFill>
                  <a:srgbClr val="181300"/>
                </a:solidFill>
              </a:rPr>
              <a:t>About  the </a:t>
            </a:r>
            <a:r>
              <a:rPr lang="en-US" sz="2800" dirty="0" err="1" smtClean="0">
                <a:solidFill>
                  <a:srgbClr val="181300"/>
                </a:solidFill>
              </a:rPr>
              <a:t>SunShot</a:t>
            </a:r>
            <a:r>
              <a:rPr lang="en-US" sz="2800" dirty="0" smtClean="0">
                <a:solidFill>
                  <a:srgbClr val="181300"/>
                </a:solidFill>
              </a:rPr>
              <a:t> Solar Outreach Partnership</a:t>
            </a:r>
            <a:endParaRPr lang="en-US" dirty="0"/>
          </a:p>
        </p:txBody>
      </p:sp>
      <p:sp>
        <p:nvSpPr>
          <p:cNvPr id="4" name="Text Placeholder 3"/>
          <p:cNvSpPr>
            <a:spLocks noGrp="1"/>
          </p:cNvSpPr>
          <p:nvPr>
            <p:ph type="body" sz="quarter" idx="10"/>
          </p:nvPr>
        </p:nvSpPr>
        <p:spPr/>
        <p:txBody>
          <a:bodyPr/>
          <a:lstStyle/>
          <a:p>
            <a:endParaRPr lang="en-US"/>
          </a:p>
        </p:txBody>
      </p:sp>
      <p:sp>
        <p:nvSpPr>
          <p:cNvPr id="6" name="Text Placeholder 1"/>
          <p:cNvSpPr>
            <a:spLocks noGrp="1"/>
          </p:cNvSpPr>
          <p:nvPr>
            <p:ph type="body" sz="quarter" idx="11"/>
          </p:nvPr>
        </p:nvSpPr>
        <p:spPr>
          <a:xfrm>
            <a:off x="473598" y="4704182"/>
            <a:ext cx="8261350" cy="1212523"/>
          </a:xfrm>
        </p:spPr>
        <p:txBody>
          <a:bodyPr/>
          <a:lstStyle/>
          <a:p>
            <a:pPr marL="0" indent="0" algn="just">
              <a:buNone/>
            </a:pPr>
            <a:r>
              <a:rPr lang="en-US" sz="2200" dirty="0" smtClean="0">
                <a:solidFill>
                  <a:schemeClr val="tx2">
                    <a:lumMod val="75000"/>
                  </a:schemeClr>
                </a:solidFill>
              </a:rPr>
              <a:t>The </a:t>
            </a:r>
            <a:r>
              <a:rPr lang="en-US" sz="2200" dirty="0" err="1" smtClean="0">
                <a:solidFill>
                  <a:schemeClr val="tx2">
                    <a:lumMod val="75000"/>
                  </a:schemeClr>
                </a:solidFill>
              </a:rPr>
              <a:t>SunShot</a:t>
            </a:r>
            <a:r>
              <a:rPr lang="en-US" sz="2200" dirty="0" smtClean="0">
                <a:solidFill>
                  <a:schemeClr val="tx2">
                    <a:lumMod val="75000"/>
                  </a:schemeClr>
                </a:solidFill>
              </a:rPr>
              <a:t> Solar Outreach Partnership (</a:t>
            </a:r>
            <a:r>
              <a:rPr lang="en-US" sz="2200" dirty="0" err="1" smtClean="0">
                <a:solidFill>
                  <a:schemeClr val="tx2">
                    <a:lumMod val="75000"/>
                  </a:schemeClr>
                </a:solidFill>
              </a:rPr>
              <a:t>SolarOPs</a:t>
            </a:r>
            <a:r>
              <a:rPr lang="en-US" sz="2200" dirty="0" smtClean="0">
                <a:solidFill>
                  <a:schemeClr val="tx2">
                    <a:lumMod val="75000"/>
                  </a:schemeClr>
                </a:solidFill>
              </a:rPr>
              <a:t>) is a U.S. Department of Energy (DOE) program designed to increase the use and integration of solar energy in communities across the US.</a:t>
            </a:r>
          </a:p>
          <a:p>
            <a:pPr algn="just"/>
            <a:endParaRPr lang="en-US" sz="1200" dirty="0">
              <a:solidFill>
                <a:schemeClr val="tx2">
                  <a:lumMod val="75000"/>
                </a:schemeClr>
              </a:solidFill>
            </a:endParaRPr>
          </a:p>
        </p:txBody>
      </p:sp>
      <p:pic>
        <p:nvPicPr>
          <p:cNvPr id="2050" name="Picture 2" descr="C:\Documents and Settings\juppal\Desktop\Sunshot-Participating-org-logos.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3156" y="1215615"/>
            <a:ext cx="8380537" cy="3178824"/>
          </a:xfrm>
          <a:prstGeom prst="rect">
            <a:avLst/>
          </a:prstGeom>
          <a:noFill/>
        </p:spPr>
      </p:pic>
      <p:sp>
        <p:nvSpPr>
          <p:cNvPr id="2" name="Slide Number Placeholder 1"/>
          <p:cNvSpPr>
            <a:spLocks noGrp="1"/>
          </p:cNvSpPr>
          <p:nvPr>
            <p:ph type="sldNum" sz="quarter" idx="12"/>
          </p:nvPr>
        </p:nvSpPr>
        <p:spPr/>
        <p:txBody>
          <a:bodyPr/>
          <a:lstStyle/>
          <a:p>
            <a:fld id="{642CEF9C-A152-4A4E-BFD8-E61515FC5ADF}" type="slidenum">
              <a:rPr lang="en-US" smtClean="0"/>
              <a:pPr/>
              <a:t>2</a:t>
            </a:fld>
            <a:endParaRPr lang="en-US" dirty="0"/>
          </a:p>
        </p:txBody>
      </p:sp>
    </p:spTree>
    <p:extLst>
      <p:ext uri="{BB962C8B-B14F-4D97-AF65-F5344CB8AC3E}">
        <p14:creationId xmlns:p14="http://schemas.microsoft.com/office/powerpoint/2010/main" val="1067711847"/>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sp>
        <p:nvSpPr>
          <p:cNvPr id="5" name="Title 1"/>
          <p:cNvSpPr txBox="1">
            <a:spLocks/>
          </p:cNvSpPr>
          <p:nvPr/>
        </p:nvSpPr>
        <p:spPr bwMode="auto">
          <a:xfrm>
            <a:off x="457200" y="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lvl1pPr algn="l" defTabSz="457200" rtl="0" eaLnBrk="1" fontAlgn="base" hangingPunct="1">
              <a:spcBef>
                <a:spcPct val="0"/>
              </a:spcBef>
              <a:spcAft>
                <a:spcPct val="0"/>
              </a:spcAft>
              <a:defRPr sz="4400" b="1" i="0" kern="1200">
                <a:solidFill>
                  <a:schemeClr val="tx1"/>
                </a:solidFill>
                <a:latin typeface="Gill Sans MT"/>
                <a:ea typeface="ＭＳ Ｐゴシック" charset="-128"/>
                <a:cs typeface="Gill Sans MT"/>
              </a:defRPr>
            </a:lvl1pPr>
            <a:lvl2pPr algn="l" defTabSz="457200" rtl="0" eaLnBrk="1" fontAlgn="base" hangingPunct="1">
              <a:spcBef>
                <a:spcPct val="0"/>
              </a:spcBef>
              <a:spcAft>
                <a:spcPct val="0"/>
              </a:spcAft>
              <a:defRPr sz="4400" b="1">
                <a:solidFill>
                  <a:schemeClr val="tx1"/>
                </a:solidFill>
                <a:latin typeface="Gill Sans MT" charset="0"/>
                <a:ea typeface="ＭＳ Ｐゴシック" charset="-128"/>
              </a:defRPr>
            </a:lvl2pPr>
            <a:lvl3pPr algn="l" defTabSz="457200" rtl="0" eaLnBrk="1" fontAlgn="base" hangingPunct="1">
              <a:spcBef>
                <a:spcPct val="0"/>
              </a:spcBef>
              <a:spcAft>
                <a:spcPct val="0"/>
              </a:spcAft>
              <a:defRPr sz="4400" b="1">
                <a:solidFill>
                  <a:schemeClr val="tx1"/>
                </a:solidFill>
                <a:latin typeface="Gill Sans MT" charset="0"/>
                <a:ea typeface="ＭＳ Ｐゴシック" charset="-128"/>
              </a:defRPr>
            </a:lvl3pPr>
            <a:lvl4pPr algn="l" defTabSz="457200" rtl="0" eaLnBrk="1" fontAlgn="base" hangingPunct="1">
              <a:spcBef>
                <a:spcPct val="0"/>
              </a:spcBef>
              <a:spcAft>
                <a:spcPct val="0"/>
              </a:spcAft>
              <a:defRPr sz="4400" b="1">
                <a:solidFill>
                  <a:schemeClr val="tx1"/>
                </a:solidFill>
                <a:latin typeface="Gill Sans MT" charset="0"/>
                <a:ea typeface="ＭＳ Ｐゴシック" charset="-128"/>
              </a:defRPr>
            </a:lvl4pPr>
            <a:lvl5pPr algn="l" defTabSz="457200" rtl="0" eaLnBrk="1" fontAlgn="base" hangingPunct="1">
              <a:spcBef>
                <a:spcPct val="0"/>
              </a:spcBef>
              <a:spcAft>
                <a:spcPct val="0"/>
              </a:spcAft>
              <a:defRPr sz="4400" b="1">
                <a:solidFill>
                  <a:schemeClr val="tx1"/>
                </a:solidFill>
                <a:latin typeface="Gill Sans MT" charset="0"/>
                <a:ea typeface="ＭＳ Ｐゴシック" charset="-128"/>
              </a:defRPr>
            </a:lvl5pPr>
            <a:lvl6pPr marL="457200" algn="l" defTabSz="457200" rtl="0" eaLnBrk="1" fontAlgn="base" hangingPunct="1">
              <a:spcBef>
                <a:spcPct val="0"/>
              </a:spcBef>
              <a:spcAft>
                <a:spcPct val="0"/>
              </a:spcAft>
              <a:defRPr sz="4400" b="1">
                <a:solidFill>
                  <a:schemeClr val="tx1"/>
                </a:solidFill>
                <a:latin typeface="Gill Sans MT" charset="0"/>
                <a:ea typeface="ＭＳ Ｐゴシック" charset="-128"/>
              </a:defRPr>
            </a:lvl6pPr>
            <a:lvl7pPr marL="914400" algn="l" defTabSz="457200" rtl="0" eaLnBrk="1" fontAlgn="base" hangingPunct="1">
              <a:spcBef>
                <a:spcPct val="0"/>
              </a:spcBef>
              <a:spcAft>
                <a:spcPct val="0"/>
              </a:spcAft>
              <a:defRPr sz="4400" b="1">
                <a:solidFill>
                  <a:schemeClr val="tx1"/>
                </a:solidFill>
                <a:latin typeface="Gill Sans MT" charset="0"/>
                <a:ea typeface="ＭＳ Ｐゴシック" charset="-128"/>
              </a:defRPr>
            </a:lvl7pPr>
            <a:lvl8pPr marL="1371600" algn="l" defTabSz="457200" rtl="0" eaLnBrk="1" fontAlgn="base" hangingPunct="1">
              <a:spcBef>
                <a:spcPct val="0"/>
              </a:spcBef>
              <a:spcAft>
                <a:spcPct val="0"/>
              </a:spcAft>
              <a:defRPr sz="4400" b="1">
                <a:solidFill>
                  <a:schemeClr val="tx1"/>
                </a:solidFill>
                <a:latin typeface="Gill Sans MT" charset="0"/>
                <a:ea typeface="ＭＳ Ｐゴシック" charset="-128"/>
              </a:defRPr>
            </a:lvl8pPr>
            <a:lvl9pPr marL="1828800" algn="l" defTabSz="457200" rtl="0" eaLnBrk="1" fontAlgn="base" hangingPunct="1">
              <a:spcBef>
                <a:spcPct val="0"/>
              </a:spcBef>
              <a:spcAft>
                <a:spcPct val="0"/>
              </a:spcAft>
              <a:defRPr sz="4400" b="1">
                <a:solidFill>
                  <a:schemeClr val="tx1"/>
                </a:solidFill>
                <a:latin typeface="Gill Sans MT" charset="0"/>
                <a:ea typeface="ＭＳ Ｐゴシック" charset="-128"/>
              </a:defRPr>
            </a:lvl9pPr>
          </a:lstStyle>
          <a:p>
            <a:r>
              <a:rPr lang="en-US" smtClean="0"/>
              <a:t>Financial Implications: Examples</a:t>
            </a:r>
            <a:endParaRPr lang="en-US" dirty="0"/>
          </a:p>
        </p:txBody>
      </p:sp>
      <p:sp>
        <p:nvSpPr>
          <p:cNvPr id="6" name="Content Placeholder 2"/>
          <p:cNvSpPr txBox="1">
            <a:spLocks/>
          </p:cNvSpPr>
          <p:nvPr/>
        </p:nvSpPr>
        <p:spPr>
          <a:xfrm>
            <a:off x="457200" y="1295400"/>
            <a:ext cx="5334000" cy="4648200"/>
          </a:xfrm>
          <a:prstGeom prst="rect">
            <a:avLst/>
          </a:prstGeom>
        </p:spPr>
        <p:txBody>
          <a:bodyPr>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ill Sans MT"/>
                <a:ea typeface="ＭＳ Ｐゴシック" charset="-128"/>
                <a:cs typeface="Gill Sans MT"/>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ill Sans MT"/>
                <a:ea typeface="ＭＳ Ｐゴシック" charset="-128"/>
                <a:cs typeface="Gill Sans MT"/>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ill Sans MT"/>
                <a:ea typeface="ＭＳ Ｐゴシック" charset="-128"/>
                <a:cs typeface="Gill Sans MT"/>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OH (PILOT at $7,000/MW): $6 – 7/</a:t>
            </a:r>
            <a:r>
              <a:rPr lang="en-US" dirty="0" err="1" smtClean="0"/>
              <a:t>MWh</a:t>
            </a:r>
            <a:r>
              <a:rPr lang="en-US" dirty="0" smtClean="0"/>
              <a:t> (slightly back-loaded due to production declines)</a:t>
            </a:r>
          </a:p>
          <a:p>
            <a:pPr lvl="1"/>
            <a:r>
              <a:rPr lang="en-US" dirty="0" smtClean="0"/>
              <a:t>Reduction of ~90% compared to former system (as utility property)</a:t>
            </a:r>
          </a:p>
          <a:p>
            <a:pPr lvl="1"/>
            <a:endParaRPr lang="en-US" dirty="0"/>
          </a:p>
        </p:txBody>
      </p:sp>
      <p:pic>
        <p:nvPicPr>
          <p:cNvPr id="1027" name="Picture 3" descr="C:\Users\claurant\Downloads\MC9001896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057400"/>
            <a:ext cx="2979290" cy="2337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38870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41325" y="1261736"/>
            <a:ext cx="6111875" cy="5106987"/>
          </a:xfrm>
        </p:spPr>
        <p:txBody>
          <a:bodyPr/>
          <a:lstStyle/>
          <a:p>
            <a:r>
              <a:rPr lang="en-US" sz="2800" dirty="0"/>
              <a:t>CO ($1,173/kW value, 20-yr life, 29% assessment rate, varied mill rates):</a:t>
            </a:r>
          </a:p>
          <a:p>
            <a:pPr lvl="1"/>
            <a:r>
              <a:rPr lang="en-US" sz="2400" dirty="0"/>
              <a:t>Avg. MW rate = $11,000 - $22,000 /MW (front-loaded in theory)</a:t>
            </a:r>
          </a:p>
          <a:p>
            <a:pPr lvl="1"/>
            <a:r>
              <a:rPr lang="en-US" sz="2400" dirty="0"/>
              <a:t>Avg. </a:t>
            </a:r>
            <a:r>
              <a:rPr lang="en-US" sz="2400" dirty="0" err="1"/>
              <a:t>MWh</a:t>
            </a:r>
            <a:r>
              <a:rPr lang="en-US" sz="2400" dirty="0"/>
              <a:t> rate = $7 – 17/</a:t>
            </a:r>
            <a:r>
              <a:rPr lang="en-US" sz="2400" dirty="0" err="1"/>
              <a:t>MWh</a:t>
            </a:r>
            <a:r>
              <a:rPr lang="en-US" sz="2400" dirty="0"/>
              <a:t> (front-loaded in theory)</a:t>
            </a:r>
          </a:p>
          <a:p>
            <a:pPr lvl="1"/>
            <a:r>
              <a:rPr lang="en-US" sz="2400" dirty="0"/>
              <a:t>Increases in threshold capital cost have a significant influence</a:t>
            </a:r>
          </a:p>
          <a:p>
            <a:pPr lvl="2"/>
            <a:r>
              <a:rPr lang="en-US" sz="2000" dirty="0"/>
              <a:t>5% increase increases valuations by 65% over 20 years</a:t>
            </a:r>
          </a:p>
          <a:p>
            <a:pPr lvl="2"/>
            <a:r>
              <a:rPr lang="en-US" sz="2000" dirty="0"/>
              <a:t>16% increase increases valuations by 600% over 20 years</a:t>
            </a:r>
          </a:p>
          <a:p>
            <a:endParaRPr lang="en-US" sz="2800" dirty="0"/>
          </a:p>
        </p:txBody>
      </p:sp>
      <p:sp>
        <p:nvSpPr>
          <p:cNvPr id="3" name="Title 2"/>
          <p:cNvSpPr>
            <a:spLocks noGrp="1"/>
          </p:cNvSpPr>
          <p:nvPr>
            <p:ph type="title"/>
          </p:nvPr>
        </p:nvSpPr>
        <p:spPr/>
        <p:txBody>
          <a:bodyPr>
            <a:normAutofit fontScale="90000"/>
          </a:bodyPr>
          <a:lstStyle/>
          <a:p>
            <a:r>
              <a:rPr lang="en-US" dirty="0" smtClean="0"/>
              <a:t>Examples</a:t>
            </a:r>
            <a:endParaRPr lang="en-US" dirty="0"/>
          </a:p>
        </p:txBody>
      </p:sp>
      <p:sp>
        <p:nvSpPr>
          <p:cNvPr id="4" name="Text Placeholder 3"/>
          <p:cNvSpPr>
            <a:spLocks noGrp="1"/>
          </p:cNvSpPr>
          <p:nvPr>
            <p:ph type="body" sz="quarter" idx="10"/>
          </p:nvPr>
        </p:nvSpPr>
        <p:spPr/>
        <p:txBody>
          <a:bodyPr/>
          <a:lstStyle/>
          <a:p>
            <a:endParaRPr lang="en-US"/>
          </a:p>
        </p:txBody>
      </p:sp>
      <p:pic>
        <p:nvPicPr>
          <p:cNvPr id="2050" name="Picture 2" descr="C:\Users\claurant\Downloads\MC9001895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0400" y="1295400"/>
            <a:ext cx="2008205" cy="1575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386992"/>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41325" y="1261736"/>
            <a:ext cx="5654675" cy="5106987"/>
          </a:xfrm>
        </p:spPr>
        <p:txBody>
          <a:bodyPr/>
          <a:lstStyle/>
          <a:p>
            <a:r>
              <a:rPr lang="en-US" dirty="0" smtClean="0"/>
              <a:t>MI (Depreciated Market Cost)</a:t>
            </a:r>
          </a:p>
          <a:p>
            <a:pPr lvl="1"/>
            <a:r>
              <a:rPr lang="en-US" dirty="0" smtClean="0"/>
              <a:t>147 kW facility in Kalamazoo valued at $7.3M per MW</a:t>
            </a:r>
          </a:p>
          <a:p>
            <a:pPr lvl="1"/>
            <a:r>
              <a:rPr lang="en-US" dirty="0" smtClean="0"/>
              <a:t>Owner contends cost was 50% of that</a:t>
            </a:r>
          </a:p>
          <a:p>
            <a:pPr lvl="1"/>
            <a:r>
              <a:rPr lang="en-US" dirty="0" smtClean="0"/>
              <a:t>Property tax owned in Year 1: $120/</a:t>
            </a:r>
            <a:r>
              <a:rPr lang="en-US" dirty="0" err="1" smtClean="0"/>
              <a:t>MWh</a:t>
            </a:r>
            <a:r>
              <a:rPr lang="en-US" dirty="0" smtClean="0"/>
              <a:t>, more than the retail value of electricity</a:t>
            </a:r>
          </a:p>
          <a:p>
            <a:pPr lvl="1"/>
            <a:endParaRPr lang="en-US" dirty="0" smtClean="0"/>
          </a:p>
          <a:p>
            <a:pPr lvl="1"/>
            <a:endParaRPr lang="en-US" dirty="0"/>
          </a:p>
        </p:txBody>
      </p:sp>
      <p:sp>
        <p:nvSpPr>
          <p:cNvPr id="3" name="Title 2"/>
          <p:cNvSpPr>
            <a:spLocks noGrp="1"/>
          </p:cNvSpPr>
          <p:nvPr>
            <p:ph type="title"/>
          </p:nvPr>
        </p:nvSpPr>
        <p:spPr/>
        <p:txBody>
          <a:bodyPr>
            <a:normAutofit fontScale="90000"/>
          </a:bodyPr>
          <a:lstStyle/>
          <a:p>
            <a:r>
              <a:rPr lang="en-US" dirty="0" smtClean="0"/>
              <a:t>Examples</a:t>
            </a:r>
            <a:endParaRPr lang="en-US" dirty="0"/>
          </a:p>
        </p:txBody>
      </p:sp>
      <p:sp>
        <p:nvSpPr>
          <p:cNvPr id="4" name="Text Placeholder 3"/>
          <p:cNvSpPr>
            <a:spLocks noGrp="1"/>
          </p:cNvSpPr>
          <p:nvPr>
            <p:ph type="body" sz="quarter" idx="10"/>
          </p:nvPr>
        </p:nvSpPr>
        <p:spPr/>
        <p:txBody>
          <a:bodyPr/>
          <a:lstStyle/>
          <a:p>
            <a:endParaRPr lang="en-US"/>
          </a:p>
        </p:txBody>
      </p:sp>
      <p:pic>
        <p:nvPicPr>
          <p:cNvPr id="3075" name="Picture 3" descr="C:\Users\claurant\Downloads\MC90018960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1772093"/>
            <a:ext cx="2882181" cy="226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935098"/>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41325" y="1261736"/>
            <a:ext cx="5121275" cy="5106987"/>
          </a:xfrm>
        </p:spPr>
        <p:txBody>
          <a:bodyPr/>
          <a:lstStyle/>
          <a:p>
            <a:r>
              <a:rPr lang="en-US" dirty="0"/>
              <a:t>NC (Depreciated Original Cost; 80% abatement, 18-year trended schedule)</a:t>
            </a:r>
          </a:p>
          <a:p>
            <a:pPr lvl="1"/>
            <a:r>
              <a:rPr lang="en-US" dirty="0"/>
              <a:t>At $5.33/W taxes owed = $4-5/</a:t>
            </a:r>
            <a:r>
              <a:rPr lang="en-US" dirty="0" err="1"/>
              <a:t>MWh</a:t>
            </a:r>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Examples</a:t>
            </a:r>
            <a:endParaRPr lang="en-US" dirty="0"/>
          </a:p>
        </p:txBody>
      </p:sp>
      <p:sp>
        <p:nvSpPr>
          <p:cNvPr id="4" name="Text Placeholder 3"/>
          <p:cNvSpPr>
            <a:spLocks noGrp="1"/>
          </p:cNvSpPr>
          <p:nvPr>
            <p:ph type="body" sz="quarter" idx="10"/>
          </p:nvPr>
        </p:nvSpPr>
        <p:spPr/>
        <p:txBody>
          <a:bodyPr/>
          <a:lstStyle/>
          <a:p>
            <a:endParaRPr lang="en-US"/>
          </a:p>
        </p:txBody>
      </p:sp>
      <p:pic>
        <p:nvPicPr>
          <p:cNvPr id="4098" name="Picture 2" descr="C:\Users\claurant\Downloads\MC90018961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2133600"/>
            <a:ext cx="2979290" cy="2337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87600"/>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3600" dirty="0" smtClean="0"/>
              <a:t>Classification as real or personal property</a:t>
            </a:r>
          </a:p>
          <a:p>
            <a:pPr lvl="1"/>
            <a:r>
              <a:rPr lang="en-US" sz="2400" dirty="0" smtClean="0"/>
              <a:t>Whether </a:t>
            </a:r>
            <a:r>
              <a:rPr lang="en-US" sz="2400" dirty="0"/>
              <a:t>the property classification is explicitly stated or implied by state law or regulation </a:t>
            </a:r>
          </a:p>
          <a:p>
            <a:pPr lvl="1"/>
            <a:r>
              <a:rPr lang="en-US" sz="2400" dirty="0" smtClean="0"/>
              <a:t>The </a:t>
            </a:r>
            <a:r>
              <a:rPr lang="en-US" sz="2400" dirty="0"/>
              <a:t>potential for injury to the PV property or to the underlying real property upon removal of the equipment</a:t>
            </a:r>
          </a:p>
          <a:p>
            <a:pPr lvl="1"/>
            <a:r>
              <a:rPr lang="en-US" sz="2400" dirty="0" smtClean="0"/>
              <a:t>The </a:t>
            </a:r>
            <a:r>
              <a:rPr lang="en-US" sz="2400" dirty="0"/>
              <a:t>physical character of the facility, including the degree to which various components are “attached” to each other or the underlying real </a:t>
            </a:r>
            <a:r>
              <a:rPr lang="en-US" sz="2400" dirty="0" smtClean="0"/>
              <a:t>property</a:t>
            </a:r>
            <a:endParaRPr lang="en-US" sz="2400" dirty="0"/>
          </a:p>
        </p:txBody>
      </p:sp>
      <p:sp>
        <p:nvSpPr>
          <p:cNvPr id="3" name="Title 2"/>
          <p:cNvSpPr>
            <a:spLocks noGrp="1"/>
          </p:cNvSpPr>
          <p:nvPr>
            <p:ph type="title"/>
          </p:nvPr>
        </p:nvSpPr>
        <p:spPr/>
        <p:txBody>
          <a:bodyPr>
            <a:normAutofit fontScale="90000"/>
          </a:bodyPr>
          <a:lstStyle/>
          <a:p>
            <a:r>
              <a:rPr lang="en-US" dirty="0" smtClean="0"/>
              <a:t>Policy Issues</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2522290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Classification of </a:t>
            </a:r>
            <a:r>
              <a:rPr lang="en-US" dirty="0"/>
              <a:t>r</a:t>
            </a:r>
            <a:r>
              <a:rPr lang="en-US" dirty="0" smtClean="0"/>
              <a:t>eal or personal property</a:t>
            </a:r>
          </a:p>
          <a:p>
            <a:pPr lvl="1"/>
            <a:r>
              <a:rPr lang="en-US" dirty="0"/>
              <a:t>The details of other indicators of the permanence of the facility, such as any associated contracts or leasing arrangements</a:t>
            </a:r>
          </a:p>
          <a:p>
            <a:pPr lvl="1"/>
            <a:r>
              <a:rPr lang="en-US" dirty="0"/>
              <a:t>The degree to which a system functions as an integrated whole rather than a collection of independent pieces of machinery and equipment, including whether it is uniquely adapted for a specific site or use</a:t>
            </a:r>
          </a:p>
          <a:p>
            <a:pPr lvl="1"/>
            <a:r>
              <a:rPr lang="en-US" dirty="0"/>
              <a:t>Whether or not a system is being put to a business use of some type </a:t>
            </a:r>
          </a:p>
          <a:p>
            <a:pPr lvl="1"/>
            <a:endParaRPr lang="en-US" dirty="0"/>
          </a:p>
        </p:txBody>
      </p:sp>
      <p:sp>
        <p:nvSpPr>
          <p:cNvPr id="3" name="Title 2"/>
          <p:cNvSpPr>
            <a:spLocks noGrp="1"/>
          </p:cNvSpPr>
          <p:nvPr>
            <p:ph type="title"/>
          </p:nvPr>
        </p:nvSpPr>
        <p:spPr/>
        <p:txBody>
          <a:bodyPr>
            <a:normAutofit fontScale="90000"/>
          </a:bodyPr>
          <a:lstStyle/>
          <a:p>
            <a:r>
              <a:rPr lang="en-US" dirty="0" smtClean="0"/>
              <a:t>Real vs. Personal </a:t>
            </a:r>
            <a:r>
              <a:rPr lang="en-US" dirty="0" err="1" smtClean="0"/>
              <a:t>Cont</a:t>
            </a:r>
            <a:r>
              <a:rPr lang="en-US" dirty="0" smtClean="0"/>
              <a:t>…</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95505075"/>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Clarity of terms and treatment</a:t>
            </a:r>
          </a:p>
          <a:p>
            <a:pPr lvl="1"/>
            <a:r>
              <a:rPr lang="en-US" dirty="0" smtClean="0"/>
              <a:t>What is a “conventional system” with respect to PV?</a:t>
            </a:r>
          </a:p>
          <a:p>
            <a:pPr lvl="1"/>
            <a:r>
              <a:rPr lang="en-US" dirty="0" smtClean="0"/>
              <a:t>Treatment of grid-supply vs. behind the meter systems</a:t>
            </a:r>
          </a:p>
          <a:p>
            <a:pPr marL="1200150" lvl="2" indent="-342900"/>
            <a:r>
              <a:rPr lang="en-US" dirty="0" smtClean="0"/>
              <a:t>Lack of differentiation</a:t>
            </a:r>
          </a:p>
          <a:p>
            <a:pPr marL="1200150" lvl="2" indent="-342900"/>
            <a:r>
              <a:rPr lang="en-US" dirty="0" smtClean="0"/>
              <a:t>Ambiguous language (e.g., third-party owned systems)</a:t>
            </a:r>
          </a:p>
          <a:p>
            <a:pPr marL="1200150" lvl="2" indent="-342900"/>
            <a:r>
              <a:rPr lang="en-US" dirty="0" smtClean="0"/>
              <a:t>Attention to market variations</a:t>
            </a:r>
            <a:endParaRPr lang="en-US" dirty="0"/>
          </a:p>
        </p:txBody>
      </p:sp>
      <p:sp>
        <p:nvSpPr>
          <p:cNvPr id="3" name="Title 2"/>
          <p:cNvSpPr>
            <a:spLocks noGrp="1"/>
          </p:cNvSpPr>
          <p:nvPr>
            <p:ph type="title"/>
          </p:nvPr>
        </p:nvSpPr>
        <p:spPr/>
        <p:txBody>
          <a:bodyPr>
            <a:normAutofit fontScale="90000"/>
          </a:bodyPr>
          <a:lstStyle/>
          <a:p>
            <a:r>
              <a:rPr lang="en-US" dirty="0" smtClean="0"/>
              <a:t>Policy Issues</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58023856"/>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System vs. Value Added</a:t>
            </a:r>
          </a:p>
          <a:p>
            <a:pPr marL="857250" lvl="1" indent="-457200"/>
            <a:r>
              <a:rPr lang="en-US" dirty="0" smtClean="0"/>
              <a:t>Ultimately mean different things</a:t>
            </a:r>
          </a:p>
          <a:p>
            <a:pPr marL="857250" lvl="1" indent="-457200"/>
            <a:r>
              <a:rPr lang="en-US" dirty="0" smtClean="0"/>
              <a:t>Most visible where system is owned by a third-party</a:t>
            </a:r>
            <a:endParaRPr lang="en-US" dirty="0"/>
          </a:p>
          <a:p>
            <a:pPr marL="457200" indent="-457200"/>
            <a:r>
              <a:rPr lang="en-US" dirty="0" smtClean="0"/>
              <a:t>Systems on Exempt Property</a:t>
            </a:r>
          </a:p>
          <a:p>
            <a:pPr marL="857250" lvl="1" indent="-457200"/>
            <a:r>
              <a:rPr lang="en-US" dirty="0" smtClean="0"/>
              <a:t>Exclusive use and default to taxation</a:t>
            </a:r>
          </a:p>
          <a:p>
            <a:pPr marL="857250" lvl="1" indent="-457200"/>
            <a:r>
              <a:rPr lang="en-US" dirty="0" smtClean="0"/>
              <a:t>Income producing?</a:t>
            </a:r>
          </a:p>
          <a:p>
            <a:pPr marL="857250" lvl="1" indent="-457200"/>
            <a:r>
              <a:rPr lang="en-US" dirty="0" smtClean="0"/>
              <a:t>Different ownership scenarios</a:t>
            </a:r>
          </a:p>
          <a:p>
            <a:pPr marL="457200" indent="-457200"/>
            <a:r>
              <a:rPr lang="en-US" dirty="0" smtClean="0"/>
              <a:t>Systems on Specially Assessed Farmland</a:t>
            </a:r>
          </a:p>
        </p:txBody>
      </p:sp>
      <p:sp>
        <p:nvSpPr>
          <p:cNvPr id="3" name="Title 2"/>
          <p:cNvSpPr>
            <a:spLocks noGrp="1"/>
          </p:cNvSpPr>
          <p:nvPr>
            <p:ph type="title"/>
          </p:nvPr>
        </p:nvSpPr>
        <p:spPr/>
        <p:txBody>
          <a:bodyPr>
            <a:normAutofit fontScale="90000"/>
          </a:bodyPr>
          <a:lstStyle/>
          <a:p>
            <a:r>
              <a:rPr lang="en-US" dirty="0" smtClean="0"/>
              <a:t>Policy Issues</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6105298"/>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sp>
        <p:nvSpPr>
          <p:cNvPr id="5" name="Title 1"/>
          <p:cNvSpPr>
            <a:spLocks noGrp="1"/>
          </p:cNvSpPr>
          <p:nvPr>
            <p:ph type="title"/>
          </p:nvPr>
        </p:nvSpPr>
        <p:spPr>
          <a:xfrm>
            <a:off x="457200" y="274638"/>
            <a:ext cx="8229600" cy="574675"/>
          </a:xfrm>
        </p:spPr>
        <p:txBody>
          <a:bodyPr>
            <a:normAutofit fontScale="90000"/>
          </a:bodyPr>
          <a:lstStyle/>
          <a:p>
            <a:r>
              <a:rPr lang="en-US" dirty="0" smtClean="0"/>
              <a:t>“Standard” Practices</a:t>
            </a:r>
            <a:endParaRPr lang="en-US" dirty="0"/>
          </a:p>
        </p:txBody>
      </p:sp>
      <p:sp>
        <p:nvSpPr>
          <p:cNvPr id="6" name="Content Placeholder 2"/>
          <p:cNvSpPr txBox="1">
            <a:spLocks/>
          </p:cNvSpPr>
          <p:nvPr/>
        </p:nvSpPr>
        <p:spPr>
          <a:xfrm>
            <a:off x="457200" y="1257300"/>
            <a:ext cx="8229600" cy="5045075"/>
          </a:xfrm>
          <a:prstGeom prst="rect">
            <a:avLst/>
          </a:prstGeom>
        </p:spPr>
        <p:txBody>
          <a:bodyPr>
            <a:normAutofit lnSpcReduction="10000"/>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ill Sans MT"/>
                <a:ea typeface="ＭＳ Ｐゴシック" charset="-128"/>
                <a:cs typeface="Gill Sans MT"/>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ill Sans MT"/>
                <a:ea typeface="ＭＳ Ｐゴシック" charset="-128"/>
                <a:cs typeface="Gill Sans MT"/>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ill Sans MT"/>
                <a:ea typeface="ＭＳ Ｐゴシック" charset="-128"/>
                <a:cs typeface="Gill Sans MT"/>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Ignore or exempt behind the meter systems or those put to personal use</a:t>
            </a:r>
          </a:p>
          <a:p>
            <a:r>
              <a:rPr lang="en-US" smtClean="0"/>
              <a:t>If exemption does not apply, use the replacement cost method for behind the meter systems (usually business personal property)</a:t>
            </a:r>
          </a:p>
          <a:p>
            <a:r>
              <a:rPr lang="en-US" smtClean="0"/>
              <a:t>Use income and/or cost in combination for grid supply systems</a:t>
            </a:r>
          </a:p>
          <a:p>
            <a:r>
              <a:rPr lang="en-US" smtClean="0"/>
              <a:t>Exempt grid supply/commercial systems in favor of a negotiated or standard PILOT</a:t>
            </a:r>
            <a:endParaRPr lang="en-US" dirty="0"/>
          </a:p>
        </p:txBody>
      </p:sp>
    </p:spTree>
    <p:extLst>
      <p:ext uri="{BB962C8B-B14F-4D97-AF65-F5344CB8AC3E}">
        <p14:creationId xmlns:p14="http://schemas.microsoft.com/office/powerpoint/2010/main" val="1936026735"/>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Careful attention to market context and how changes affect property taxes</a:t>
            </a:r>
          </a:p>
          <a:p>
            <a:r>
              <a:rPr lang="en-US" dirty="0" smtClean="0"/>
              <a:t>Simplicity vs. accuracy and ease of implementation</a:t>
            </a:r>
          </a:p>
          <a:p>
            <a:r>
              <a:rPr lang="en-US" dirty="0" smtClean="0"/>
              <a:t>Fairly implementing changes (e.g., timing)</a:t>
            </a:r>
          </a:p>
          <a:p>
            <a:r>
              <a:rPr lang="en-US" dirty="0"/>
              <a:t>Clear determinations of real vs. personal property </a:t>
            </a:r>
            <a:r>
              <a:rPr lang="en-US" dirty="0" smtClean="0"/>
              <a:t>classification</a:t>
            </a:r>
            <a:endParaRPr lang="en-US" sz="4000" dirty="0" smtClean="0"/>
          </a:p>
          <a:p>
            <a:endParaRPr lang="en-US" sz="4000" dirty="0"/>
          </a:p>
        </p:txBody>
      </p:sp>
      <p:sp>
        <p:nvSpPr>
          <p:cNvPr id="3" name="Title 2"/>
          <p:cNvSpPr>
            <a:spLocks noGrp="1"/>
          </p:cNvSpPr>
          <p:nvPr>
            <p:ph type="title"/>
          </p:nvPr>
        </p:nvSpPr>
        <p:spPr/>
        <p:txBody>
          <a:bodyPr>
            <a:normAutofit fontScale="90000"/>
          </a:bodyPr>
          <a:lstStyle/>
          <a:p>
            <a:r>
              <a:rPr lang="en-US" dirty="0" smtClean="0"/>
              <a:t>Policy Considerations</a:t>
            </a:r>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65341422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sp>
        <p:nvSpPr>
          <p:cNvPr id="5" name="Title 1"/>
          <p:cNvSpPr txBox="1">
            <a:spLocks/>
          </p:cNvSpPr>
          <p:nvPr/>
        </p:nvSpPr>
        <p:spPr bwMode="auto">
          <a:xfrm>
            <a:off x="533400" y="11723"/>
            <a:ext cx="81534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l" defTabSz="457200" rtl="0" eaLnBrk="1" fontAlgn="base" hangingPunct="1">
              <a:spcBef>
                <a:spcPct val="0"/>
              </a:spcBef>
              <a:spcAft>
                <a:spcPct val="0"/>
              </a:spcAft>
              <a:defRPr sz="4400" b="1" i="0" kern="1200">
                <a:solidFill>
                  <a:schemeClr val="tx1"/>
                </a:solidFill>
                <a:latin typeface="Gill Sans MT"/>
                <a:ea typeface="ＭＳ Ｐゴシック" charset="-128"/>
                <a:cs typeface="Gill Sans MT"/>
              </a:defRPr>
            </a:lvl1pPr>
            <a:lvl2pPr algn="l" defTabSz="457200" rtl="0" eaLnBrk="1" fontAlgn="base" hangingPunct="1">
              <a:spcBef>
                <a:spcPct val="0"/>
              </a:spcBef>
              <a:spcAft>
                <a:spcPct val="0"/>
              </a:spcAft>
              <a:defRPr sz="4400" b="1">
                <a:solidFill>
                  <a:schemeClr val="tx1"/>
                </a:solidFill>
                <a:latin typeface="Gill Sans MT" charset="0"/>
                <a:ea typeface="ＭＳ Ｐゴシック" charset="-128"/>
              </a:defRPr>
            </a:lvl2pPr>
            <a:lvl3pPr algn="l" defTabSz="457200" rtl="0" eaLnBrk="1" fontAlgn="base" hangingPunct="1">
              <a:spcBef>
                <a:spcPct val="0"/>
              </a:spcBef>
              <a:spcAft>
                <a:spcPct val="0"/>
              </a:spcAft>
              <a:defRPr sz="4400" b="1">
                <a:solidFill>
                  <a:schemeClr val="tx1"/>
                </a:solidFill>
                <a:latin typeface="Gill Sans MT" charset="0"/>
                <a:ea typeface="ＭＳ Ｐゴシック" charset="-128"/>
              </a:defRPr>
            </a:lvl3pPr>
            <a:lvl4pPr algn="l" defTabSz="457200" rtl="0" eaLnBrk="1" fontAlgn="base" hangingPunct="1">
              <a:spcBef>
                <a:spcPct val="0"/>
              </a:spcBef>
              <a:spcAft>
                <a:spcPct val="0"/>
              </a:spcAft>
              <a:defRPr sz="4400" b="1">
                <a:solidFill>
                  <a:schemeClr val="tx1"/>
                </a:solidFill>
                <a:latin typeface="Gill Sans MT" charset="0"/>
                <a:ea typeface="ＭＳ Ｐゴシック" charset="-128"/>
              </a:defRPr>
            </a:lvl4pPr>
            <a:lvl5pPr algn="l" defTabSz="457200" rtl="0" eaLnBrk="1" fontAlgn="base" hangingPunct="1">
              <a:spcBef>
                <a:spcPct val="0"/>
              </a:spcBef>
              <a:spcAft>
                <a:spcPct val="0"/>
              </a:spcAft>
              <a:defRPr sz="4400" b="1">
                <a:solidFill>
                  <a:schemeClr val="tx1"/>
                </a:solidFill>
                <a:latin typeface="Gill Sans MT" charset="0"/>
                <a:ea typeface="ＭＳ Ｐゴシック" charset="-128"/>
              </a:defRPr>
            </a:lvl5pPr>
            <a:lvl6pPr marL="457200" algn="l" defTabSz="457200" rtl="0" eaLnBrk="1" fontAlgn="base" hangingPunct="1">
              <a:spcBef>
                <a:spcPct val="0"/>
              </a:spcBef>
              <a:spcAft>
                <a:spcPct val="0"/>
              </a:spcAft>
              <a:defRPr sz="4400" b="1">
                <a:solidFill>
                  <a:schemeClr val="tx1"/>
                </a:solidFill>
                <a:latin typeface="Gill Sans MT" charset="0"/>
                <a:ea typeface="ＭＳ Ｐゴシック" charset="-128"/>
              </a:defRPr>
            </a:lvl6pPr>
            <a:lvl7pPr marL="914400" algn="l" defTabSz="457200" rtl="0" eaLnBrk="1" fontAlgn="base" hangingPunct="1">
              <a:spcBef>
                <a:spcPct val="0"/>
              </a:spcBef>
              <a:spcAft>
                <a:spcPct val="0"/>
              </a:spcAft>
              <a:defRPr sz="4400" b="1">
                <a:solidFill>
                  <a:schemeClr val="tx1"/>
                </a:solidFill>
                <a:latin typeface="Gill Sans MT" charset="0"/>
                <a:ea typeface="ＭＳ Ｐゴシック" charset="-128"/>
              </a:defRPr>
            </a:lvl7pPr>
            <a:lvl8pPr marL="1371600" algn="l" defTabSz="457200" rtl="0" eaLnBrk="1" fontAlgn="base" hangingPunct="1">
              <a:spcBef>
                <a:spcPct val="0"/>
              </a:spcBef>
              <a:spcAft>
                <a:spcPct val="0"/>
              </a:spcAft>
              <a:defRPr sz="4400" b="1">
                <a:solidFill>
                  <a:schemeClr val="tx1"/>
                </a:solidFill>
                <a:latin typeface="Gill Sans MT" charset="0"/>
                <a:ea typeface="ＭＳ Ｐゴシック" charset="-128"/>
              </a:defRPr>
            </a:lvl8pPr>
            <a:lvl9pPr marL="1828800" algn="l" defTabSz="457200" rtl="0" eaLnBrk="1" fontAlgn="base" hangingPunct="1">
              <a:spcBef>
                <a:spcPct val="0"/>
              </a:spcBef>
              <a:spcAft>
                <a:spcPct val="0"/>
              </a:spcAft>
              <a:defRPr sz="4400" b="1">
                <a:solidFill>
                  <a:schemeClr val="tx1"/>
                </a:solidFill>
                <a:latin typeface="Gill Sans MT" charset="0"/>
                <a:ea typeface="ＭＳ Ｐゴシック" charset="-128"/>
              </a:defRPr>
            </a:lvl9pPr>
          </a:lstStyle>
          <a:p>
            <a:r>
              <a:rPr lang="en-US" dirty="0" smtClean="0"/>
              <a:t>Topic Area Outline</a:t>
            </a:r>
            <a:endParaRPr lang="en-US" dirty="0"/>
          </a:p>
        </p:txBody>
      </p:sp>
      <p:graphicFrame>
        <p:nvGraphicFramePr>
          <p:cNvPr id="6" name="Diagram 5"/>
          <p:cNvGraphicFramePr/>
          <p:nvPr>
            <p:extLst>
              <p:ext uri="{D42A27DB-BD31-4B8C-83A1-F6EECF244321}">
                <p14:modId xmlns:p14="http://schemas.microsoft.com/office/powerpoint/2010/main" val="1458469348"/>
              </p:ext>
            </p:extLst>
          </p:nvPr>
        </p:nvGraphicFramePr>
        <p:xfrm>
          <a:off x="533400" y="1638300"/>
          <a:ext cx="7924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5076092"/>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Collection of information to support comparable sales analysis and relative burden</a:t>
            </a:r>
          </a:p>
          <a:p>
            <a:r>
              <a:rPr lang="en-US" dirty="0"/>
              <a:t>Use of simplified or standard income-based </a:t>
            </a:r>
            <a:r>
              <a:rPr lang="en-US" dirty="0" smtClean="0"/>
              <a:t>tools (e.g., PV Value).</a:t>
            </a:r>
            <a:endParaRPr lang="en-US" dirty="0"/>
          </a:p>
          <a:p>
            <a:r>
              <a:rPr lang="en-US" dirty="0"/>
              <a:t>Guidance and data for the use of cost approaches</a:t>
            </a:r>
          </a:p>
          <a:p>
            <a:r>
              <a:rPr lang="en-US" dirty="0"/>
              <a:t>Impacts on local revenue and projects</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a:t>Policy </a:t>
            </a:r>
            <a:r>
              <a:rPr lang="en-US" dirty="0" smtClean="0"/>
              <a:t>Considerations </a:t>
            </a:r>
            <a:r>
              <a:rPr lang="en-US" dirty="0" err="1" smtClean="0"/>
              <a:t>Cont</a:t>
            </a:r>
            <a:r>
              <a:rPr lang="en-US" dirty="0" smtClean="0"/>
              <a:t>…</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03988292"/>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41325" y="1261736"/>
            <a:ext cx="8261350" cy="5215263"/>
          </a:xfrm>
        </p:spPr>
        <p:txBody>
          <a:bodyPr/>
          <a:lstStyle/>
          <a:p>
            <a:r>
              <a:rPr lang="en-US" sz="2400" dirty="0" smtClean="0"/>
              <a:t>Can we define PV as real or personal property?</a:t>
            </a:r>
          </a:p>
          <a:p>
            <a:r>
              <a:rPr lang="en-US" sz="2400" dirty="0" smtClean="0"/>
              <a:t>What is the best valuation method for different circumstances?</a:t>
            </a:r>
          </a:p>
          <a:p>
            <a:r>
              <a:rPr lang="en-US" sz="2400" dirty="0" smtClean="0"/>
              <a:t>Is one-size fits all a good approach?</a:t>
            </a:r>
          </a:p>
          <a:p>
            <a:r>
              <a:rPr lang="en-US" sz="2400" dirty="0" smtClean="0"/>
              <a:t>What does equality mean in terms of property taxes on traditional generation and PV (or other renewables)?</a:t>
            </a:r>
          </a:p>
          <a:p>
            <a:r>
              <a:rPr lang="en-US" sz="2400" dirty="0" smtClean="0"/>
              <a:t>Is there “value” in having a good solar site (e.g., a roof, vacant land)</a:t>
            </a:r>
          </a:p>
        </p:txBody>
      </p:sp>
      <p:sp>
        <p:nvSpPr>
          <p:cNvPr id="3" name="Title 2"/>
          <p:cNvSpPr>
            <a:spLocks noGrp="1"/>
          </p:cNvSpPr>
          <p:nvPr>
            <p:ph type="title"/>
          </p:nvPr>
        </p:nvSpPr>
        <p:spPr/>
        <p:txBody>
          <a:bodyPr>
            <a:normAutofit fontScale="90000"/>
          </a:bodyPr>
          <a:lstStyle/>
          <a:p>
            <a:r>
              <a:rPr lang="en-US" dirty="0" smtClean="0"/>
              <a:t>Questions for Further Discussion</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83177100"/>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sz="half" idx="2"/>
          </p:nvPr>
        </p:nvSpPr>
        <p:spPr>
          <a:xfrm>
            <a:off x="304800" y="3830638"/>
            <a:ext cx="4495800" cy="2570162"/>
          </a:xfrm>
        </p:spPr>
        <p:txBody>
          <a:bodyPr>
            <a:normAutofit/>
          </a:bodyPr>
          <a:lstStyle/>
          <a:p>
            <a:pPr lvl="0">
              <a:defRPr/>
            </a:pPr>
            <a:r>
              <a:rPr lang="en-US" dirty="0" smtClean="0">
                <a:latin typeface="Gill Sans MT" charset="0"/>
              </a:rPr>
              <a:t>Keyes, Fox and </a:t>
            </a:r>
            <a:r>
              <a:rPr lang="en-US" dirty="0" err="1" smtClean="0">
                <a:latin typeface="Gill Sans MT" charset="0"/>
              </a:rPr>
              <a:t>Wiedman</a:t>
            </a:r>
            <a:r>
              <a:rPr lang="en-US" dirty="0" smtClean="0">
                <a:latin typeface="Gill Sans MT" charset="0"/>
              </a:rPr>
              <a:t>, LLP</a:t>
            </a:r>
            <a:endParaRPr lang="en-US" dirty="0">
              <a:latin typeface="Gill Sans MT" charset="0"/>
            </a:endParaRPr>
          </a:p>
          <a:p>
            <a:pPr lvl="0">
              <a:defRPr/>
            </a:pPr>
            <a:endParaRPr lang="en-US" dirty="0">
              <a:latin typeface="Gill Sans MT" charset="0"/>
            </a:endParaRPr>
          </a:p>
          <a:p>
            <a:pPr lvl="0">
              <a:defRPr/>
            </a:pPr>
            <a:r>
              <a:rPr lang="en-US" dirty="0" smtClean="0">
                <a:latin typeface="Gill Sans MT" charset="0"/>
              </a:rPr>
              <a:t>jbarnes@kfwlaw.com </a:t>
            </a:r>
            <a:endParaRPr lang="en-US" dirty="0">
              <a:latin typeface="Gill Sans MT" charset="0"/>
            </a:endParaRPr>
          </a:p>
        </p:txBody>
      </p:sp>
      <p:sp>
        <p:nvSpPr>
          <p:cNvPr id="19460" name="Content Placeholder 3"/>
          <p:cNvSpPr>
            <a:spLocks noGrp="1"/>
          </p:cNvSpPr>
          <p:nvPr>
            <p:ph sz="half" idx="10"/>
          </p:nvPr>
        </p:nvSpPr>
        <p:spPr>
          <a:xfrm>
            <a:off x="457200" y="3211513"/>
            <a:ext cx="4114800" cy="574675"/>
          </a:xfrm>
        </p:spPr>
        <p:txBody>
          <a:bodyPr/>
          <a:lstStyle/>
          <a:p>
            <a:r>
              <a:rPr lang="en-US" sz="3600" dirty="0" smtClean="0">
                <a:latin typeface="Gill Sans MT" charset="0"/>
              </a:rPr>
              <a:t>Justin Barnes</a:t>
            </a:r>
          </a:p>
        </p:txBody>
      </p:sp>
      <p:sp>
        <p:nvSpPr>
          <p:cNvPr id="5" name="Content Placeholder 2"/>
          <p:cNvSpPr txBox="1">
            <a:spLocks/>
          </p:cNvSpPr>
          <p:nvPr/>
        </p:nvSpPr>
        <p:spPr bwMode="auto">
          <a:xfrm>
            <a:off x="4495800" y="3838072"/>
            <a:ext cx="4267200" cy="2570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1200" cap="none" spc="0" normalizeH="0" baseline="0" noProof="0" dirty="0" smtClean="0">
                <a:ln>
                  <a:noFill/>
                </a:ln>
                <a:solidFill>
                  <a:srgbClr val="6A737B"/>
                </a:solidFill>
                <a:effectLst/>
                <a:uLnTx/>
                <a:uFillTx/>
                <a:latin typeface="Gill Sans MT" charset="0"/>
                <a:ea typeface="ＭＳ Ｐゴシック" charset="-128"/>
                <a:cs typeface="Gill Sans MT"/>
              </a:rPr>
              <a:t>Meister Consultants Group, Inc.</a:t>
            </a:r>
          </a:p>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smtClean="0">
              <a:ln>
                <a:noFill/>
              </a:ln>
              <a:solidFill>
                <a:srgbClr val="6A737B"/>
              </a:solidFill>
              <a:effectLst/>
              <a:uLnTx/>
              <a:uFillTx/>
              <a:latin typeface="Gill Sans MT" charset="0"/>
              <a:ea typeface="ＭＳ Ｐゴシック" charset="-128"/>
              <a:cs typeface="Gill Sans MT"/>
            </a:endParaRPr>
          </a:p>
          <a:p>
            <a:pPr lvl="0" algn="ctr">
              <a:spcBef>
                <a:spcPct val="20000"/>
              </a:spcBef>
              <a:defRPr/>
            </a:pPr>
            <a:r>
              <a:rPr lang="en-US" sz="2400" dirty="0" smtClean="0">
                <a:solidFill>
                  <a:srgbClr val="6A737B"/>
                </a:solidFill>
                <a:latin typeface="Gill Sans MT" charset="0"/>
                <a:cs typeface="Gill Sans MT"/>
              </a:rPr>
              <a:t>chad.laurent@mc-group.com</a:t>
            </a:r>
          </a:p>
          <a:p>
            <a:pPr lvl="0" algn="ctr">
              <a:spcBef>
                <a:spcPct val="20000"/>
              </a:spcBef>
              <a:defRPr/>
            </a:pPr>
            <a:r>
              <a:rPr lang="en-US" sz="2400" dirty="0" smtClean="0">
                <a:solidFill>
                  <a:srgbClr val="6A737B"/>
                </a:solidFill>
                <a:latin typeface="Gill Sans MT" charset="0"/>
                <a:cs typeface="Gill Sans MT"/>
              </a:rPr>
              <a:t>(617) 209-1986</a:t>
            </a:r>
          </a:p>
        </p:txBody>
      </p:sp>
      <p:sp>
        <p:nvSpPr>
          <p:cNvPr id="6" name="Content Placeholder 3"/>
          <p:cNvSpPr txBox="1">
            <a:spLocks/>
          </p:cNvSpPr>
          <p:nvPr/>
        </p:nvSpPr>
        <p:spPr bwMode="auto">
          <a:xfrm>
            <a:off x="4572000" y="3218946"/>
            <a:ext cx="4114800"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r>
              <a:rPr kumimoji="0" lang="en-US" sz="3600" b="1" i="0" u="none" strike="noStrike" kern="1200" cap="none" spc="0" normalizeH="0" baseline="0" noProof="0" dirty="0" smtClean="0">
                <a:ln>
                  <a:noFill/>
                </a:ln>
                <a:solidFill>
                  <a:srgbClr val="6A737B"/>
                </a:solidFill>
                <a:effectLst/>
                <a:uLnTx/>
                <a:uFillTx/>
                <a:latin typeface="Gill Sans MT" charset="0"/>
                <a:ea typeface="ＭＳ Ｐゴシック" charset="-128"/>
                <a:cs typeface="Gill Sans MT"/>
              </a:rPr>
              <a:t>Chad Laurent</a:t>
            </a:r>
          </a:p>
        </p:txBody>
      </p:sp>
    </p:spTree>
    <p:extLst>
      <p:ext uri="{BB962C8B-B14F-4D97-AF65-F5344CB8AC3E}">
        <p14:creationId xmlns:p14="http://schemas.microsoft.com/office/powerpoint/2010/main" val="41346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sp>
        <p:nvSpPr>
          <p:cNvPr id="5" name="Title 1"/>
          <p:cNvSpPr txBox="1">
            <a:spLocks/>
          </p:cNvSpPr>
          <p:nvPr/>
        </p:nvSpPr>
        <p:spPr bwMode="auto">
          <a:xfrm>
            <a:off x="457200" y="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l" defTabSz="457200" rtl="0" eaLnBrk="1" fontAlgn="base" hangingPunct="1">
              <a:spcBef>
                <a:spcPct val="0"/>
              </a:spcBef>
              <a:spcAft>
                <a:spcPct val="0"/>
              </a:spcAft>
              <a:defRPr sz="4400" b="1" i="0" kern="1200">
                <a:solidFill>
                  <a:schemeClr val="tx1"/>
                </a:solidFill>
                <a:latin typeface="Gill Sans MT"/>
                <a:ea typeface="ＭＳ Ｐゴシック" charset="-128"/>
                <a:cs typeface="Gill Sans MT"/>
              </a:defRPr>
            </a:lvl1pPr>
            <a:lvl2pPr algn="l" defTabSz="457200" rtl="0" eaLnBrk="1" fontAlgn="base" hangingPunct="1">
              <a:spcBef>
                <a:spcPct val="0"/>
              </a:spcBef>
              <a:spcAft>
                <a:spcPct val="0"/>
              </a:spcAft>
              <a:defRPr sz="4400" b="1">
                <a:solidFill>
                  <a:schemeClr val="tx1"/>
                </a:solidFill>
                <a:latin typeface="Gill Sans MT" charset="0"/>
                <a:ea typeface="ＭＳ Ｐゴシック" charset="-128"/>
              </a:defRPr>
            </a:lvl2pPr>
            <a:lvl3pPr algn="l" defTabSz="457200" rtl="0" eaLnBrk="1" fontAlgn="base" hangingPunct="1">
              <a:spcBef>
                <a:spcPct val="0"/>
              </a:spcBef>
              <a:spcAft>
                <a:spcPct val="0"/>
              </a:spcAft>
              <a:defRPr sz="4400" b="1">
                <a:solidFill>
                  <a:schemeClr val="tx1"/>
                </a:solidFill>
                <a:latin typeface="Gill Sans MT" charset="0"/>
                <a:ea typeface="ＭＳ Ｐゴシック" charset="-128"/>
              </a:defRPr>
            </a:lvl3pPr>
            <a:lvl4pPr algn="l" defTabSz="457200" rtl="0" eaLnBrk="1" fontAlgn="base" hangingPunct="1">
              <a:spcBef>
                <a:spcPct val="0"/>
              </a:spcBef>
              <a:spcAft>
                <a:spcPct val="0"/>
              </a:spcAft>
              <a:defRPr sz="4400" b="1">
                <a:solidFill>
                  <a:schemeClr val="tx1"/>
                </a:solidFill>
                <a:latin typeface="Gill Sans MT" charset="0"/>
                <a:ea typeface="ＭＳ Ｐゴシック" charset="-128"/>
              </a:defRPr>
            </a:lvl4pPr>
            <a:lvl5pPr algn="l" defTabSz="457200" rtl="0" eaLnBrk="1" fontAlgn="base" hangingPunct="1">
              <a:spcBef>
                <a:spcPct val="0"/>
              </a:spcBef>
              <a:spcAft>
                <a:spcPct val="0"/>
              </a:spcAft>
              <a:defRPr sz="4400" b="1">
                <a:solidFill>
                  <a:schemeClr val="tx1"/>
                </a:solidFill>
                <a:latin typeface="Gill Sans MT" charset="0"/>
                <a:ea typeface="ＭＳ Ｐゴシック" charset="-128"/>
              </a:defRPr>
            </a:lvl5pPr>
            <a:lvl6pPr marL="457200" algn="l" defTabSz="457200" rtl="0" eaLnBrk="1" fontAlgn="base" hangingPunct="1">
              <a:spcBef>
                <a:spcPct val="0"/>
              </a:spcBef>
              <a:spcAft>
                <a:spcPct val="0"/>
              </a:spcAft>
              <a:defRPr sz="4400" b="1">
                <a:solidFill>
                  <a:schemeClr val="tx1"/>
                </a:solidFill>
                <a:latin typeface="Gill Sans MT" charset="0"/>
                <a:ea typeface="ＭＳ Ｐゴシック" charset="-128"/>
              </a:defRPr>
            </a:lvl6pPr>
            <a:lvl7pPr marL="914400" algn="l" defTabSz="457200" rtl="0" eaLnBrk="1" fontAlgn="base" hangingPunct="1">
              <a:spcBef>
                <a:spcPct val="0"/>
              </a:spcBef>
              <a:spcAft>
                <a:spcPct val="0"/>
              </a:spcAft>
              <a:defRPr sz="4400" b="1">
                <a:solidFill>
                  <a:schemeClr val="tx1"/>
                </a:solidFill>
                <a:latin typeface="Gill Sans MT" charset="0"/>
                <a:ea typeface="ＭＳ Ｐゴシック" charset="-128"/>
              </a:defRPr>
            </a:lvl7pPr>
            <a:lvl8pPr marL="1371600" algn="l" defTabSz="457200" rtl="0" eaLnBrk="1" fontAlgn="base" hangingPunct="1">
              <a:spcBef>
                <a:spcPct val="0"/>
              </a:spcBef>
              <a:spcAft>
                <a:spcPct val="0"/>
              </a:spcAft>
              <a:defRPr sz="4400" b="1">
                <a:solidFill>
                  <a:schemeClr val="tx1"/>
                </a:solidFill>
                <a:latin typeface="Gill Sans MT" charset="0"/>
                <a:ea typeface="ＭＳ Ｐゴシック" charset="-128"/>
              </a:defRPr>
            </a:lvl8pPr>
            <a:lvl9pPr marL="1828800" algn="l" defTabSz="457200" rtl="0" eaLnBrk="1" fontAlgn="base" hangingPunct="1">
              <a:spcBef>
                <a:spcPct val="0"/>
              </a:spcBef>
              <a:spcAft>
                <a:spcPct val="0"/>
              </a:spcAft>
              <a:defRPr sz="4400" b="1">
                <a:solidFill>
                  <a:schemeClr val="tx1"/>
                </a:solidFill>
                <a:latin typeface="Gill Sans MT" charset="0"/>
                <a:ea typeface="ＭＳ Ｐゴシック" charset="-128"/>
              </a:defRPr>
            </a:lvl9pPr>
          </a:lstStyle>
          <a:p>
            <a:r>
              <a:rPr lang="en-US" dirty="0" smtClean="0"/>
              <a:t>Solar Industry 101</a:t>
            </a:r>
            <a:endParaRPr lang="en-US" dirty="0"/>
          </a:p>
        </p:txBody>
      </p:sp>
      <p:sp>
        <p:nvSpPr>
          <p:cNvPr id="6" name="Content Placeholder 2"/>
          <p:cNvSpPr txBox="1">
            <a:spLocks/>
          </p:cNvSpPr>
          <p:nvPr/>
        </p:nvSpPr>
        <p:spPr>
          <a:xfrm>
            <a:off x="457200" y="1447800"/>
            <a:ext cx="8229600" cy="3916363"/>
          </a:xfrm>
          <a:prstGeom prst="rect">
            <a:avLst/>
          </a:prstGeom>
        </p:spPr>
        <p:txBody>
          <a:bodyPr>
            <a:normAutofit fontScale="85000" lnSpcReduction="20000"/>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ill Sans MT"/>
                <a:ea typeface="ＭＳ Ｐゴシック" charset="-128"/>
                <a:cs typeface="Gill Sans MT"/>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ill Sans MT"/>
                <a:ea typeface="ＭＳ Ｐゴシック" charset="-128"/>
                <a:cs typeface="Gill Sans MT"/>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ill Sans MT"/>
                <a:ea typeface="ＭＳ Ｐゴシック" charset="-128"/>
                <a:cs typeface="Gill Sans MT"/>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Real Property Type: </a:t>
            </a:r>
          </a:p>
          <a:p>
            <a:pPr lvl="1"/>
            <a:r>
              <a:rPr lang="en-US" smtClean="0"/>
              <a:t>Residential, Commercial, Agricultural, Exempt</a:t>
            </a:r>
          </a:p>
          <a:p>
            <a:r>
              <a:rPr lang="en-US" smtClean="0"/>
              <a:t>System Configuration: </a:t>
            </a:r>
          </a:p>
          <a:p>
            <a:pPr lvl="1"/>
            <a:r>
              <a:rPr lang="en-US" smtClean="0"/>
              <a:t>Behind the meter (on-site use), in front of the meter (wholesale sale)</a:t>
            </a:r>
          </a:p>
          <a:p>
            <a:r>
              <a:rPr lang="en-US" smtClean="0"/>
              <a:t>System Ownership Configuration:</a:t>
            </a:r>
          </a:p>
          <a:p>
            <a:pPr lvl="1"/>
            <a:r>
              <a:rPr lang="en-US" smtClean="0"/>
              <a:t>Owned by real property owner, owned by a third party (leased or PPA) </a:t>
            </a:r>
          </a:p>
          <a:p>
            <a:r>
              <a:rPr lang="en-US" smtClean="0"/>
              <a:t>Real Property Ownership:</a:t>
            </a:r>
          </a:p>
          <a:p>
            <a:pPr lvl="1"/>
            <a:r>
              <a:rPr lang="en-US" smtClean="0"/>
              <a:t>Owned by project owner, roof/land lease</a:t>
            </a:r>
          </a:p>
          <a:p>
            <a:endParaRPr lang="en-US" smtClean="0"/>
          </a:p>
          <a:p>
            <a:pPr lvl="1"/>
            <a:endParaRPr lang="en-US" dirty="0"/>
          </a:p>
        </p:txBody>
      </p:sp>
    </p:spTree>
    <p:extLst>
      <p:ext uri="{BB962C8B-B14F-4D97-AF65-F5344CB8AC3E}">
        <p14:creationId xmlns:p14="http://schemas.microsoft.com/office/powerpoint/2010/main" val="334231726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41325" y="2453268"/>
            <a:ext cx="8261350" cy="2219093"/>
          </a:xfrm>
        </p:spPr>
        <p:txBody>
          <a:bodyPr/>
          <a:lstStyle/>
          <a:p>
            <a:pPr marL="0" indent="0" algn="just">
              <a:buNone/>
            </a:pPr>
            <a:r>
              <a:rPr lang="en-US" dirty="0" smtClean="0"/>
              <a:t>Net metering allows customers to export power to the grid during times of excess generation, and receive credits that can be applied to later electricity usage</a:t>
            </a:r>
          </a:p>
          <a:p>
            <a:endParaRPr lang="en-US" dirty="0"/>
          </a:p>
        </p:txBody>
      </p:sp>
      <p:sp>
        <p:nvSpPr>
          <p:cNvPr id="3" name="Title 2"/>
          <p:cNvSpPr>
            <a:spLocks noGrp="1"/>
          </p:cNvSpPr>
          <p:nvPr>
            <p:ph type="title"/>
          </p:nvPr>
        </p:nvSpPr>
        <p:spPr/>
        <p:txBody>
          <a:bodyPr>
            <a:normAutofit fontScale="90000"/>
          </a:bodyPr>
          <a:lstStyle/>
          <a:p>
            <a:r>
              <a:rPr lang="en-US" dirty="0" smtClean="0"/>
              <a:t>Net Metering</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3251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 Metering: </a:t>
            </a:r>
            <a:r>
              <a:rPr lang="en-US" b="0" dirty="0" smtClean="0"/>
              <a:t>Market Share</a:t>
            </a:r>
            <a:endParaRPr lang="en-US" dirty="0"/>
          </a:p>
        </p:txBody>
      </p:sp>
      <p:sp>
        <p:nvSpPr>
          <p:cNvPr id="3" name="Text Placeholder 2"/>
          <p:cNvSpPr>
            <a:spLocks noGrp="1"/>
          </p:cNvSpPr>
          <p:nvPr>
            <p:ph type="body" sz="quarter" idx="10"/>
          </p:nvPr>
        </p:nvSpPr>
        <p:spPr/>
        <p:txBody>
          <a:bodyPr/>
          <a:lstStyle/>
          <a:p>
            <a:r>
              <a:rPr lang="en-US" dirty="0" smtClean="0"/>
              <a:t>Source: IREC (</a:t>
            </a:r>
            <a:r>
              <a:rPr lang="en-US" dirty="0" smtClean="0">
                <a:hlinkClick r:id="rId3"/>
              </a:rPr>
              <a:t>http://www.irecusa.org/wp-content/uploads/IRECSolarMarketTrends-2012-web.pdf</a:t>
            </a:r>
            <a:r>
              <a:rPr lang="en-US" dirty="0" smtClean="0"/>
              <a:t>)</a:t>
            </a:r>
            <a:endParaRPr lang="en-US" dirty="0"/>
          </a:p>
        </p:txBody>
      </p:sp>
      <p:sp>
        <p:nvSpPr>
          <p:cNvPr id="4" name="Text Placeholder 1"/>
          <p:cNvSpPr txBox="1">
            <a:spLocks/>
          </p:cNvSpPr>
          <p:nvPr/>
        </p:nvSpPr>
        <p:spPr>
          <a:xfrm>
            <a:off x="441325" y="2514600"/>
            <a:ext cx="8261350" cy="3854123"/>
          </a:xfrm>
          <a:prstGeom prst="rect">
            <a:avLst/>
          </a:prstGeom>
        </p:spPr>
        <p:txBody>
          <a:bodyPr vert="horz" wrap="square" lIns="91440" tIns="45720" rIns="91440" bIns="45720" numCol="1" anchor="t" anchorCtr="0" compatLnSpc="1">
            <a:prstTxWarp prst="textNoShape">
              <a:avLst/>
            </a:prstTxWarp>
          </a:bodyPr>
          <a:lstStyle/>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sz="5400" i="0" u="none" strike="noStrike" kern="1200" cap="none" spc="0" normalizeH="0" baseline="0" noProof="0" dirty="0" smtClean="0">
                <a:ln>
                  <a:noFill/>
                </a:ln>
                <a:solidFill>
                  <a:schemeClr val="accent1">
                    <a:lumMod val="75000"/>
                  </a:schemeClr>
                </a:solidFill>
                <a:effectLst/>
                <a:uLnTx/>
                <a:uFillTx/>
                <a:latin typeface="Gill Sans MT" pitchFamily="34" charset="0"/>
                <a:ea typeface="Arial" charset="0"/>
                <a:cs typeface="Arial" charset="0"/>
              </a:rPr>
              <a:t>More than </a:t>
            </a:r>
            <a:r>
              <a:rPr kumimoji="0" lang="en-US" sz="6000" b="1" i="0" u="none" strike="noStrike" kern="1200" cap="none" spc="0" normalizeH="0" baseline="0" noProof="0" dirty="0" smtClean="0">
                <a:ln>
                  <a:noFill/>
                </a:ln>
                <a:solidFill>
                  <a:schemeClr val="accent1">
                    <a:lumMod val="75000"/>
                  </a:schemeClr>
                </a:solidFill>
                <a:effectLst/>
                <a:uLnTx/>
                <a:uFillTx/>
                <a:latin typeface="Gill Sans MT" pitchFamily="34" charset="0"/>
                <a:ea typeface="Arial" charset="0"/>
                <a:cs typeface="Arial" charset="0"/>
              </a:rPr>
              <a:t>93%</a:t>
            </a:r>
            <a:r>
              <a:rPr kumimoji="0" lang="en-US" sz="6000" b="1" i="0" u="none" strike="noStrike" kern="1200" cap="none" spc="0" normalizeH="0" noProof="0" dirty="0" smtClean="0">
                <a:ln>
                  <a:noFill/>
                </a:ln>
                <a:solidFill>
                  <a:schemeClr val="accent1">
                    <a:lumMod val="75000"/>
                  </a:schemeClr>
                </a:solidFill>
                <a:effectLst/>
                <a:uLnTx/>
                <a:uFillTx/>
                <a:latin typeface="Gill Sans MT" pitchFamily="34" charset="0"/>
                <a:ea typeface="Arial" charset="0"/>
                <a:cs typeface="Arial" charset="0"/>
              </a:rPr>
              <a:t> </a:t>
            </a:r>
            <a:r>
              <a:rPr lang="en-US" sz="4000" dirty="0" smtClean="0">
                <a:solidFill>
                  <a:schemeClr val="tx2">
                    <a:lumMod val="75000"/>
                  </a:schemeClr>
                </a:solidFill>
                <a:latin typeface="Gill Sans MT" pitchFamily="34" charset="0"/>
                <a:ea typeface="Arial" charset="0"/>
                <a:cs typeface="Arial" charset="0"/>
              </a:rPr>
              <a:t>of distributed PV Installations are net-metered</a:t>
            </a:r>
            <a:endParaRPr kumimoji="0" lang="en-US" sz="1600" b="0" i="0" u="none" strike="noStrike" kern="1200" cap="none" spc="0" normalizeH="0" baseline="0" noProof="0" dirty="0" smtClean="0">
              <a:ln>
                <a:noFill/>
              </a:ln>
              <a:solidFill>
                <a:schemeClr val="tx2">
                  <a:lumMod val="75000"/>
                </a:schemeClr>
              </a:solidFill>
              <a:effectLst/>
              <a:uLnTx/>
              <a:uFillTx/>
              <a:latin typeface="Gill Sans MT" pitchFamily="34" charset="0"/>
              <a:ea typeface="Arial"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6A737B"/>
              </a:solidFill>
              <a:effectLst/>
              <a:uLnTx/>
              <a:uFillTx/>
              <a:latin typeface="Gill Sans MT" pitchFamily="34" charset="0"/>
              <a:ea typeface="Arial" charset="0"/>
              <a:cs typeface="Arial" charset="0"/>
            </a:endParaRPr>
          </a:p>
        </p:txBody>
      </p:sp>
    </p:spTree>
    <p:extLst>
      <p:ext uri="{BB962C8B-B14F-4D97-AF65-F5344CB8AC3E}">
        <p14:creationId xmlns:p14="http://schemas.microsoft.com/office/powerpoint/2010/main" val="228001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DSIRE Review Date Text Box"/>
          <p:cNvSpPr txBox="1">
            <a:spLocks noChangeArrowheads="1"/>
          </p:cNvSpPr>
          <p:nvPr/>
        </p:nvSpPr>
        <p:spPr bwMode="auto">
          <a:xfrm>
            <a:off x="2975785" y="1035526"/>
            <a:ext cx="32766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300" b="1" dirty="0">
                <a:latin typeface="Tahoma" pitchFamily="-108" charset="0"/>
              </a:rPr>
              <a:t>www.dsireusa.org / </a:t>
            </a:r>
            <a:r>
              <a:rPr lang="en-US" sz="1300" b="1" dirty="0" smtClean="0">
                <a:latin typeface="Tahoma" pitchFamily="-108" charset="0"/>
              </a:rPr>
              <a:t>August 2012</a:t>
            </a:r>
            <a:r>
              <a:rPr lang="en-US" sz="1300" b="1" dirty="0" smtClean="0">
                <a:solidFill>
                  <a:schemeClr val="bg1"/>
                </a:solidFill>
                <a:latin typeface="Tahoma" pitchFamily="-108" charset="0"/>
              </a:rPr>
              <a:t>.</a:t>
            </a:r>
            <a:endParaRPr lang="en-US" sz="1300" b="1" dirty="0">
              <a:solidFill>
                <a:schemeClr val="bg1"/>
              </a:solidFill>
              <a:latin typeface="Tahoma" pitchFamily="-108" charset="0"/>
            </a:endParaRPr>
          </a:p>
        </p:txBody>
      </p:sp>
      <p:sp>
        <p:nvSpPr>
          <p:cNvPr id="108" name="Summary Text Box"/>
          <p:cNvSpPr txBox="1">
            <a:spLocks noChangeArrowheads="1"/>
          </p:cNvSpPr>
          <p:nvPr/>
        </p:nvSpPr>
        <p:spPr bwMode="auto">
          <a:xfrm>
            <a:off x="6705600" y="4382375"/>
            <a:ext cx="2243468" cy="1446550"/>
          </a:xfrm>
          <a:prstGeom prst="rect">
            <a:avLst/>
          </a:prstGeom>
          <a:solidFill>
            <a:schemeClr val="accent6"/>
          </a:solidFill>
          <a:ln w="9525">
            <a:solidFill>
              <a:schemeClr val="tx1"/>
            </a:solidFill>
            <a:miter lim="800000"/>
            <a:headEnd/>
            <a:tailEnd/>
          </a:ln>
          <a:effectLst>
            <a:outerShdw blurRad="50800" dist="38100" dir="5400000" algn="t" rotWithShape="0">
              <a:prstClr val="black">
                <a:alpha val="40000"/>
              </a:prstClr>
            </a:outerShdw>
          </a:effectLst>
        </p:spPr>
        <p:txBody>
          <a:bodyPr wrap="square">
            <a:spAutoFit/>
          </a:bodyPr>
          <a:lstStyle/>
          <a:p>
            <a:pPr algn="ctr" fontAlgn="auto">
              <a:spcBef>
                <a:spcPts val="0"/>
              </a:spcBef>
              <a:spcAft>
                <a:spcPts val="0"/>
              </a:spcAft>
              <a:defRPr/>
            </a:pPr>
            <a:r>
              <a:rPr lang="en-US" sz="2400" b="1" dirty="0">
                <a:latin typeface="Tahoma" pitchFamily="1" charset="0"/>
                <a:cs typeface="+mn-cs"/>
              </a:rPr>
              <a:t>43 </a:t>
            </a:r>
            <a:r>
              <a:rPr lang="en-US" sz="2400" b="1" dirty="0" smtClean="0">
                <a:latin typeface="Tahoma" pitchFamily="1" charset="0"/>
                <a:cs typeface="+mn-cs"/>
              </a:rPr>
              <a:t>states</a:t>
            </a:r>
            <a:r>
              <a:rPr lang="en-US" sz="2400" b="1" dirty="0" smtClean="0">
                <a:solidFill>
                  <a:schemeClr val="accent6"/>
                </a:solidFill>
                <a:latin typeface="Tahoma" pitchFamily="1" charset="0"/>
                <a:cs typeface="+mn-cs"/>
              </a:rPr>
              <a:t>,</a:t>
            </a:r>
            <a:r>
              <a:rPr lang="en-US" sz="2400" b="1" dirty="0" smtClean="0">
                <a:latin typeface="Tahoma" pitchFamily="1" charset="0"/>
                <a:cs typeface="+mn-cs"/>
              </a:rPr>
              <a:t> </a:t>
            </a:r>
          </a:p>
          <a:p>
            <a:pPr algn="ctr" fontAlgn="auto">
              <a:spcBef>
                <a:spcPts val="0"/>
              </a:spcBef>
              <a:spcAft>
                <a:spcPts val="0"/>
              </a:spcAft>
              <a:defRPr/>
            </a:pPr>
            <a:r>
              <a:rPr lang="en-US" sz="1600" b="1" dirty="0" smtClean="0">
                <a:latin typeface="Tahoma" pitchFamily="1" charset="0"/>
                <a:cs typeface="+mn-cs"/>
              </a:rPr>
              <a:t>+ Washington DC </a:t>
            </a:r>
          </a:p>
          <a:p>
            <a:pPr algn="ctr" fontAlgn="auto">
              <a:spcBef>
                <a:spcPts val="0"/>
              </a:spcBef>
              <a:spcAft>
                <a:spcPts val="0"/>
              </a:spcAft>
              <a:defRPr/>
            </a:pPr>
            <a:r>
              <a:rPr lang="en-US" sz="1600" b="1" dirty="0" smtClean="0">
                <a:latin typeface="Tahoma" pitchFamily="1" charset="0"/>
                <a:cs typeface="+mn-cs"/>
              </a:rPr>
              <a:t>&amp; </a:t>
            </a:r>
            <a:r>
              <a:rPr lang="en-US" sz="1600" b="1" dirty="0">
                <a:latin typeface="Tahoma" pitchFamily="1" charset="0"/>
                <a:cs typeface="+mn-cs"/>
              </a:rPr>
              <a:t>4 </a:t>
            </a:r>
            <a:r>
              <a:rPr lang="en-US" sz="1600" b="1" dirty="0" err="1" smtClean="0">
                <a:latin typeface="Tahoma" pitchFamily="1" charset="0"/>
                <a:cs typeface="+mn-cs"/>
              </a:rPr>
              <a:t>territories</a:t>
            </a:r>
            <a:r>
              <a:rPr lang="en-US" sz="1600" b="1" dirty="0" err="1" smtClean="0">
                <a:solidFill>
                  <a:schemeClr val="accent6"/>
                </a:solidFill>
                <a:latin typeface="Tahoma" pitchFamily="1" charset="0"/>
                <a:cs typeface="+mn-cs"/>
              </a:rPr>
              <a:t>,</a:t>
            </a:r>
            <a:r>
              <a:rPr lang="en-US" sz="1600" b="1" dirty="0" err="1" smtClean="0">
                <a:latin typeface="Tahoma" pitchFamily="1" charset="0"/>
                <a:cs typeface="+mn-cs"/>
              </a:rPr>
              <a:t>have</a:t>
            </a:r>
            <a:r>
              <a:rPr lang="en-US" sz="1600" b="1" dirty="0" smtClean="0">
                <a:latin typeface="Tahoma" pitchFamily="1" charset="0"/>
                <a:cs typeface="+mn-cs"/>
              </a:rPr>
              <a:t> </a:t>
            </a:r>
            <a:r>
              <a:rPr lang="en-US" sz="1600" b="1" dirty="0">
                <a:latin typeface="Tahoma" pitchFamily="1" charset="0"/>
                <a:cs typeface="+mn-cs"/>
              </a:rPr>
              <a:t>adopted a net metering </a:t>
            </a:r>
            <a:r>
              <a:rPr lang="en-US" sz="1600" b="1" dirty="0" smtClean="0">
                <a:latin typeface="Tahoma" pitchFamily="1" charset="0"/>
                <a:cs typeface="+mn-cs"/>
              </a:rPr>
              <a:t>policy</a:t>
            </a:r>
            <a:r>
              <a:rPr lang="en-US" sz="1600" b="1" dirty="0" smtClean="0">
                <a:solidFill>
                  <a:schemeClr val="accent6"/>
                </a:solidFill>
                <a:latin typeface="Tahoma" pitchFamily="1" charset="0"/>
                <a:cs typeface="+mn-cs"/>
              </a:rPr>
              <a:t>.</a:t>
            </a:r>
            <a:endParaRPr lang="en-US" sz="1600" b="1" dirty="0">
              <a:solidFill>
                <a:schemeClr val="accent6"/>
              </a:solidFill>
              <a:latin typeface="Tahoma" pitchFamily="1" charset="0"/>
              <a:cs typeface="+mn-cs"/>
            </a:endParaRPr>
          </a:p>
        </p:txBody>
      </p:sp>
      <p:pic>
        <p:nvPicPr>
          <p:cNvPr id="1027" name="Red Key---------------------------------------------------" descr="The following list contains the states that have adopted net metering policies, along with each state's individual system capacity limit in kilowatts.  For states with multiple capacity limits listed the limit generally varies by sector.  Many net metering policies only apply to certain utility types, these are no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62" y="5152684"/>
            <a:ext cx="11763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35" name="Arizona" descr="Arizona, no limit."/>
          <p:cNvSpPr>
            <a:spLocks/>
          </p:cNvSpPr>
          <p:nvPr/>
        </p:nvSpPr>
        <p:spPr bwMode="auto">
          <a:xfrm>
            <a:off x="1211263" y="3406063"/>
            <a:ext cx="900112" cy="992187"/>
          </a:xfrm>
          <a:custGeom>
            <a:avLst/>
            <a:gdLst>
              <a:gd name="T0" fmla="*/ 2147483647 w 570"/>
              <a:gd name="T1" fmla="*/ 2147483647 h 673"/>
              <a:gd name="T2" fmla="*/ 2147483647 w 570"/>
              <a:gd name="T3" fmla="*/ 2147483647 h 673"/>
              <a:gd name="T4" fmla="*/ 2147483647 w 570"/>
              <a:gd name="T5" fmla="*/ 2147483647 h 673"/>
              <a:gd name="T6" fmla="*/ 2147483647 w 570"/>
              <a:gd name="T7" fmla="*/ 2147483647 h 673"/>
              <a:gd name="T8" fmla="*/ 2147483647 w 570"/>
              <a:gd name="T9" fmla="*/ 2147483647 h 673"/>
              <a:gd name="T10" fmla="*/ 2147483647 w 570"/>
              <a:gd name="T11" fmla="*/ 2147483647 h 673"/>
              <a:gd name="T12" fmla="*/ 2147483647 w 570"/>
              <a:gd name="T13" fmla="*/ 2147483647 h 673"/>
              <a:gd name="T14" fmla="*/ 2147483647 w 570"/>
              <a:gd name="T15" fmla="*/ 2147483647 h 673"/>
              <a:gd name="T16" fmla="*/ 2147483647 w 570"/>
              <a:gd name="T17" fmla="*/ 2147483647 h 673"/>
              <a:gd name="T18" fmla="*/ 2147483647 w 570"/>
              <a:gd name="T19" fmla="*/ 2147483647 h 673"/>
              <a:gd name="T20" fmla="*/ 2147483647 w 570"/>
              <a:gd name="T21" fmla="*/ 2147483647 h 673"/>
              <a:gd name="T22" fmla="*/ 2147483647 w 570"/>
              <a:gd name="T23" fmla="*/ 2147483647 h 673"/>
              <a:gd name="T24" fmla="*/ 2147483647 w 570"/>
              <a:gd name="T25" fmla="*/ 2147483647 h 673"/>
              <a:gd name="T26" fmla="*/ 2147483647 w 570"/>
              <a:gd name="T27" fmla="*/ 2147483647 h 673"/>
              <a:gd name="T28" fmla="*/ 2147483647 w 570"/>
              <a:gd name="T29" fmla="*/ 2147483647 h 673"/>
              <a:gd name="T30" fmla="*/ 2147483647 w 570"/>
              <a:gd name="T31" fmla="*/ 2147483647 h 673"/>
              <a:gd name="T32" fmla="*/ 2147483647 w 570"/>
              <a:gd name="T33" fmla="*/ 2147483647 h 673"/>
              <a:gd name="T34" fmla="*/ 2147483647 w 570"/>
              <a:gd name="T35" fmla="*/ 2147483647 h 673"/>
              <a:gd name="T36" fmla="*/ 2147483647 w 570"/>
              <a:gd name="T37" fmla="*/ 2147483647 h 673"/>
              <a:gd name="T38" fmla="*/ 2147483647 w 570"/>
              <a:gd name="T39" fmla="*/ 2147483647 h 673"/>
              <a:gd name="T40" fmla="*/ 2147483647 w 570"/>
              <a:gd name="T41" fmla="*/ 2147483647 h 673"/>
              <a:gd name="T42" fmla="*/ 2147483647 w 570"/>
              <a:gd name="T43" fmla="*/ 2147483647 h 673"/>
              <a:gd name="T44" fmla="*/ 2147483647 w 570"/>
              <a:gd name="T45" fmla="*/ 2147483647 h 673"/>
              <a:gd name="T46" fmla="*/ 2147483647 w 570"/>
              <a:gd name="T47" fmla="*/ 2147483647 h 673"/>
              <a:gd name="T48" fmla="*/ 2147483647 w 570"/>
              <a:gd name="T49" fmla="*/ 2147483647 h 673"/>
              <a:gd name="T50" fmla="*/ 2147483647 w 570"/>
              <a:gd name="T51" fmla="*/ 2147483647 h 673"/>
              <a:gd name="T52" fmla="*/ 2147483647 w 570"/>
              <a:gd name="T53" fmla="*/ 2147483647 h 673"/>
              <a:gd name="T54" fmla="*/ 2147483647 w 570"/>
              <a:gd name="T55" fmla="*/ 2147483647 h 673"/>
              <a:gd name="T56" fmla="*/ 2147483647 w 570"/>
              <a:gd name="T57" fmla="*/ 2147483647 h 673"/>
              <a:gd name="T58" fmla="*/ 2147483647 w 570"/>
              <a:gd name="T59" fmla="*/ 2147483647 h 673"/>
              <a:gd name="T60" fmla="*/ 2147483647 w 570"/>
              <a:gd name="T61" fmla="*/ 2147483647 h 673"/>
              <a:gd name="T62" fmla="*/ 2147483647 w 570"/>
              <a:gd name="T63" fmla="*/ 2147483647 h 673"/>
              <a:gd name="T64" fmla="*/ 2147483647 w 570"/>
              <a:gd name="T65" fmla="*/ 2147483647 h 673"/>
              <a:gd name="T66" fmla="*/ 2147483647 w 570"/>
              <a:gd name="T67" fmla="*/ 2147483647 h 673"/>
              <a:gd name="T68" fmla="*/ 2147483647 w 570"/>
              <a:gd name="T69" fmla="*/ 2147483647 h 673"/>
              <a:gd name="T70" fmla="*/ 2147483647 w 570"/>
              <a:gd name="T71" fmla="*/ 2147483647 h 673"/>
              <a:gd name="T72" fmla="*/ 2147483647 w 570"/>
              <a:gd name="T73" fmla="*/ 2147483647 h 673"/>
              <a:gd name="T74" fmla="*/ 2147483647 w 570"/>
              <a:gd name="T75" fmla="*/ 2147483647 h 673"/>
              <a:gd name="T76" fmla="*/ 2147483647 w 570"/>
              <a:gd name="T77" fmla="*/ 2147483647 h 6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0"/>
              <a:gd name="T118" fmla="*/ 0 h 673"/>
              <a:gd name="T119" fmla="*/ 570 w 570"/>
              <a:gd name="T120" fmla="*/ 673 h 6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0" h="673">
                <a:moveTo>
                  <a:pt x="0" y="465"/>
                </a:moveTo>
                <a:lnTo>
                  <a:pt x="11" y="451"/>
                </a:lnTo>
                <a:lnTo>
                  <a:pt x="27" y="451"/>
                </a:lnTo>
                <a:lnTo>
                  <a:pt x="36" y="423"/>
                </a:lnTo>
                <a:lnTo>
                  <a:pt x="29" y="421"/>
                </a:lnTo>
                <a:lnTo>
                  <a:pt x="19" y="411"/>
                </a:lnTo>
                <a:lnTo>
                  <a:pt x="23" y="381"/>
                </a:lnTo>
                <a:lnTo>
                  <a:pt x="31" y="376"/>
                </a:lnTo>
                <a:lnTo>
                  <a:pt x="47" y="350"/>
                </a:lnTo>
                <a:lnTo>
                  <a:pt x="52" y="321"/>
                </a:lnTo>
                <a:lnTo>
                  <a:pt x="56" y="318"/>
                </a:lnTo>
                <a:lnTo>
                  <a:pt x="61" y="308"/>
                </a:lnTo>
                <a:lnTo>
                  <a:pt x="77" y="302"/>
                </a:lnTo>
                <a:lnTo>
                  <a:pt x="87" y="295"/>
                </a:lnTo>
                <a:lnTo>
                  <a:pt x="90" y="289"/>
                </a:lnTo>
                <a:lnTo>
                  <a:pt x="72" y="270"/>
                </a:lnTo>
                <a:lnTo>
                  <a:pt x="72" y="264"/>
                </a:lnTo>
                <a:lnTo>
                  <a:pt x="66" y="238"/>
                </a:lnTo>
                <a:lnTo>
                  <a:pt x="58" y="223"/>
                </a:lnTo>
                <a:lnTo>
                  <a:pt x="59" y="206"/>
                </a:lnTo>
                <a:lnTo>
                  <a:pt x="68" y="181"/>
                </a:lnTo>
                <a:lnTo>
                  <a:pt x="68" y="126"/>
                </a:lnTo>
                <a:lnTo>
                  <a:pt x="72" y="112"/>
                </a:lnTo>
                <a:lnTo>
                  <a:pt x="69" y="88"/>
                </a:lnTo>
                <a:lnTo>
                  <a:pt x="91" y="85"/>
                </a:lnTo>
                <a:lnTo>
                  <a:pt x="111" y="102"/>
                </a:lnTo>
                <a:lnTo>
                  <a:pt x="130" y="87"/>
                </a:lnTo>
                <a:lnTo>
                  <a:pt x="141" y="16"/>
                </a:lnTo>
                <a:lnTo>
                  <a:pt x="145" y="0"/>
                </a:lnTo>
                <a:lnTo>
                  <a:pt x="172" y="4"/>
                </a:lnTo>
                <a:lnTo>
                  <a:pt x="201" y="8"/>
                </a:lnTo>
                <a:lnTo>
                  <a:pt x="241" y="15"/>
                </a:lnTo>
                <a:lnTo>
                  <a:pt x="244" y="15"/>
                </a:lnTo>
                <a:lnTo>
                  <a:pt x="255" y="16"/>
                </a:lnTo>
                <a:lnTo>
                  <a:pt x="272" y="19"/>
                </a:lnTo>
                <a:lnTo>
                  <a:pt x="338" y="27"/>
                </a:lnTo>
                <a:lnTo>
                  <a:pt x="360" y="31"/>
                </a:lnTo>
                <a:lnTo>
                  <a:pt x="367" y="31"/>
                </a:lnTo>
                <a:lnTo>
                  <a:pt x="381" y="33"/>
                </a:lnTo>
                <a:lnTo>
                  <a:pt x="403" y="36"/>
                </a:lnTo>
                <a:lnTo>
                  <a:pt x="424" y="38"/>
                </a:lnTo>
                <a:lnTo>
                  <a:pt x="446" y="41"/>
                </a:lnTo>
                <a:lnTo>
                  <a:pt x="448" y="42"/>
                </a:lnTo>
                <a:lnTo>
                  <a:pt x="487" y="47"/>
                </a:lnTo>
                <a:lnTo>
                  <a:pt x="519" y="51"/>
                </a:lnTo>
                <a:lnTo>
                  <a:pt x="530" y="52"/>
                </a:lnTo>
                <a:lnTo>
                  <a:pt x="569" y="56"/>
                </a:lnTo>
                <a:lnTo>
                  <a:pt x="566" y="83"/>
                </a:lnTo>
                <a:lnTo>
                  <a:pt x="563" y="110"/>
                </a:lnTo>
                <a:lnTo>
                  <a:pt x="556" y="164"/>
                </a:lnTo>
                <a:lnTo>
                  <a:pt x="550" y="216"/>
                </a:lnTo>
                <a:lnTo>
                  <a:pt x="550" y="218"/>
                </a:lnTo>
                <a:lnTo>
                  <a:pt x="544" y="277"/>
                </a:lnTo>
                <a:lnTo>
                  <a:pt x="541" y="296"/>
                </a:lnTo>
                <a:lnTo>
                  <a:pt x="541" y="297"/>
                </a:lnTo>
                <a:lnTo>
                  <a:pt x="539" y="320"/>
                </a:lnTo>
                <a:lnTo>
                  <a:pt x="537" y="340"/>
                </a:lnTo>
                <a:lnTo>
                  <a:pt x="532" y="382"/>
                </a:lnTo>
                <a:lnTo>
                  <a:pt x="530" y="405"/>
                </a:lnTo>
                <a:lnTo>
                  <a:pt x="530" y="408"/>
                </a:lnTo>
                <a:lnTo>
                  <a:pt x="530" y="410"/>
                </a:lnTo>
                <a:lnTo>
                  <a:pt x="523" y="468"/>
                </a:lnTo>
                <a:lnTo>
                  <a:pt x="523" y="473"/>
                </a:lnTo>
                <a:lnTo>
                  <a:pt x="520" y="490"/>
                </a:lnTo>
                <a:lnTo>
                  <a:pt x="517" y="515"/>
                </a:lnTo>
                <a:lnTo>
                  <a:pt x="517" y="518"/>
                </a:lnTo>
                <a:lnTo>
                  <a:pt x="514" y="544"/>
                </a:lnTo>
                <a:lnTo>
                  <a:pt x="513" y="552"/>
                </a:lnTo>
                <a:lnTo>
                  <a:pt x="503" y="648"/>
                </a:lnTo>
                <a:lnTo>
                  <a:pt x="503" y="651"/>
                </a:lnTo>
                <a:lnTo>
                  <a:pt x="500" y="672"/>
                </a:lnTo>
                <a:lnTo>
                  <a:pt x="371" y="656"/>
                </a:lnTo>
                <a:lnTo>
                  <a:pt x="316" y="649"/>
                </a:lnTo>
                <a:lnTo>
                  <a:pt x="294" y="637"/>
                </a:lnTo>
                <a:lnTo>
                  <a:pt x="291" y="635"/>
                </a:lnTo>
                <a:lnTo>
                  <a:pt x="278" y="630"/>
                </a:lnTo>
                <a:lnTo>
                  <a:pt x="123" y="544"/>
                </a:lnTo>
                <a:lnTo>
                  <a:pt x="11" y="480"/>
                </a:lnTo>
                <a:lnTo>
                  <a:pt x="0" y="465"/>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52" name="Alaska" descr="Alaska, 25 kilowatt limit, policy applies only to certain utility types."/>
          <p:cNvSpPr>
            <a:spLocks/>
          </p:cNvSpPr>
          <p:nvPr/>
        </p:nvSpPr>
        <p:spPr bwMode="auto">
          <a:xfrm>
            <a:off x="76200" y="4268075"/>
            <a:ext cx="1136650" cy="838200"/>
          </a:xfrm>
          <a:custGeom>
            <a:avLst/>
            <a:gdLst>
              <a:gd name="T0" fmla="*/ 2147483647 w 1184"/>
              <a:gd name="T1" fmla="*/ 2147483647 h 920"/>
              <a:gd name="T2" fmla="*/ 2147483647 w 1184"/>
              <a:gd name="T3" fmla="*/ 2147483647 h 920"/>
              <a:gd name="T4" fmla="*/ 2147483647 w 1184"/>
              <a:gd name="T5" fmla="*/ 2147483647 h 920"/>
              <a:gd name="T6" fmla="*/ 2147483647 w 1184"/>
              <a:gd name="T7" fmla="*/ 2147483647 h 920"/>
              <a:gd name="T8" fmla="*/ 2147483647 w 1184"/>
              <a:gd name="T9" fmla="*/ 2147483647 h 920"/>
              <a:gd name="T10" fmla="*/ 2147483647 w 1184"/>
              <a:gd name="T11" fmla="*/ 2147483647 h 920"/>
              <a:gd name="T12" fmla="*/ 2147483647 w 1184"/>
              <a:gd name="T13" fmla="*/ 2147483647 h 920"/>
              <a:gd name="T14" fmla="*/ 2147483647 w 1184"/>
              <a:gd name="T15" fmla="*/ 2147483647 h 920"/>
              <a:gd name="T16" fmla="*/ 2147483647 w 1184"/>
              <a:gd name="T17" fmla="*/ 2147483647 h 920"/>
              <a:gd name="T18" fmla="*/ 2147483647 w 1184"/>
              <a:gd name="T19" fmla="*/ 2147483647 h 920"/>
              <a:gd name="T20" fmla="*/ 2147483647 w 1184"/>
              <a:gd name="T21" fmla="*/ 2147483647 h 920"/>
              <a:gd name="T22" fmla="*/ 2147483647 w 1184"/>
              <a:gd name="T23" fmla="*/ 2147483647 h 920"/>
              <a:gd name="T24" fmla="*/ 2147483647 w 1184"/>
              <a:gd name="T25" fmla="*/ 2147483647 h 920"/>
              <a:gd name="T26" fmla="*/ 2147483647 w 1184"/>
              <a:gd name="T27" fmla="*/ 2147483647 h 920"/>
              <a:gd name="T28" fmla="*/ 2147483647 w 1184"/>
              <a:gd name="T29" fmla="*/ 2147483647 h 920"/>
              <a:gd name="T30" fmla="*/ 2147483647 w 1184"/>
              <a:gd name="T31" fmla="*/ 2147483647 h 920"/>
              <a:gd name="T32" fmla="*/ 2147483647 w 1184"/>
              <a:gd name="T33" fmla="*/ 2147483647 h 920"/>
              <a:gd name="T34" fmla="*/ 2147483647 w 1184"/>
              <a:gd name="T35" fmla="*/ 2147483647 h 920"/>
              <a:gd name="T36" fmla="*/ 2147483647 w 1184"/>
              <a:gd name="T37" fmla="*/ 2147483647 h 920"/>
              <a:gd name="T38" fmla="*/ 2147483647 w 1184"/>
              <a:gd name="T39" fmla="*/ 2147483647 h 920"/>
              <a:gd name="T40" fmla="*/ 2147483647 w 1184"/>
              <a:gd name="T41" fmla="*/ 2147483647 h 920"/>
              <a:gd name="T42" fmla="*/ 2147483647 w 1184"/>
              <a:gd name="T43" fmla="*/ 2147483647 h 920"/>
              <a:gd name="T44" fmla="*/ 2147483647 w 1184"/>
              <a:gd name="T45" fmla="*/ 2147483647 h 920"/>
              <a:gd name="T46" fmla="*/ 2147483647 w 1184"/>
              <a:gd name="T47" fmla="*/ 2147483647 h 920"/>
              <a:gd name="T48" fmla="*/ 2147483647 w 1184"/>
              <a:gd name="T49" fmla="*/ 2147483647 h 920"/>
              <a:gd name="T50" fmla="*/ 2147483647 w 1184"/>
              <a:gd name="T51" fmla="*/ 2147483647 h 920"/>
              <a:gd name="T52" fmla="*/ 2147483647 w 1184"/>
              <a:gd name="T53" fmla="*/ 2147483647 h 920"/>
              <a:gd name="T54" fmla="*/ 2147483647 w 1184"/>
              <a:gd name="T55" fmla="*/ 2147483647 h 920"/>
              <a:gd name="T56" fmla="*/ 2147483647 w 1184"/>
              <a:gd name="T57" fmla="*/ 2147483647 h 920"/>
              <a:gd name="T58" fmla="*/ 2147483647 w 1184"/>
              <a:gd name="T59" fmla="*/ 2147483647 h 920"/>
              <a:gd name="T60" fmla="*/ 2147483647 w 1184"/>
              <a:gd name="T61" fmla="*/ 2147483647 h 920"/>
              <a:gd name="T62" fmla="*/ 0 w 1184"/>
              <a:gd name="T63" fmla="*/ 2147483647 h 920"/>
              <a:gd name="T64" fmla="*/ 2147483647 w 1184"/>
              <a:gd name="T65" fmla="*/ 2147483647 h 920"/>
              <a:gd name="T66" fmla="*/ 2147483647 w 1184"/>
              <a:gd name="T67" fmla="*/ 2147483647 h 920"/>
              <a:gd name="T68" fmla="*/ 2147483647 w 1184"/>
              <a:gd name="T69" fmla="*/ 2147483647 h 920"/>
              <a:gd name="T70" fmla="*/ 2147483647 w 1184"/>
              <a:gd name="T71" fmla="*/ 2147483647 h 920"/>
              <a:gd name="T72" fmla="*/ 2147483647 w 1184"/>
              <a:gd name="T73" fmla="*/ 2147483647 h 920"/>
              <a:gd name="T74" fmla="*/ 2147483647 w 1184"/>
              <a:gd name="T75" fmla="*/ 2147483647 h 920"/>
              <a:gd name="T76" fmla="*/ 2147483647 w 1184"/>
              <a:gd name="T77" fmla="*/ 2147483647 h 920"/>
              <a:gd name="T78" fmla="*/ 2147483647 w 1184"/>
              <a:gd name="T79" fmla="*/ 2147483647 h 920"/>
              <a:gd name="T80" fmla="*/ 2147483647 w 1184"/>
              <a:gd name="T81" fmla="*/ 2147483647 h 920"/>
              <a:gd name="T82" fmla="*/ 2147483647 w 1184"/>
              <a:gd name="T83" fmla="*/ 2147483647 h 920"/>
              <a:gd name="T84" fmla="*/ 2147483647 w 1184"/>
              <a:gd name="T85" fmla="*/ 2147483647 h 920"/>
              <a:gd name="T86" fmla="*/ 2147483647 w 1184"/>
              <a:gd name="T87" fmla="*/ 2147483647 h 920"/>
              <a:gd name="T88" fmla="*/ 2147483647 w 1184"/>
              <a:gd name="T89" fmla="*/ 2147483647 h 920"/>
              <a:gd name="T90" fmla="*/ 2147483647 w 1184"/>
              <a:gd name="T91" fmla="*/ 2147483647 h 920"/>
              <a:gd name="T92" fmla="*/ 2147483647 w 1184"/>
              <a:gd name="T93" fmla="*/ 2147483647 h 920"/>
              <a:gd name="T94" fmla="*/ 2147483647 w 1184"/>
              <a:gd name="T95" fmla="*/ 2147483647 h 920"/>
              <a:gd name="T96" fmla="*/ 2147483647 w 1184"/>
              <a:gd name="T97" fmla="*/ 2147483647 h 920"/>
              <a:gd name="T98" fmla="*/ 2147483647 w 1184"/>
              <a:gd name="T99" fmla="*/ 2147483647 h 920"/>
              <a:gd name="T100" fmla="*/ 2147483647 w 1184"/>
              <a:gd name="T101" fmla="*/ 2147483647 h 920"/>
              <a:gd name="T102" fmla="*/ 2147483647 w 1184"/>
              <a:gd name="T103" fmla="*/ 2147483647 h 920"/>
              <a:gd name="T104" fmla="*/ 2147483647 w 1184"/>
              <a:gd name="T105" fmla="*/ 2147483647 h 920"/>
              <a:gd name="T106" fmla="*/ 2147483647 w 1184"/>
              <a:gd name="T107" fmla="*/ 2147483647 h 920"/>
              <a:gd name="T108" fmla="*/ 2147483647 w 1184"/>
              <a:gd name="T109" fmla="*/ 2147483647 h 920"/>
              <a:gd name="T110" fmla="*/ 2147483647 w 1184"/>
              <a:gd name="T111" fmla="*/ 2147483647 h 920"/>
              <a:gd name="T112" fmla="*/ 2147483647 w 1184"/>
              <a:gd name="T113" fmla="*/ 2147483647 h 9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84"/>
              <a:gd name="T172" fmla="*/ 0 h 920"/>
              <a:gd name="T173" fmla="*/ 1184 w 1184"/>
              <a:gd name="T174" fmla="*/ 920 h 9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84" h="920">
                <a:moveTo>
                  <a:pt x="800" y="592"/>
                </a:moveTo>
                <a:lnTo>
                  <a:pt x="752" y="96"/>
                </a:lnTo>
                <a:lnTo>
                  <a:pt x="744" y="80"/>
                </a:lnTo>
                <a:lnTo>
                  <a:pt x="720" y="80"/>
                </a:lnTo>
                <a:lnTo>
                  <a:pt x="712" y="64"/>
                </a:lnTo>
                <a:lnTo>
                  <a:pt x="704" y="64"/>
                </a:lnTo>
                <a:lnTo>
                  <a:pt x="696" y="80"/>
                </a:lnTo>
                <a:lnTo>
                  <a:pt x="656" y="72"/>
                </a:lnTo>
                <a:lnTo>
                  <a:pt x="632" y="64"/>
                </a:lnTo>
                <a:lnTo>
                  <a:pt x="600" y="64"/>
                </a:lnTo>
                <a:lnTo>
                  <a:pt x="592" y="48"/>
                </a:lnTo>
                <a:lnTo>
                  <a:pt x="576" y="48"/>
                </a:lnTo>
                <a:lnTo>
                  <a:pt x="552" y="56"/>
                </a:lnTo>
                <a:lnTo>
                  <a:pt x="528" y="40"/>
                </a:lnTo>
                <a:lnTo>
                  <a:pt x="528" y="24"/>
                </a:lnTo>
                <a:lnTo>
                  <a:pt x="512" y="24"/>
                </a:lnTo>
                <a:lnTo>
                  <a:pt x="520" y="32"/>
                </a:lnTo>
                <a:lnTo>
                  <a:pt x="520" y="48"/>
                </a:lnTo>
                <a:lnTo>
                  <a:pt x="504" y="48"/>
                </a:lnTo>
                <a:lnTo>
                  <a:pt x="496" y="32"/>
                </a:lnTo>
                <a:lnTo>
                  <a:pt x="496" y="16"/>
                </a:lnTo>
                <a:lnTo>
                  <a:pt x="488" y="16"/>
                </a:lnTo>
                <a:lnTo>
                  <a:pt x="472" y="32"/>
                </a:lnTo>
                <a:lnTo>
                  <a:pt x="472" y="16"/>
                </a:lnTo>
                <a:lnTo>
                  <a:pt x="464" y="8"/>
                </a:lnTo>
                <a:lnTo>
                  <a:pt x="464" y="0"/>
                </a:lnTo>
                <a:lnTo>
                  <a:pt x="448" y="0"/>
                </a:lnTo>
                <a:lnTo>
                  <a:pt x="440" y="8"/>
                </a:lnTo>
                <a:lnTo>
                  <a:pt x="416" y="8"/>
                </a:lnTo>
                <a:lnTo>
                  <a:pt x="400" y="16"/>
                </a:lnTo>
                <a:lnTo>
                  <a:pt x="392" y="24"/>
                </a:lnTo>
                <a:lnTo>
                  <a:pt x="384" y="32"/>
                </a:lnTo>
                <a:lnTo>
                  <a:pt x="352" y="32"/>
                </a:lnTo>
                <a:lnTo>
                  <a:pt x="328" y="64"/>
                </a:lnTo>
                <a:lnTo>
                  <a:pt x="304" y="88"/>
                </a:lnTo>
                <a:lnTo>
                  <a:pt x="272" y="96"/>
                </a:lnTo>
                <a:lnTo>
                  <a:pt x="264" y="88"/>
                </a:lnTo>
                <a:lnTo>
                  <a:pt x="248" y="96"/>
                </a:lnTo>
                <a:lnTo>
                  <a:pt x="232" y="104"/>
                </a:lnTo>
                <a:lnTo>
                  <a:pt x="240" y="120"/>
                </a:lnTo>
                <a:lnTo>
                  <a:pt x="264" y="144"/>
                </a:lnTo>
                <a:lnTo>
                  <a:pt x="272" y="184"/>
                </a:lnTo>
                <a:lnTo>
                  <a:pt x="296" y="216"/>
                </a:lnTo>
                <a:lnTo>
                  <a:pt x="312" y="216"/>
                </a:lnTo>
                <a:lnTo>
                  <a:pt x="312" y="224"/>
                </a:lnTo>
                <a:lnTo>
                  <a:pt x="312" y="240"/>
                </a:lnTo>
                <a:lnTo>
                  <a:pt x="328" y="240"/>
                </a:lnTo>
                <a:lnTo>
                  <a:pt x="352" y="248"/>
                </a:lnTo>
                <a:lnTo>
                  <a:pt x="328" y="256"/>
                </a:lnTo>
                <a:lnTo>
                  <a:pt x="312" y="264"/>
                </a:lnTo>
                <a:lnTo>
                  <a:pt x="296" y="264"/>
                </a:lnTo>
                <a:lnTo>
                  <a:pt x="256" y="256"/>
                </a:lnTo>
                <a:lnTo>
                  <a:pt x="256" y="248"/>
                </a:lnTo>
                <a:lnTo>
                  <a:pt x="256" y="232"/>
                </a:lnTo>
                <a:lnTo>
                  <a:pt x="240" y="232"/>
                </a:lnTo>
                <a:lnTo>
                  <a:pt x="216" y="240"/>
                </a:lnTo>
                <a:lnTo>
                  <a:pt x="184" y="248"/>
                </a:lnTo>
                <a:lnTo>
                  <a:pt x="160" y="256"/>
                </a:lnTo>
                <a:lnTo>
                  <a:pt x="152" y="256"/>
                </a:lnTo>
                <a:lnTo>
                  <a:pt x="168" y="264"/>
                </a:lnTo>
                <a:lnTo>
                  <a:pt x="184" y="296"/>
                </a:lnTo>
                <a:lnTo>
                  <a:pt x="184" y="312"/>
                </a:lnTo>
                <a:lnTo>
                  <a:pt x="200" y="336"/>
                </a:lnTo>
                <a:lnTo>
                  <a:pt x="224" y="344"/>
                </a:lnTo>
                <a:lnTo>
                  <a:pt x="256" y="344"/>
                </a:lnTo>
                <a:lnTo>
                  <a:pt x="272" y="352"/>
                </a:lnTo>
                <a:lnTo>
                  <a:pt x="296" y="344"/>
                </a:lnTo>
                <a:lnTo>
                  <a:pt x="304" y="344"/>
                </a:lnTo>
                <a:lnTo>
                  <a:pt x="296" y="360"/>
                </a:lnTo>
                <a:lnTo>
                  <a:pt x="296" y="384"/>
                </a:lnTo>
                <a:lnTo>
                  <a:pt x="296" y="400"/>
                </a:lnTo>
                <a:lnTo>
                  <a:pt x="272" y="416"/>
                </a:lnTo>
                <a:lnTo>
                  <a:pt x="248" y="416"/>
                </a:lnTo>
                <a:lnTo>
                  <a:pt x="232" y="424"/>
                </a:lnTo>
                <a:lnTo>
                  <a:pt x="208" y="416"/>
                </a:lnTo>
                <a:lnTo>
                  <a:pt x="192" y="424"/>
                </a:lnTo>
                <a:lnTo>
                  <a:pt x="184" y="440"/>
                </a:lnTo>
                <a:lnTo>
                  <a:pt x="168" y="456"/>
                </a:lnTo>
                <a:lnTo>
                  <a:pt x="160" y="464"/>
                </a:lnTo>
                <a:lnTo>
                  <a:pt x="136" y="480"/>
                </a:lnTo>
                <a:lnTo>
                  <a:pt x="136" y="504"/>
                </a:lnTo>
                <a:lnTo>
                  <a:pt x="144" y="520"/>
                </a:lnTo>
                <a:lnTo>
                  <a:pt x="152" y="528"/>
                </a:lnTo>
                <a:lnTo>
                  <a:pt x="152" y="544"/>
                </a:lnTo>
                <a:lnTo>
                  <a:pt x="144" y="544"/>
                </a:lnTo>
                <a:lnTo>
                  <a:pt x="144" y="552"/>
                </a:lnTo>
                <a:lnTo>
                  <a:pt x="160" y="592"/>
                </a:lnTo>
                <a:lnTo>
                  <a:pt x="168" y="600"/>
                </a:lnTo>
                <a:lnTo>
                  <a:pt x="176" y="608"/>
                </a:lnTo>
                <a:lnTo>
                  <a:pt x="200" y="608"/>
                </a:lnTo>
                <a:lnTo>
                  <a:pt x="216" y="592"/>
                </a:lnTo>
                <a:lnTo>
                  <a:pt x="216" y="600"/>
                </a:lnTo>
                <a:lnTo>
                  <a:pt x="224" y="640"/>
                </a:lnTo>
                <a:lnTo>
                  <a:pt x="216" y="664"/>
                </a:lnTo>
                <a:lnTo>
                  <a:pt x="208" y="680"/>
                </a:lnTo>
                <a:lnTo>
                  <a:pt x="200" y="680"/>
                </a:lnTo>
                <a:lnTo>
                  <a:pt x="192" y="680"/>
                </a:lnTo>
                <a:lnTo>
                  <a:pt x="208" y="696"/>
                </a:lnTo>
                <a:lnTo>
                  <a:pt x="240" y="680"/>
                </a:lnTo>
                <a:lnTo>
                  <a:pt x="248" y="696"/>
                </a:lnTo>
                <a:lnTo>
                  <a:pt x="264" y="696"/>
                </a:lnTo>
                <a:lnTo>
                  <a:pt x="280" y="720"/>
                </a:lnTo>
                <a:lnTo>
                  <a:pt x="288" y="720"/>
                </a:lnTo>
                <a:lnTo>
                  <a:pt x="296" y="712"/>
                </a:lnTo>
                <a:lnTo>
                  <a:pt x="296" y="696"/>
                </a:lnTo>
                <a:lnTo>
                  <a:pt x="304" y="688"/>
                </a:lnTo>
                <a:lnTo>
                  <a:pt x="304" y="680"/>
                </a:lnTo>
                <a:lnTo>
                  <a:pt x="312" y="688"/>
                </a:lnTo>
                <a:lnTo>
                  <a:pt x="312" y="704"/>
                </a:lnTo>
                <a:lnTo>
                  <a:pt x="320" y="704"/>
                </a:lnTo>
                <a:lnTo>
                  <a:pt x="352" y="704"/>
                </a:lnTo>
                <a:lnTo>
                  <a:pt x="328" y="720"/>
                </a:lnTo>
                <a:lnTo>
                  <a:pt x="328" y="736"/>
                </a:lnTo>
                <a:lnTo>
                  <a:pt x="320" y="760"/>
                </a:lnTo>
                <a:lnTo>
                  <a:pt x="296" y="776"/>
                </a:lnTo>
                <a:lnTo>
                  <a:pt x="272" y="808"/>
                </a:lnTo>
                <a:lnTo>
                  <a:pt x="224" y="832"/>
                </a:lnTo>
                <a:lnTo>
                  <a:pt x="224" y="848"/>
                </a:lnTo>
                <a:lnTo>
                  <a:pt x="216" y="856"/>
                </a:lnTo>
                <a:lnTo>
                  <a:pt x="208" y="848"/>
                </a:lnTo>
                <a:lnTo>
                  <a:pt x="192" y="840"/>
                </a:lnTo>
                <a:lnTo>
                  <a:pt x="160" y="848"/>
                </a:lnTo>
                <a:lnTo>
                  <a:pt x="152" y="864"/>
                </a:lnTo>
                <a:lnTo>
                  <a:pt x="128" y="872"/>
                </a:lnTo>
                <a:lnTo>
                  <a:pt x="80" y="888"/>
                </a:lnTo>
                <a:lnTo>
                  <a:pt x="48" y="904"/>
                </a:lnTo>
                <a:lnTo>
                  <a:pt x="24" y="904"/>
                </a:lnTo>
                <a:lnTo>
                  <a:pt x="0" y="920"/>
                </a:lnTo>
                <a:lnTo>
                  <a:pt x="32" y="920"/>
                </a:lnTo>
                <a:lnTo>
                  <a:pt x="64" y="912"/>
                </a:lnTo>
                <a:lnTo>
                  <a:pt x="112" y="896"/>
                </a:lnTo>
                <a:lnTo>
                  <a:pt x="112" y="904"/>
                </a:lnTo>
                <a:lnTo>
                  <a:pt x="112" y="896"/>
                </a:lnTo>
                <a:lnTo>
                  <a:pt x="120" y="888"/>
                </a:lnTo>
                <a:lnTo>
                  <a:pt x="136" y="888"/>
                </a:lnTo>
                <a:lnTo>
                  <a:pt x="168" y="880"/>
                </a:lnTo>
                <a:lnTo>
                  <a:pt x="176" y="872"/>
                </a:lnTo>
                <a:lnTo>
                  <a:pt x="184" y="872"/>
                </a:lnTo>
                <a:lnTo>
                  <a:pt x="208" y="872"/>
                </a:lnTo>
                <a:lnTo>
                  <a:pt x="232" y="864"/>
                </a:lnTo>
                <a:lnTo>
                  <a:pt x="264" y="856"/>
                </a:lnTo>
                <a:lnTo>
                  <a:pt x="280" y="848"/>
                </a:lnTo>
                <a:lnTo>
                  <a:pt x="280" y="840"/>
                </a:lnTo>
                <a:lnTo>
                  <a:pt x="288" y="832"/>
                </a:lnTo>
                <a:lnTo>
                  <a:pt x="312" y="824"/>
                </a:lnTo>
                <a:lnTo>
                  <a:pt x="352" y="808"/>
                </a:lnTo>
                <a:lnTo>
                  <a:pt x="368" y="776"/>
                </a:lnTo>
                <a:lnTo>
                  <a:pt x="384" y="760"/>
                </a:lnTo>
                <a:lnTo>
                  <a:pt x="416" y="760"/>
                </a:lnTo>
                <a:lnTo>
                  <a:pt x="432" y="744"/>
                </a:lnTo>
                <a:lnTo>
                  <a:pt x="448" y="728"/>
                </a:lnTo>
                <a:lnTo>
                  <a:pt x="456" y="712"/>
                </a:lnTo>
                <a:lnTo>
                  <a:pt x="456" y="696"/>
                </a:lnTo>
                <a:lnTo>
                  <a:pt x="448" y="672"/>
                </a:lnTo>
                <a:lnTo>
                  <a:pt x="456" y="664"/>
                </a:lnTo>
                <a:lnTo>
                  <a:pt x="488" y="648"/>
                </a:lnTo>
                <a:lnTo>
                  <a:pt x="480" y="632"/>
                </a:lnTo>
                <a:lnTo>
                  <a:pt x="488" y="624"/>
                </a:lnTo>
                <a:lnTo>
                  <a:pt x="512" y="608"/>
                </a:lnTo>
                <a:lnTo>
                  <a:pt x="552" y="576"/>
                </a:lnTo>
                <a:lnTo>
                  <a:pt x="568" y="568"/>
                </a:lnTo>
                <a:lnTo>
                  <a:pt x="560" y="584"/>
                </a:lnTo>
                <a:lnTo>
                  <a:pt x="568" y="600"/>
                </a:lnTo>
                <a:lnTo>
                  <a:pt x="560" y="600"/>
                </a:lnTo>
                <a:lnTo>
                  <a:pt x="536" y="608"/>
                </a:lnTo>
                <a:lnTo>
                  <a:pt x="520" y="616"/>
                </a:lnTo>
                <a:lnTo>
                  <a:pt x="504" y="664"/>
                </a:lnTo>
                <a:lnTo>
                  <a:pt x="512" y="672"/>
                </a:lnTo>
                <a:lnTo>
                  <a:pt x="496" y="696"/>
                </a:lnTo>
                <a:lnTo>
                  <a:pt x="528" y="688"/>
                </a:lnTo>
                <a:lnTo>
                  <a:pt x="560" y="664"/>
                </a:lnTo>
                <a:lnTo>
                  <a:pt x="576" y="656"/>
                </a:lnTo>
                <a:lnTo>
                  <a:pt x="592" y="656"/>
                </a:lnTo>
                <a:lnTo>
                  <a:pt x="592" y="648"/>
                </a:lnTo>
                <a:lnTo>
                  <a:pt x="600" y="632"/>
                </a:lnTo>
                <a:lnTo>
                  <a:pt x="600" y="616"/>
                </a:lnTo>
                <a:lnTo>
                  <a:pt x="600" y="600"/>
                </a:lnTo>
                <a:lnTo>
                  <a:pt x="616" y="592"/>
                </a:lnTo>
                <a:lnTo>
                  <a:pt x="648" y="584"/>
                </a:lnTo>
                <a:lnTo>
                  <a:pt x="664" y="584"/>
                </a:lnTo>
                <a:lnTo>
                  <a:pt x="656" y="584"/>
                </a:lnTo>
                <a:lnTo>
                  <a:pt x="656" y="608"/>
                </a:lnTo>
                <a:lnTo>
                  <a:pt x="696" y="624"/>
                </a:lnTo>
                <a:lnTo>
                  <a:pt x="712" y="648"/>
                </a:lnTo>
                <a:lnTo>
                  <a:pt x="720" y="656"/>
                </a:lnTo>
                <a:lnTo>
                  <a:pt x="728" y="656"/>
                </a:lnTo>
                <a:lnTo>
                  <a:pt x="752" y="648"/>
                </a:lnTo>
                <a:lnTo>
                  <a:pt x="776" y="640"/>
                </a:lnTo>
                <a:lnTo>
                  <a:pt x="784" y="648"/>
                </a:lnTo>
                <a:lnTo>
                  <a:pt x="800" y="656"/>
                </a:lnTo>
                <a:lnTo>
                  <a:pt x="832" y="656"/>
                </a:lnTo>
                <a:lnTo>
                  <a:pt x="856" y="648"/>
                </a:lnTo>
                <a:lnTo>
                  <a:pt x="856" y="664"/>
                </a:lnTo>
                <a:lnTo>
                  <a:pt x="864" y="680"/>
                </a:lnTo>
                <a:lnTo>
                  <a:pt x="880" y="688"/>
                </a:lnTo>
                <a:lnTo>
                  <a:pt x="896" y="712"/>
                </a:lnTo>
                <a:lnTo>
                  <a:pt x="944" y="744"/>
                </a:lnTo>
                <a:lnTo>
                  <a:pt x="960" y="736"/>
                </a:lnTo>
                <a:lnTo>
                  <a:pt x="1000" y="736"/>
                </a:lnTo>
                <a:lnTo>
                  <a:pt x="1016" y="744"/>
                </a:lnTo>
                <a:lnTo>
                  <a:pt x="1032" y="760"/>
                </a:lnTo>
                <a:lnTo>
                  <a:pt x="1056" y="784"/>
                </a:lnTo>
                <a:lnTo>
                  <a:pt x="1072" y="792"/>
                </a:lnTo>
                <a:lnTo>
                  <a:pt x="1088" y="800"/>
                </a:lnTo>
                <a:lnTo>
                  <a:pt x="1104" y="824"/>
                </a:lnTo>
                <a:lnTo>
                  <a:pt x="1120" y="832"/>
                </a:lnTo>
                <a:lnTo>
                  <a:pt x="1128" y="824"/>
                </a:lnTo>
                <a:lnTo>
                  <a:pt x="1152" y="872"/>
                </a:lnTo>
                <a:lnTo>
                  <a:pt x="1168" y="888"/>
                </a:lnTo>
                <a:lnTo>
                  <a:pt x="1184" y="880"/>
                </a:lnTo>
                <a:lnTo>
                  <a:pt x="1184" y="848"/>
                </a:lnTo>
                <a:lnTo>
                  <a:pt x="1176" y="824"/>
                </a:lnTo>
                <a:lnTo>
                  <a:pt x="1160" y="816"/>
                </a:lnTo>
                <a:lnTo>
                  <a:pt x="1112" y="800"/>
                </a:lnTo>
                <a:lnTo>
                  <a:pt x="1104" y="792"/>
                </a:lnTo>
                <a:lnTo>
                  <a:pt x="1096" y="776"/>
                </a:lnTo>
                <a:lnTo>
                  <a:pt x="1064" y="744"/>
                </a:lnTo>
                <a:lnTo>
                  <a:pt x="1032" y="704"/>
                </a:lnTo>
                <a:lnTo>
                  <a:pt x="984" y="648"/>
                </a:lnTo>
                <a:lnTo>
                  <a:pt x="968" y="640"/>
                </a:lnTo>
                <a:lnTo>
                  <a:pt x="952" y="648"/>
                </a:lnTo>
                <a:lnTo>
                  <a:pt x="920" y="680"/>
                </a:lnTo>
                <a:lnTo>
                  <a:pt x="912" y="680"/>
                </a:lnTo>
                <a:lnTo>
                  <a:pt x="904" y="672"/>
                </a:lnTo>
                <a:lnTo>
                  <a:pt x="880" y="656"/>
                </a:lnTo>
                <a:lnTo>
                  <a:pt x="864" y="632"/>
                </a:lnTo>
                <a:lnTo>
                  <a:pt x="848" y="616"/>
                </a:lnTo>
                <a:lnTo>
                  <a:pt x="824" y="624"/>
                </a:lnTo>
                <a:lnTo>
                  <a:pt x="808" y="616"/>
                </a:lnTo>
                <a:lnTo>
                  <a:pt x="800" y="592"/>
                </a:lnTo>
                <a:close/>
              </a:path>
            </a:pathLst>
          </a:custGeom>
          <a:solidFill>
            <a:schemeClr val="tx2"/>
          </a:solidFill>
          <a:ln w="6350">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4" name="Arkansas" descr="Arkansas, 25 or 300 kilowatt limit."/>
          <p:cNvSpPr>
            <a:spLocks/>
          </p:cNvSpPr>
          <p:nvPr/>
        </p:nvSpPr>
        <p:spPr bwMode="auto">
          <a:xfrm>
            <a:off x="4054475" y="3606088"/>
            <a:ext cx="685800" cy="590550"/>
          </a:xfrm>
          <a:custGeom>
            <a:avLst/>
            <a:gdLst>
              <a:gd name="T0" fmla="*/ 2147483647 w 434"/>
              <a:gd name="T1" fmla="*/ 2147483647 h 401"/>
              <a:gd name="T2" fmla="*/ 2147483647 w 434"/>
              <a:gd name="T3" fmla="*/ 2147483647 h 401"/>
              <a:gd name="T4" fmla="*/ 2147483647 w 434"/>
              <a:gd name="T5" fmla="*/ 2147483647 h 401"/>
              <a:gd name="T6" fmla="*/ 2147483647 w 434"/>
              <a:gd name="T7" fmla="*/ 2147483647 h 401"/>
              <a:gd name="T8" fmla="*/ 2147483647 w 434"/>
              <a:gd name="T9" fmla="*/ 2147483647 h 401"/>
              <a:gd name="T10" fmla="*/ 2147483647 w 434"/>
              <a:gd name="T11" fmla="*/ 2147483647 h 401"/>
              <a:gd name="T12" fmla="*/ 2147483647 w 434"/>
              <a:gd name="T13" fmla="*/ 2147483647 h 401"/>
              <a:gd name="T14" fmla="*/ 2147483647 w 434"/>
              <a:gd name="T15" fmla="*/ 2147483647 h 401"/>
              <a:gd name="T16" fmla="*/ 2147483647 w 434"/>
              <a:gd name="T17" fmla="*/ 2147483647 h 401"/>
              <a:gd name="T18" fmla="*/ 2147483647 w 434"/>
              <a:gd name="T19" fmla="*/ 2147483647 h 401"/>
              <a:gd name="T20" fmla="*/ 2147483647 w 434"/>
              <a:gd name="T21" fmla="*/ 2147483647 h 401"/>
              <a:gd name="T22" fmla="*/ 2147483647 w 434"/>
              <a:gd name="T23" fmla="*/ 2147483647 h 401"/>
              <a:gd name="T24" fmla="*/ 2147483647 w 434"/>
              <a:gd name="T25" fmla="*/ 2147483647 h 401"/>
              <a:gd name="T26" fmla="*/ 2147483647 w 434"/>
              <a:gd name="T27" fmla="*/ 2147483647 h 401"/>
              <a:gd name="T28" fmla="*/ 2147483647 w 434"/>
              <a:gd name="T29" fmla="*/ 2147483647 h 401"/>
              <a:gd name="T30" fmla="*/ 2147483647 w 434"/>
              <a:gd name="T31" fmla="*/ 2147483647 h 401"/>
              <a:gd name="T32" fmla="*/ 2147483647 w 434"/>
              <a:gd name="T33" fmla="*/ 2147483647 h 401"/>
              <a:gd name="T34" fmla="*/ 2147483647 w 434"/>
              <a:gd name="T35" fmla="*/ 2147483647 h 401"/>
              <a:gd name="T36" fmla="*/ 2147483647 w 434"/>
              <a:gd name="T37" fmla="*/ 2147483647 h 401"/>
              <a:gd name="T38" fmla="*/ 2147483647 w 434"/>
              <a:gd name="T39" fmla="*/ 2147483647 h 401"/>
              <a:gd name="T40" fmla="*/ 2147483647 w 434"/>
              <a:gd name="T41" fmla="*/ 2147483647 h 401"/>
              <a:gd name="T42" fmla="*/ 2147483647 w 434"/>
              <a:gd name="T43" fmla="*/ 2147483647 h 401"/>
              <a:gd name="T44" fmla="*/ 2147483647 w 434"/>
              <a:gd name="T45" fmla="*/ 2147483647 h 401"/>
              <a:gd name="T46" fmla="*/ 2147483647 w 434"/>
              <a:gd name="T47" fmla="*/ 2147483647 h 401"/>
              <a:gd name="T48" fmla="*/ 2147483647 w 434"/>
              <a:gd name="T49" fmla="*/ 2147483647 h 401"/>
              <a:gd name="T50" fmla="*/ 2147483647 w 434"/>
              <a:gd name="T51" fmla="*/ 2147483647 h 401"/>
              <a:gd name="T52" fmla="*/ 2147483647 w 434"/>
              <a:gd name="T53" fmla="*/ 2147483647 h 401"/>
              <a:gd name="T54" fmla="*/ 2147483647 w 434"/>
              <a:gd name="T55" fmla="*/ 2147483647 h 401"/>
              <a:gd name="T56" fmla="*/ 2147483647 w 434"/>
              <a:gd name="T57" fmla="*/ 2147483647 h 401"/>
              <a:gd name="T58" fmla="*/ 2147483647 w 434"/>
              <a:gd name="T59" fmla="*/ 2147483647 h 401"/>
              <a:gd name="T60" fmla="*/ 2147483647 w 434"/>
              <a:gd name="T61" fmla="*/ 2147483647 h 401"/>
              <a:gd name="T62" fmla="*/ 2147483647 w 434"/>
              <a:gd name="T63" fmla="*/ 2147483647 h 401"/>
              <a:gd name="T64" fmla="*/ 2147483647 w 434"/>
              <a:gd name="T65" fmla="*/ 2147483647 h 401"/>
              <a:gd name="T66" fmla="*/ 2147483647 w 434"/>
              <a:gd name="T67" fmla="*/ 2147483647 h 401"/>
              <a:gd name="T68" fmla="*/ 2147483647 w 434"/>
              <a:gd name="T69" fmla="*/ 2147483647 h 401"/>
              <a:gd name="T70" fmla="*/ 2147483647 w 434"/>
              <a:gd name="T71" fmla="*/ 2147483647 h 401"/>
              <a:gd name="T72" fmla="*/ 2147483647 w 434"/>
              <a:gd name="T73" fmla="*/ 2147483647 h 401"/>
              <a:gd name="T74" fmla="*/ 2147483647 w 434"/>
              <a:gd name="T75" fmla="*/ 2147483647 h 401"/>
              <a:gd name="T76" fmla="*/ 2147483647 w 434"/>
              <a:gd name="T77" fmla="*/ 2147483647 h 401"/>
              <a:gd name="T78" fmla="*/ 2147483647 w 434"/>
              <a:gd name="T79" fmla="*/ 2147483647 h 401"/>
              <a:gd name="T80" fmla="*/ 2147483647 w 434"/>
              <a:gd name="T81" fmla="*/ 2147483647 h 401"/>
              <a:gd name="T82" fmla="*/ 2147483647 w 434"/>
              <a:gd name="T83" fmla="*/ 2147483647 h 401"/>
              <a:gd name="T84" fmla="*/ 2147483647 w 434"/>
              <a:gd name="T85" fmla="*/ 2147483647 h 401"/>
              <a:gd name="T86" fmla="*/ 2147483647 w 434"/>
              <a:gd name="T87" fmla="*/ 2147483647 h 401"/>
              <a:gd name="T88" fmla="*/ 2147483647 w 434"/>
              <a:gd name="T89" fmla="*/ 2147483647 h 401"/>
              <a:gd name="T90" fmla="*/ 2147483647 w 434"/>
              <a:gd name="T91" fmla="*/ 2147483647 h 401"/>
              <a:gd name="T92" fmla="*/ 2147483647 w 434"/>
              <a:gd name="T93" fmla="*/ 2147483647 h 401"/>
              <a:gd name="T94" fmla="*/ 2147483647 w 434"/>
              <a:gd name="T95" fmla="*/ 2147483647 h 401"/>
              <a:gd name="T96" fmla="*/ 2147483647 w 434"/>
              <a:gd name="T97" fmla="*/ 2147483647 h 401"/>
              <a:gd name="T98" fmla="*/ 2147483647 w 434"/>
              <a:gd name="T99" fmla="*/ 2147483647 h 401"/>
              <a:gd name="T100" fmla="*/ 2147483647 w 434"/>
              <a:gd name="T101" fmla="*/ 2147483647 h 401"/>
              <a:gd name="T102" fmla="*/ 2147483647 w 434"/>
              <a:gd name="T103" fmla="*/ 2147483647 h 401"/>
              <a:gd name="T104" fmla="*/ 2147483647 w 434"/>
              <a:gd name="T105" fmla="*/ 2147483647 h 401"/>
              <a:gd name="T106" fmla="*/ 2147483647 w 434"/>
              <a:gd name="T107" fmla="*/ 2147483647 h 401"/>
              <a:gd name="T108" fmla="*/ 2147483647 w 434"/>
              <a:gd name="T109" fmla="*/ 2147483647 h 401"/>
              <a:gd name="T110" fmla="*/ 2147483647 w 434"/>
              <a:gd name="T111" fmla="*/ 2147483647 h 401"/>
              <a:gd name="T112" fmla="*/ 2147483647 w 434"/>
              <a:gd name="T113" fmla="*/ 2147483647 h 401"/>
              <a:gd name="T114" fmla="*/ 2147483647 w 434"/>
              <a:gd name="T115" fmla="*/ 2147483647 h 401"/>
              <a:gd name="T116" fmla="*/ 2147483647 w 434"/>
              <a:gd name="T117" fmla="*/ 2147483647 h 401"/>
              <a:gd name="T118" fmla="*/ 2147483647 w 434"/>
              <a:gd name="T119" fmla="*/ 2147483647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4"/>
              <a:gd name="T181" fmla="*/ 0 h 401"/>
              <a:gd name="T182" fmla="*/ 434 w 434"/>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4" h="401">
                <a:moveTo>
                  <a:pt x="13" y="102"/>
                </a:moveTo>
                <a:lnTo>
                  <a:pt x="15" y="108"/>
                </a:lnTo>
                <a:lnTo>
                  <a:pt x="15" y="111"/>
                </a:lnTo>
                <a:lnTo>
                  <a:pt x="15" y="115"/>
                </a:lnTo>
                <a:lnTo>
                  <a:pt x="18" y="129"/>
                </a:lnTo>
                <a:lnTo>
                  <a:pt x="18" y="130"/>
                </a:lnTo>
                <a:lnTo>
                  <a:pt x="19" y="141"/>
                </a:lnTo>
                <a:lnTo>
                  <a:pt x="20" y="141"/>
                </a:lnTo>
                <a:lnTo>
                  <a:pt x="19" y="141"/>
                </a:lnTo>
                <a:lnTo>
                  <a:pt x="19" y="143"/>
                </a:lnTo>
                <a:lnTo>
                  <a:pt x="19" y="144"/>
                </a:lnTo>
                <a:lnTo>
                  <a:pt x="20" y="158"/>
                </a:lnTo>
                <a:lnTo>
                  <a:pt x="20" y="193"/>
                </a:lnTo>
                <a:lnTo>
                  <a:pt x="20" y="198"/>
                </a:lnTo>
                <a:lnTo>
                  <a:pt x="20" y="215"/>
                </a:lnTo>
                <a:lnTo>
                  <a:pt x="20" y="219"/>
                </a:lnTo>
                <a:lnTo>
                  <a:pt x="20" y="225"/>
                </a:lnTo>
                <a:lnTo>
                  <a:pt x="20" y="238"/>
                </a:lnTo>
                <a:lnTo>
                  <a:pt x="22" y="244"/>
                </a:lnTo>
                <a:lnTo>
                  <a:pt x="22" y="268"/>
                </a:lnTo>
                <a:lnTo>
                  <a:pt x="22" y="275"/>
                </a:lnTo>
                <a:lnTo>
                  <a:pt x="22" y="281"/>
                </a:lnTo>
                <a:lnTo>
                  <a:pt x="22" y="298"/>
                </a:lnTo>
                <a:lnTo>
                  <a:pt x="22" y="301"/>
                </a:lnTo>
                <a:lnTo>
                  <a:pt x="22" y="304"/>
                </a:lnTo>
                <a:lnTo>
                  <a:pt x="22" y="306"/>
                </a:lnTo>
                <a:lnTo>
                  <a:pt x="22" y="334"/>
                </a:lnTo>
                <a:lnTo>
                  <a:pt x="31" y="344"/>
                </a:lnTo>
                <a:lnTo>
                  <a:pt x="43" y="338"/>
                </a:lnTo>
                <a:lnTo>
                  <a:pt x="62" y="343"/>
                </a:lnTo>
                <a:lnTo>
                  <a:pt x="62" y="345"/>
                </a:lnTo>
                <a:lnTo>
                  <a:pt x="62" y="362"/>
                </a:lnTo>
                <a:lnTo>
                  <a:pt x="62" y="373"/>
                </a:lnTo>
                <a:lnTo>
                  <a:pt x="63" y="375"/>
                </a:lnTo>
                <a:lnTo>
                  <a:pt x="63" y="388"/>
                </a:lnTo>
                <a:lnTo>
                  <a:pt x="65" y="400"/>
                </a:lnTo>
                <a:lnTo>
                  <a:pt x="68" y="400"/>
                </a:lnTo>
                <a:lnTo>
                  <a:pt x="74" y="400"/>
                </a:lnTo>
                <a:lnTo>
                  <a:pt x="86" y="400"/>
                </a:lnTo>
                <a:lnTo>
                  <a:pt x="97" y="400"/>
                </a:lnTo>
                <a:lnTo>
                  <a:pt x="98" y="400"/>
                </a:lnTo>
                <a:lnTo>
                  <a:pt x="111" y="398"/>
                </a:lnTo>
                <a:lnTo>
                  <a:pt x="112" y="398"/>
                </a:lnTo>
                <a:lnTo>
                  <a:pt x="113" y="398"/>
                </a:lnTo>
                <a:lnTo>
                  <a:pt x="127" y="398"/>
                </a:lnTo>
                <a:lnTo>
                  <a:pt x="134" y="398"/>
                </a:lnTo>
                <a:lnTo>
                  <a:pt x="137" y="398"/>
                </a:lnTo>
                <a:lnTo>
                  <a:pt x="138" y="398"/>
                </a:lnTo>
                <a:lnTo>
                  <a:pt x="141" y="398"/>
                </a:lnTo>
                <a:lnTo>
                  <a:pt x="158" y="397"/>
                </a:lnTo>
                <a:lnTo>
                  <a:pt x="174" y="395"/>
                </a:lnTo>
                <a:lnTo>
                  <a:pt x="181" y="395"/>
                </a:lnTo>
                <a:lnTo>
                  <a:pt x="202" y="395"/>
                </a:lnTo>
                <a:lnTo>
                  <a:pt x="231" y="393"/>
                </a:lnTo>
                <a:lnTo>
                  <a:pt x="241" y="393"/>
                </a:lnTo>
                <a:lnTo>
                  <a:pt x="284" y="390"/>
                </a:lnTo>
                <a:lnTo>
                  <a:pt x="285" y="390"/>
                </a:lnTo>
                <a:lnTo>
                  <a:pt x="296" y="390"/>
                </a:lnTo>
                <a:lnTo>
                  <a:pt x="298" y="390"/>
                </a:lnTo>
                <a:lnTo>
                  <a:pt x="301" y="390"/>
                </a:lnTo>
                <a:lnTo>
                  <a:pt x="313" y="388"/>
                </a:lnTo>
                <a:lnTo>
                  <a:pt x="317" y="388"/>
                </a:lnTo>
                <a:lnTo>
                  <a:pt x="319" y="388"/>
                </a:lnTo>
                <a:lnTo>
                  <a:pt x="323" y="388"/>
                </a:lnTo>
                <a:lnTo>
                  <a:pt x="323" y="345"/>
                </a:lnTo>
                <a:lnTo>
                  <a:pt x="319" y="347"/>
                </a:lnTo>
                <a:lnTo>
                  <a:pt x="323" y="337"/>
                </a:lnTo>
                <a:lnTo>
                  <a:pt x="313" y="341"/>
                </a:lnTo>
                <a:lnTo>
                  <a:pt x="316" y="333"/>
                </a:lnTo>
                <a:lnTo>
                  <a:pt x="313" y="331"/>
                </a:lnTo>
                <a:lnTo>
                  <a:pt x="312" y="327"/>
                </a:lnTo>
                <a:lnTo>
                  <a:pt x="320" y="311"/>
                </a:lnTo>
                <a:lnTo>
                  <a:pt x="320" y="302"/>
                </a:lnTo>
                <a:lnTo>
                  <a:pt x="331" y="304"/>
                </a:lnTo>
                <a:lnTo>
                  <a:pt x="323" y="281"/>
                </a:lnTo>
                <a:lnTo>
                  <a:pt x="330" y="276"/>
                </a:lnTo>
                <a:lnTo>
                  <a:pt x="333" y="265"/>
                </a:lnTo>
                <a:lnTo>
                  <a:pt x="341" y="251"/>
                </a:lnTo>
                <a:lnTo>
                  <a:pt x="349" y="245"/>
                </a:lnTo>
                <a:lnTo>
                  <a:pt x="346" y="238"/>
                </a:lnTo>
                <a:lnTo>
                  <a:pt x="355" y="236"/>
                </a:lnTo>
                <a:lnTo>
                  <a:pt x="353" y="241"/>
                </a:lnTo>
                <a:lnTo>
                  <a:pt x="356" y="243"/>
                </a:lnTo>
                <a:lnTo>
                  <a:pt x="363" y="219"/>
                </a:lnTo>
                <a:lnTo>
                  <a:pt x="360" y="205"/>
                </a:lnTo>
                <a:lnTo>
                  <a:pt x="364" y="204"/>
                </a:lnTo>
                <a:lnTo>
                  <a:pt x="366" y="208"/>
                </a:lnTo>
                <a:lnTo>
                  <a:pt x="371" y="201"/>
                </a:lnTo>
                <a:lnTo>
                  <a:pt x="362" y="195"/>
                </a:lnTo>
                <a:lnTo>
                  <a:pt x="364" y="194"/>
                </a:lnTo>
                <a:lnTo>
                  <a:pt x="367" y="195"/>
                </a:lnTo>
                <a:lnTo>
                  <a:pt x="371" y="194"/>
                </a:lnTo>
                <a:lnTo>
                  <a:pt x="370" y="191"/>
                </a:lnTo>
                <a:lnTo>
                  <a:pt x="374" y="184"/>
                </a:lnTo>
                <a:lnTo>
                  <a:pt x="376" y="184"/>
                </a:lnTo>
                <a:lnTo>
                  <a:pt x="377" y="181"/>
                </a:lnTo>
                <a:lnTo>
                  <a:pt x="384" y="180"/>
                </a:lnTo>
                <a:lnTo>
                  <a:pt x="388" y="175"/>
                </a:lnTo>
                <a:lnTo>
                  <a:pt x="388" y="170"/>
                </a:lnTo>
                <a:lnTo>
                  <a:pt x="383" y="165"/>
                </a:lnTo>
                <a:lnTo>
                  <a:pt x="395" y="150"/>
                </a:lnTo>
                <a:lnTo>
                  <a:pt x="401" y="150"/>
                </a:lnTo>
                <a:lnTo>
                  <a:pt x="398" y="125"/>
                </a:lnTo>
                <a:lnTo>
                  <a:pt x="395" y="118"/>
                </a:lnTo>
                <a:lnTo>
                  <a:pt x="394" y="122"/>
                </a:lnTo>
                <a:lnTo>
                  <a:pt x="391" y="122"/>
                </a:lnTo>
                <a:lnTo>
                  <a:pt x="394" y="116"/>
                </a:lnTo>
                <a:lnTo>
                  <a:pt x="401" y="108"/>
                </a:lnTo>
                <a:lnTo>
                  <a:pt x="403" y="101"/>
                </a:lnTo>
                <a:lnTo>
                  <a:pt x="413" y="104"/>
                </a:lnTo>
                <a:lnTo>
                  <a:pt x="413" y="80"/>
                </a:lnTo>
                <a:lnTo>
                  <a:pt x="423" y="62"/>
                </a:lnTo>
                <a:lnTo>
                  <a:pt x="433" y="61"/>
                </a:lnTo>
                <a:lnTo>
                  <a:pt x="423" y="51"/>
                </a:lnTo>
                <a:lnTo>
                  <a:pt x="409" y="54"/>
                </a:lnTo>
                <a:lnTo>
                  <a:pt x="403" y="54"/>
                </a:lnTo>
                <a:lnTo>
                  <a:pt x="387" y="55"/>
                </a:lnTo>
                <a:lnTo>
                  <a:pt x="380" y="56"/>
                </a:lnTo>
                <a:lnTo>
                  <a:pt x="376" y="56"/>
                </a:lnTo>
                <a:lnTo>
                  <a:pt x="367" y="56"/>
                </a:lnTo>
                <a:lnTo>
                  <a:pt x="374" y="43"/>
                </a:lnTo>
                <a:lnTo>
                  <a:pt x="377" y="41"/>
                </a:lnTo>
                <a:lnTo>
                  <a:pt x="383" y="33"/>
                </a:lnTo>
                <a:lnTo>
                  <a:pt x="387" y="27"/>
                </a:lnTo>
                <a:lnTo>
                  <a:pt x="383" y="0"/>
                </a:lnTo>
                <a:lnTo>
                  <a:pt x="377" y="1"/>
                </a:lnTo>
                <a:lnTo>
                  <a:pt x="374" y="1"/>
                </a:lnTo>
                <a:lnTo>
                  <a:pt x="370" y="1"/>
                </a:lnTo>
                <a:lnTo>
                  <a:pt x="346" y="2"/>
                </a:lnTo>
                <a:lnTo>
                  <a:pt x="335" y="4"/>
                </a:lnTo>
                <a:lnTo>
                  <a:pt x="334" y="4"/>
                </a:lnTo>
                <a:lnTo>
                  <a:pt x="330" y="4"/>
                </a:lnTo>
                <a:lnTo>
                  <a:pt x="321" y="5"/>
                </a:lnTo>
                <a:lnTo>
                  <a:pt x="310" y="5"/>
                </a:lnTo>
                <a:lnTo>
                  <a:pt x="299" y="6"/>
                </a:lnTo>
                <a:lnTo>
                  <a:pt x="294" y="6"/>
                </a:lnTo>
                <a:lnTo>
                  <a:pt x="291" y="6"/>
                </a:lnTo>
                <a:lnTo>
                  <a:pt x="276" y="8"/>
                </a:lnTo>
                <a:lnTo>
                  <a:pt x="274" y="8"/>
                </a:lnTo>
                <a:lnTo>
                  <a:pt x="272" y="8"/>
                </a:lnTo>
                <a:lnTo>
                  <a:pt x="267" y="9"/>
                </a:lnTo>
                <a:lnTo>
                  <a:pt x="263" y="9"/>
                </a:lnTo>
                <a:lnTo>
                  <a:pt x="253" y="9"/>
                </a:lnTo>
                <a:lnTo>
                  <a:pt x="247" y="9"/>
                </a:lnTo>
                <a:lnTo>
                  <a:pt x="224" y="11"/>
                </a:lnTo>
                <a:lnTo>
                  <a:pt x="215" y="11"/>
                </a:lnTo>
                <a:lnTo>
                  <a:pt x="213" y="11"/>
                </a:lnTo>
                <a:lnTo>
                  <a:pt x="212" y="11"/>
                </a:lnTo>
                <a:lnTo>
                  <a:pt x="192" y="13"/>
                </a:lnTo>
                <a:lnTo>
                  <a:pt x="187" y="13"/>
                </a:lnTo>
                <a:lnTo>
                  <a:pt x="179" y="13"/>
                </a:lnTo>
                <a:lnTo>
                  <a:pt x="162" y="15"/>
                </a:lnTo>
                <a:lnTo>
                  <a:pt x="160" y="15"/>
                </a:lnTo>
                <a:lnTo>
                  <a:pt x="158" y="15"/>
                </a:lnTo>
                <a:lnTo>
                  <a:pt x="151" y="15"/>
                </a:lnTo>
                <a:lnTo>
                  <a:pt x="134" y="16"/>
                </a:lnTo>
                <a:lnTo>
                  <a:pt x="126" y="16"/>
                </a:lnTo>
                <a:lnTo>
                  <a:pt x="113" y="16"/>
                </a:lnTo>
                <a:lnTo>
                  <a:pt x="112" y="16"/>
                </a:lnTo>
                <a:lnTo>
                  <a:pt x="106" y="18"/>
                </a:lnTo>
                <a:lnTo>
                  <a:pt x="101" y="18"/>
                </a:lnTo>
                <a:lnTo>
                  <a:pt x="88" y="18"/>
                </a:lnTo>
                <a:lnTo>
                  <a:pt x="79" y="18"/>
                </a:lnTo>
                <a:lnTo>
                  <a:pt x="70" y="18"/>
                </a:lnTo>
                <a:lnTo>
                  <a:pt x="65" y="19"/>
                </a:lnTo>
                <a:lnTo>
                  <a:pt x="59" y="19"/>
                </a:lnTo>
                <a:lnTo>
                  <a:pt x="52" y="19"/>
                </a:lnTo>
                <a:lnTo>
                  <a:pt x="45" y="20"/>
                </a:lnTo>
                <a:lnTo>
                  <a:pt x="20" y="20"/>
                </a:lnTo>
                <a:lnTo>
                  <a:pt x="9" y="20"/>
                </a:lnTo>
                <a:lnTo>
                  <a:pt x="0" y="20"/>
                </a:lnTo>
                <a:lnTo>
                  <a:pt x="2" y="34"/>
                </a:lnTo>
                <a:lnTo>
                  <a:pt x="2" y="41"/>
                </a:lnTo>
                <a:lnTo>
                  <a:pt x="5" y="58"/>
                </a:lnTo>
                <a:lnTo>
                  <a:pt x="6" y="62"/>
                </a:lnTo>
                <a:lnTo>
                  <a:pt x="8" y="65"/>
                </a:lnTo>
                <a:lnTo>
                  <a:pt x="11" y="90"/>
                </a:lnTo>
                <a:lnTo>
                  <a:pt x="12" y="97"/>
                </a:lnTo>
                <a:lnTo>
                  <a:pt x="13" y="102"/>
                </a:lnTo>
              </a:path>
            </a:pathLst>
          </a:custGeom>
          <a:solidFill>
            <a:schemeClr val="tx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nvGrpSpPr>
          <p:cNvPr id="2" name="California" descr="California"/>
          <p:cNvGrpSpPr>
            <a:grpSpLocks/>
          </p:cNvGrpSpPr>
          <p:nvPr/>
        </p:nvGrpSpPr>
        <p:grpSpPr bwMode="auto">
          <a:xfrm>
            <a:off x="225425" y="2361488"/>
            <a:ext cx="1133475" cy="1711325"/>
            <a:chOff x="514" y="1479"/>
            <a:chExt cx="717" cy="1163"/>
          </a:xfrm>
          <a:solidFill>
            <a:schemeClr val="tx2"/>
          </a:solidFill>
        </p:grpSpPr>
        <p:sp>
          <p:nvSpPr>
            <p:cNvPr id="4183" name="California" descr="California, 1,000 kilowatt limit, certain utility types only."/>
            <p:cNvSpPr>
              <a:spLocks/>
            </p:cNvSpPr>
            <p:nvPr/>
          </p:nvSpPr>
          <p:spPr bwMode="auto">
            <a:xfrm>
              <a:off x="514" y="1479"/>
              <a:ext cx="717" cy="1163"/>
            </a:xfrm>
            <a:custGeom>
              <a:avLst/>
              <a:gdLst>
                <a:gd name="T0" fmla="*/ 637 w 717"/>
                <a:gd name="T1" fmla="*/ 1162 h 1163"/>
                <a:gd name="T2" fmla="*/ 661 w 717"/>
                <a:gd name="T3" fmla="*/ 1134 h 1163"/>
                <a:gd name="T4" fmla="*/ 649 w 717"/>
                <a:gd name="T5" fmla="*/ 1091 h 1163"/>
                <a:gd name="T6" fmla="*/ 678 w 717"/>
                <a:gd name="T7" fmla="*/ 1031 h 1163"/>
                <a:gd name="T8" fmla="*/ 703 w 717"/>
                <a:gd name="T9" fmla="*/ 1011 h 1163"/>
                <a:gd name="T10" fmla="*/ 697 w 717"/>
                <a:gd name="T11" fmla="*/ 979 h 1163"/>
                <a:gd name="T12" fmla="*/ 684 w 717"/>
                <a:gd name="T13" fmla="*/ 932 h 1163"/>
                <a:gd name="T14" fmla="*/ 641 w 717"/>
                <a:gd name="T15" fmla="*/ 854 h 1163"/>
                <a:gd name="T16" fmla="*/ 596 w 717"/>
                <a:gd name="T17" fmla="*/ 789 h 1163"/>
                <a:gd name="T18" fmla="*/ 551 w 717"/>
                <a:gd name="T19" fmla="*/ 725 h 1163"/>
                <a:gd name="T20" fmla="*/ 477 w 717"/>
                <a:gd name="T21" fmla="*/ 622 h 1163"/>
                <a:gd name="T22" fmla="*/ 448 w 717"/>
                <a:gd name="T23" fmla="*/ 581 h 1163"/>
                <a:gd name="T24" fmla="*/ 390 w 717"/>
                <a:gd name="T25" fmla="*/ 498 h 1163"/>
                <a:gd name="T26" fmla="*/ 367 w 717"/>
                <a:gd name="T27" fmla="*/ 465 h 1163"/>
                <a:gd name="T28" fmla="*/ 346 w 717"/>
                <a:gd name="T29" fmla="*/ 437 h 1163"/>
                <a:gd name="T30" fmla="*/ 325 w 717"/>
                <a:gd name="T31" fmla="*/ 408 h 1163"/>
                <a:gd name="T32" fmla="*/ 321 w 717"/>
                <a:gd name="T33" fmla="*/ 391 h 1163"/>
                <a:gd name="T34" fmla="*/ 322 w 717"/>
                <a:gd name="T35" fmla="*/ 382 h 1163"/>
                <a:gd name="T36" fmla="*/ 328 w 717"/>
                <a:gd name="T37" fmla="*/ 359 h 1163"/>
                <a:gd name="T38" fmla="*/ 333 w 717"/>
                <a:gd name="T39" fmla="*/ 332 h 1163"/>
                <a:gd name="T40" fmla="*/ 354 w 717"/>
                <a:gd name="T41" fmla="*/ 239 h 1163"/>
                <a:gd name="T42" fmla="*/ 385 w 717"/>
                <a:gd name="T43" fmla="*/ 104 h 1163"/>
                <a:gd name="T44" fmla="*/ 369 w 717"/>
                <a:gd name="T45" fmla="*/ 76 h 1163"/>
                <a:gd name="T46" fmla="*/ 288 w 717"/>
                <a:gd name="T47" fmla="*/ 56 h 1163"/>
                <a:gd name="T48" fmla="*/ 221 w 717"/>
                <a:gd name="T49" fmla="*/ 40 h 1163"/>
                <a:gd name="T50" fmla="*/ 145 w 717"/>
                <a:gd name="T51" fmla="*/ 20 h 1163"/>
                <a:gd name="T52" fmla="*/ 123 w 717"/>
                <a:gd name="T53" fmla="*/ 15 h 1163"/>
                <a:gd name="T54" fmla="*/ 105 w 717"/>
                <a:gd name="T55" fmla="*/ 11 h 1163"/>
                <a:gd name="T56" fmla="*/ 69 w 717"/>
                <a:gd name="T57" fmla="*/ 2 h 1163"/>
                <a:gd name="T58" fmla="*/ 59 w 717"/>
                <a:gd name="T59" fmla="*/ 33 h 1163"/>
                <a:gd name="T60" fmla="*/ 44 w 717"/>
                <a:gd name="T61" fmla="*/ 93 h 1163"/>
                <a:gd name="T62" fmla="*/ 42 w 717"/>
                <a:gd name="T63" fmla="*/ 101 h 1163"/>
                <a:gd name="T64" fmla="*/ 6 w 717"/>
                <a:gd name="T65" fmla="*/ 154 h 1163"/>
                <a:gd name="T66" fmla="*/ 16 w 717"/>
                <a:gd name="T67" fmla="*/ 201 h 1163"/>
                <a:gd name="T68" fmla="*/ 30 w 717"/>
                <a:gd name="T69" fmla="*/ 259 h 1163"/>
                <a:gd name="T70" fmla="*/ 26 w 717"/>
                <a:gd name="T71" fmla="*/ 355 h 1163"/>
                <a:gd name="T72" fmla="*/ 52 w 717"/>
                <a:gd name="T73" fmla="*/ 415 h 1163"/>
                <a:gd name="T74" fmla="*/ 56 w 717"/>
                <a:gd name="T75" fmla="*/ 422 h 1163"/>
                <a:gd name="T76" fmla="*/ 56 w 717"/>
                <a:gd name="T77" fmla="*/ 447 h 1163"/>
                <a:gd name="T78" fmla="*/ 76 w 717"/>
                <a:gd name="T79" fmla="*/ 467 h 1163"/>
                <a:gd name="T80" fmla="*/ 85 w 717"/>
                <a:gd name="T81" fmla="*/ 480 h 1163"/>
                <a:gd name="T82" fmla="*/ 77 w 717"/>
                <a:gd name="T83" fmla="*/ 512 h 1163"/>
                <a:gd name="T84" fmla="*/ 77 w 717"/>
                <a:gd name="T85" fmla="*/ 540 h 1163"/>
                <a:gd name="T86" fmla="*/ 90 w 717"/>
                <a:gd name="T87" fmla="*/ 571 h 1163"/>
                <a:gd name="T88" fmla="*/ 117 w 717"/>
                <a:gd name="T89" fmla="*/ 594 h 1163"/>
                <a:gd name="T90" fmla="*/ 102 w 717"/>
                <a:gd name="T91" fmla="*/ 615 h 1163"/>
                <a:gd name="T92" fmla="*/ 106 w 717"/>
                <a:gd name="T93" fmla="*/ 664 h 1163"/>
                <a:gd name="T94" fmla="*/ 130 w 717"/>
                <a:gd name="T95" fmla="*/ 717 h 1163"/>
                <a:gd name="T96" fmla="*/ 148 w 717"/>
                <a:gd name="T97" fmla="*/ 754 h 1163"/>
                <a:gd name="T98" fmla="*/ 155 w 717"/>
                <a:gd name="T99" fmla="*/ 783 h 1163"/>
                <a:gd name="T100" fmla="*/ 168 w 717"/>
                <a:gd name="T101" fmla="*/ 818 h 1163"/>
                <a:gd name="T102" fmla="*/ 180 w 717"/>
                <a:gd name="T103" fmla="*/ 878 h 1163"/>
                <a:gd name="T104" fmla="*/ 243 w 717"/>
                <a:gd name="T105" fmla="*/ 896 h 1163"/>
                <a:gd name="T106" fmla="*/ 275 w 717"/>
                <a:gd name="T107" fmla="*/ 936 h 1163"/>
                <a:gd name="T108" fmla="*/ 330 w 717"/>
                <a:gd name="T109" fmla="*/ 961 h 1163"/>
                <a:gd name="T110" fmla="*/ 344 w 717"/>
                <a:gd name="T111" fmla="*/ 999 h 1163"/>
                <a:gd name="T112" fmla="*/ 376 w 717"/>
                <a:gd name="T113" fmla="*/ 1017 h 1163"/>
                <a:gd name="T114" fmla="*/ 414 w 717"/>
                <a:gd name="T115" fmla="*/ 1077 h 1163"/>
                <a:gd name="T116" fmla="*/ 421 w 717"/>
                <a:gd name="T117" fmla="*/ 1143 h 1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7"/>
                <a:gd name="T178" fmla="*/ 0 h 1163"/>
                <a:gd name="T179" fmla="*/ 717 w 717"/>
                <a:gd name="T180" fmla="*/ 1163 h 11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7" h="1163">
                  <a:moveTo>
                    <a:pt x="634" y="1162"/>
                  </a:moveTo>
                  <a:lnTo>
                    <a:pt x="637" y="1162"/>
                  </a:lnTo>
                  <a:lnTo>
                    <a:pt x="653" y="1162"/>
                  </a:lnTo>
                  <a:lnTo>
                    <a:pt x="661" y="1134"/>
                  </a:lnTo>
                  <a:lnTo>
                    <a:pt x="655" y="1131"/>
                  </a:lnTo>
                  <a:lnTo>
                    <a:pt x="645" y="1121"/>
                  </a:lnTo>
                  <a:lnTo>
                    <a:pt x="649" y="1091"/>
                  </a:lnTo>
                  <a:lnTo>
                    <a:pt x="657" y="1086"/>
                  </a:lnTo>
                  <a:lnTo>
                    <a:pt x="673" y="1060"/>
                  </a:lnTo>
                  <a:lnTo>
                    <a:pt x="678" y="1031"/>
                  </a:lnTo>
                  <a:lnTo>
                    <a:pt x="682" y="1028"/>
                  </a:lnTo>
                  <a:lnTo>
                    <a:pt x="686" y="1018"/>
                  </a:lnTo>
                  <a:lnTo>
                    <a:pt x="703" y="1011"/>
                  </a:lnTo>
                  <a:lnTo>
                    <a:pt x="713" y="1004"/>
                  </a:lnTo>
                  <a:lnTo>
                    <a:pt x="716" y="999"/>
                  </a:lnTo>
                  <a:lnTo>
                    <a:pt x="697" y="979"/>
                  </a:lnTo>
                  <a:lnTo>
                    <a:pt x="697" y="974"/>
                  </a:lnTo>
                  <a:lnTo>
                    <a:pt x="692" y="947"/>
                  </a:lnTo>
                  <a:lnTo>
                    <a:pt x="684" y="932"/>
                  </a:lnTo>
                  <a:lnTo>
                    <a:pt x="685" y="915"/>
                  </a:lnTo>
                  <a:lnTo>
                    <a:pt x="664" y="886"/>
                  </a:lnTo>
                  <a:lnTo>
                    <a:pt x="641" y="854"/>
                  </a:lnTo>
                  <a:lnTo>
                    <a:pt x="614" y="815"/>
                  </a:lnTo>
                  <a:lnTo>
                    <a:pt x="606" y="804"/>
                  </a:lnTo>
                  <a:lnTo>
                    <a:pt x="596" y="789"/>
                  </a:lnTo>
                  <a:lnTo>
                    <a:pt x="595" y="789"/>
                  </a:lnTo>
                  <a:lnTo>
                    <a:pt x="570" y="754"/>
                  </a:lnTo>
                  <a:lnTo>
                    <a:pt x="551" y="725"/>
                  </a:lnTo>
                  <a:lnTo>
                    <a:pt x="508" y="665"/>
                  </a:lnTo>
                  <a:lnTo>
                    <a:pt x="483" y="629"/>
                  </a:lnTo>
                  <a:lnTo>
                    <a:pt x="477" y="622"/>
                  </a:lnTo>
                  <a:lnTo>
                    <a:pt x="462" y="601"/>
                  </a:lnTo>
                  <a:lnTo>
                    <a:pt x="459" y="597"/>
                  </a:lnTo>
                  <a:lnTo>
                    <a:pt x="448" y="581"/>
                  </a:lnTo>
                  <a:lnTo>
                    <a:pt x="423" y="546"/>
                  </a:lnTo>
                  <a:lnTo>
                    <a:pt x="401" y="514"/>
                  </a:lnTo>
                  <a:lnTo>
                    <a:pt x="390" y="498"/>
                  </a:lnTo>
                  <a:lnTo>
                    <a:pt x="373" y="476"/>
                  </a:lnTo>
                  <a:lnTo>
                    <a:pt x="368" y="468"/>
                  </a:lnTo>
                  <a:lnTo>
                    <a:pt x="367" y="465"/>
                  </a:lnTo>
                  <a:lnTo>
                    <a:pt x="362" y="461"/>
                  </a:lnTo>
                  <a:lnTo>
                    <a:pt x="351" y="446"/>
                  </a:lnTo>
                  <a:lnTo>
                    <a:pt x="346" y="437"/>
                  </a:lnTo>
                  <a:lnTo>
                    <a:pt x="342" y="432"/>
                  </a:lnTo>
                  <a:lnTo>
                    <a:pt x="329" y="414"/>
                  </a:lnTo>
                  <a:lnTo>
                    <a:pt x="325" y="408"/>
                  </a:lnTo>
                  <a:lnTo>
                    <a:pt x="324" y="405"/>
                  </a:lnTo>
                  <a:lnTo>
                    <a:pt x="318" y="400"/>
                  </a:lnTo>
                  <a:lnTo>
                    <a:pt x="321" y="391"/>
                  </a:lnTo>
                  <a:lnTo>
                    <a:pt x="321" y="387"/>
                  </a:lnTo>
                  <a:lnTo>
                    <a:pt x="321" y="386"/>
                  </a:lnTo>
                  <a:lnTo>
                    <a:pt x="322" y="382"/>
                  </a:lnTo>
                  <a:lnTo>
                    <a:pt x="325" y="372"/>
                  </a:lnTo>
                  <a:lnTo>
                    <a:pt x="325" y="365"/>
                  </a:lnTo>
                  <a:lnTo>
                    <a:pt x="328" y="359"/>
                  </a:lnTo>
                  <a:lnTo>
                    <a:pt x="329" y="351"/>
                  </a:lnTo>
                  <a:lnTo>
                    <a:pt x="330" y="346"/>
                  </a:lnTo>
                  <a:lnTo>
                    <a:pt x="333" y="332"/>
                  </a:lnTo>
                  <a:lnTo>
                    <a:pt x="336" y="322"/>
                  </a:lnTo>
                  <a:lnTo>
                    <a:pt x="342" y="297"/>
                  </a:lnTo>
                  <a:lnTo>
                    <a:pt x="354" y="239"/>
                  </a:lnTo>
                  <a:lnTo>
                    <a:pt x="371" y="165"/>
                  </a:lnTo>
                  <a:lnTo>
                    <a:pt x="373" y="148"/>
                  </a:lnTo>
                  <a:lnTo>
                    <a:pt x="385" y="104"/>
                  </a:lnTo>
                  <a:lnTo>
                    <a:pt x="390" y="80"/>
                  </a:lnTo>
                  <a:lnTo>
                    <a:pt x="373" y="76"/>
                  </a:lnTo>
                  <a:lnTo>
                    <a:pt x="369" y="76"/>
                  </a:lnTo>
                  <a:lnTo>
                    <a:pt x="321" y="63"/>
                  </a:lnTo>
                  <a:lnTo>
                    <a:pt x="306" y="61"/>
                  </a:lnTo>
                  <a:lnTo>
                    <a:pt x="288" y="56"/>
                  </a:lnTo>
                  <a:lnTo>
                    <a:pt x="276" y="54"/>
                  </a:lnTo>
                  <a:lnTo>
                    <a:pt x="234" y="43"/>
                  </a:lnTo>
                  <a:lnTo>
                    <a:pt x="221" y="40"/>
                  </a:lnTo>
                  <a:lnTo>
                    <a:pt x="211" y="37"/>
                  </a:lnTo>
                  <a:lnTo>
                    <a:pt x="153" y="23"/>
                  </a:lnTo>
                  <a:lnTo>
                    <a:pt x="145" y="20"/>
                  </a:lnTo>
                  <a:lnTo>
                    <a:pt x="138" y="19"/>
                  </a:lnTo>
                  <a:lnTo>
                    <a:pt x="130" y="18"/>
                  </a:lnTo>
                  <a:lnTo>
                    <a:pt x="123" y="15"/>
                  </a:lnTo>
                  <a:lnTo>
                    <a:pt x="116" y="13"/>
                  </a:lnTo>
                  <a:lnTo>
                    <a:pt x="108" y="11"/>
                  </a:lnTo>
                  <a:lnTo>
                    <a:pt x="105" y="11"/>
                  </a:lnTo>
                  <a:lnTo>
                    <a:pt x="92" y="8"/>
                  </a:lnTo>
                  <a:lnTo>
                    <a:pt x="78" y="4"/>
                  </a:lnTo>
                  <a:lnTo>
                    <a:pt x="69" y="2"/>
                  </a:lnTo>
                  <a:lnTo>
                    <a:pt x="62" y="0"/>
                  </a:lnTo>
                  <a:lnTo>
                    <a:pt x="52" y="23"/>
                  </a:lnTo>
                  <a:lnTo>
                    <a:pt x="59" y="33"/>
                  </a:lnTo>
                  <a:lnTo>
                    <a:pt x="59" y="59"/>
                  </a:lnTo>
                  <a:lnTo>
                    <a:pt x="56" y="68"/>
                  </a:lnTo>
                  <a:lnTo>
                    <a:pt x="44" y="93"/>
                  </a:lnTo>
                  <a:lnTo>
                    <a:pt x="40" y="93"/>
                  </a:lnTo>
                  <a:lnTo>
                    <a:pt x="40" y="101"/>
                  </a:lnTo>
                  <a:lnTo>
                    <a:pt x="42" y="101"/>
                  </a:lnTo>
                  <a:lnTo>
                    <a:pt x="42" y="107"/>
                  </a:lnTo>
                  <a:lnTo>
                    <a:pt x="36" y="119"/>
                  </a:lnTo>
                  <a:lnTo>
                    <a:pt x="6" y="154"/>
                  </a:lnTo>
                  <a:lnTo>
                    <a:pt x="5" y="168"/>
                  </a:lnTo>
                  <a:lnTo>
                    <a:pt x="0" y="179"/>
                  </a:lnTo>
                  <a:lnTo>
                    <a:pt x="16" y="201"/>
                  </a:lnTo>
                  <a:lnTo>
                    <a:pt x="22" y="215"/>
                  </a:lnTo>
                  <a:lnTo>
                    <a:pt x="30" y="246"/>
                  </a:lnTo>
                  <a:lnTo>
                    <a:pt x="30" y="259"/>
                  </a:lnTo>
                  <a:lnTo>
                    <a:pt x="20" y="284"/>
                  </a:lnTo>
                  <a:lnTo>
                    <a:pt x="19" y="341"/>
                  </a:lnTo>
                  <a:lnTo>
                    <a:pt x="26" y="355"/>
                  </a:lnTo>
                  <a:lnTo>
                    <a:pt x="42" y="389"/>
                  </a:lnTo>
                  <a:lnTo>
                    <a:pt x="51" y="400"/>
                  </a:lnTo>
                  <a:lnTo>
                    <a:pt x="52" y="415"/>
                  </a:lnTo>
                  <a:lnTo>
                    <a:pt x="56" y="416"/>
                  </a:lnTo>
                  <a:lnTo>
                    <a:pt x="59" y="422"/>
                  </a:lnTo>
                  <a:lnTo>
                    <a:pt x="56" y="422"/>
                  </a:lnTo>
                  <a:lnTo>
                    <a:pt x="56" y="436"/>
                  </a:lnTo>
                  <a:lnTo>
                    <a:pt x="52" y="450"/>
                  </a:lnTo>
                  <a:lnTo>
                    <a:pt x="56" y="447"/>
                  </a:lnTo>
                  <a:lnTo>
                    <a:pt x="60" y="448"/>
                  </a:lnTo>
                  <a:lnTo>
                    <a:pt x="69" y="460"/>
                  </a:lnTo>
                  <a:lnTo>
                    <a:pt x="76" y="467"/>
                  </a:lnTo>
                  <a:lnTo>
                    <a:pt x="83" y="478"/>
                  </a:lnTo>
                  <a:lnTo>
                    <a:pt x="87" y="478"/>
                  </a:lnTo>
                  <a:lnTo>
                    <a:pt x="85" y="480"/>
                  </a:lnTo>
                  <a:lnTo>
                    <a:pt x="83" y="480"/>
                  </a:lnTo>
                  <a:lnTo>
                    <a:pt x="83" y="489"/>
                  </a:lnTo>
                  <a:lnTo>
                    <a:pt x="77" y="512"/>
                  </a:lnTo>
                  <a:lnTo>
                    <a:pt x="80" y="512"/>
                  </a:lnTo>
                  <a:lnTo>
                    <a:pt x="81" y="526"/>
                  </a:lnTo>
                  <a:lnTo>
                    <a:pt x="77" y="540"/>
                  </a:lnTo>
                  <a:lnTo>
                    <a:pt x="81" y="554"/>
                  </a:lnTo>
                  <a:lnTo>
                    <a:pt x="84" y="557"/>
                  </a:lnTo>
                  <a:lnTo>
                    <a:pt x="90" y="571"/>
                  </a:lnTo>
                  <a:lnTo>
                    <a:pt x="101" y="579"/>
                  </a:lnTo>
                  <a:lnTo>
                    <a:pt x="113" y="581"/>
                  </a:lnTo>
                  <a:lnTo>
                    <a:pt x="117" y="594"/>
                  </a:lnTo>
                  <a:lnTo>
                    <a:pt x="112" y="614"/>
                  </a:lnTo>
                  <a:lnTo>
                    <a:pt x="106" y="619"/>
                  </a:lnTo>
                  <a:lnTo>
                    <a:pt x="102" y="615"/>
                  </a:lnTo>
                  <a:lnTo>
                    <a:pt x="96" y="619"/>
                  </a:lnTo>
                  <a:lnTo>
                    <a:pt x="99" y="658"/>
                  </a:lnTo>
                  <a:lnTo>
                    <a:pt x="106" y="664"/>
                  </a:lnTo>
                  <a:lnTo>
                    <a:pt x="121" y="692"/>
                  </a:lnTo>
                  <a:lnTo>
                    <a:pt x="123" y="706"/>
                  </a:lnTo>
                  <a:lnTo>
                    <a:pt x="130" y="717"/>
                  </a:lnTo>
                  <a:lnTo>
                    <a:pt x="131" y="728"/>
                  </a:lnTo>
                  <a:lnTo>
                    <a:pt x="141" y="738"/>
                  </a:lnTo>
                  <a:lnTo>
                    <a:pt x="148" y="754"/>
                  </a:lnTo>
                  <a:lnTo>
                    <a:pt x="159" y="764"/>
                  </a:lnTo>
                  <a:lnTo>
                    <a:pt x="160" y="771"/>
                  </a:lnTo>
                  <a:lnTo>
                    <a:pt x="155" y="783"/>
                  </a:lnTo>
                  <a:lnTo>
                    <a:pt x="164" y="797"/>
                  </a:lnTo>
                  <a:lnTo>
                    <a:pt x="173" y="802"/>
                  </a:lnTo>
                  <a:lnTo>
                    <a:pt x="168" y="818"/>
                  </a:lnTo>
                  <a:lnTo>
                    <a:pt x="168" y="829"/>
                  </a:lnTo>
                  <a:lnTo>
                    <a:pt x="160" y="863"/>
                  </a:lnTo>
                  <a:lnTo>
                    <a:pt x="180" y="878"/>
                  </a:lnTo>
                  <a:lnTo>
                    <a:pt x="211" y="885"/>
                  </a:lnTo>
                  <a:lnTo>
                    <a:pt x="221" y="893"/>
                  </a:lnTo>
                  <a:lnTo>
                    <a:pt x="243" y="896"/>
                  </a:lnTo>
                  <a:lnTo>
                    <a:pt x="254" y="904"/>
                  </a:lnTo>
                  <a:lnTo>
                    <a:pt x="270" y="921"/>
                  </a:lnTo>
                  <a:lnTo>
                    <a:pt x="275" y="936"/>
                  </a:lnTo>
                  <a:lnTo>
                    <a:pt x="293" y="949"/>
                  </a:lnTo>
                  <a:lnTo>
                    <a:pt x="321" y="956"/>
                  </a:lnTo>
                  <a:lnTo>
                    <a:pt x="330" y="961"/>
                  </a:lnTo>
                  <a:lnTo>
                    <a:pt x="335" y="975"/>
                  </a:lnTo>
                  <a:lnTo>
                    <a:pt x="336" y="992"/>
                  </a:lnTo>
                  <a:lnTo>
                    <a:pt x="344" y="999"/>
                  </a:lnTo>
                  <a:lnTo>
                    <a:pt x="358" y="997"/>
                  </a:lnTo>
                  <a:lnTo>
                    <a:pt x="367" y="1007"/>
                  </a:lnTo>
                  <a:lnTo>
                    <a:pt x="376" y="1017"/>
                  </a:lnTo>
                  <a:lnTo>
                    <a:pt x="397" y="1043"/>
                  </a:lnTo>
                  <a:lnTo>
                    <a:pt x="404" y="1052"/>
                  </a:lnTo>
                  <a:lnTo>
                    <a:pt x="414" y="1077"/>
                  </a:lnTo>
                  <a:lnTo>
                    <a:pt x="414" y="1118"/>
                  </a:lnTo>
                  <a:lnTo>
                    <a:pt x="421" y="1134"/>
                  </a:lnTo>
                  <a:lnTo>
                    <a:pt x="421" y="1143"/>
                  </a:lnTo>
                  <a:lnTo>
                    <a:pt x="512" y="1150"/>
                  </a:lnTo>
                  <a:lnTo>
                    <a:pt x="634" y="1162"/>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87" name="California extra 1 (no alt text)"/>
            <p:cNvSpPr>
              <a:spLocks/>
            </p:cNvSpPr>
            <p:nvPr/>
          </p:nvSpPr>
          <p:spPr bwMode="auto">
            <a:xfrm>
              <a:off x="815" y="2544"/>
              <a:ext cx="23" cy="25"/>
            </a:xfrm>
            <a:custGeom>
              <a:avLst/>
              <a:gdLst>
                <a:gd name="T0" fmla="*/ 0 w 23"/>
                <a:gd name="T1" fmla="*/ 0 h 25"/>
                <a:gd name="T2" fmla="*/ 10 w 23"/>
                <a:gd name="T3" fmla="*/ 24 h 25"/>
                <a:gd name="T4" fmla="*/ 22 w 23"/>
                <a:gd name="T5" fmla="*/ 24 h 25"/>
                <a:gd name="T6" fmla="*/ 0 w 23"/>
                <a:gd name="T7" fmla="*/ 0 h 25"/>
                <a:gd name="T8" fmla="*/ 0 60000 65536"/>
                <a:gd name="T9" fmla="*/ 0 60000 65536"/>
                <a:gd name="T10" fmla="*/ 0 60000 65536"/>
                <a:gd name="T11" fmla="*/ 0 60000 65536"/>
                <a:gd name="T12" fmla="*/ 0 w 23"/>
                <a:gd name="T13" fmla="*/ 0 h 25"/>
                <a:gd name="T14" fmla="*/ 23 w 23"/>
                <a:gd name="T15" fmla="*/ 25 h 25"/>
              </a:gdLst>
              <a:ahLst/>
              <a:cxnLst>
                <a:cxn ang="T8">
                  <a:pos x="T0" y="T1"/>
                </a:cxn>
                <a:cxn ang="T9">
                  <a:pos x="T2" y="T3"/>
                </a:cxn>
                <a:cxn ang="T10">
                  <a:pos x="T4" y="T5"/>
                </a:cxn>
                <a:cxn ang="T11">
                  <a:pos x="T6" y="T7"/>
                </a:cxn>
              </a:cxnLst>
              <a:rect l="T12" t="T13" r="T14" b="T15"/>
              <a:pathLst>
                <a:path w="23" h="25">
                  <a:moveTo>
                    <a:pt x="0" y="0"/>
                  </a:moveTo>
                  <a:lnTo>
                    <a:pt x="10" y="24"/>
                  </a:lnTo>
                  <a:lnTo>
                    <a:pt x="22" y="24"/>
                  </a:lnTo>
                  <a:lnTo>
                    <a:pt x="0" y="0"/>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86" name="California extra 2 (no alt text)"/>
            <p:cNvSpPr>
              <a:spLocks/>
            </p:cNvSpPr>
            <p:nvPr/>
          </p:nvSpPr>
          <p:spPr bwMode="auto">
            <a:xfrm>
              <a:off x="826" y="2496"/>
              <a:ext cx="23" cy="23"/>
            </a:xfrm>
            <a:custGeom>
              <a:avLst/>
              <a:gdLst>
                <a:gd name="T0" fmla="*/ 1 w 23"/>
                <a:gd name="T1" fmla="*/ 0 h 23"/>
                <a:gd name="T2" fmla="*/ 0 w 23"/>
                <a:gd name="T3" fmla="*/ 6 h 23"/>
                <a:gd name="T4" fmla="*/ 6 w 23"/>
                <a:gd name="T5" fmla="*/ 7 h 23"/>
                <a:gd name="T6" fmla="*/ 11 w 23"/>
                <a:gd name="T7" fmla="*/ 22 h 23"/>
                <a:gd name="T8" fmla="*/ 22 w 23"/>
                <a:gd name="T9" fmla="*/ 20 h 23"/>
                <a:gd name="T10" fmla="*/ 18 w 23"/>
                <a:gd name="T11" fmla="*/ 12 h 23"/>
                <a:gd name="T12" fmla="*/ 1 w 23"/>
                <a:gd name="T13" fmla="*/ 0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1" y="0"/>
                  </a:moveTo>
                  <a:lnTo>
                    <a:pt x="0" y="6"/>
                  </a:lnTo>
                  <a:lnTo>
                    <a:pt x="6" y="7"/>
                  </a:lnTo>
                  <a:lnTo>
                    <a:pt x="11" y="22"/>
                  </a:lnTo>
                  <a:lnTo>
                    <a:pt x="22" y="20"/>
                  </a:lnTo>
                  <a:lnTo>
                    <a:pt x="18" y="12"/>
                  </a:lnTo>
                  <a:lnTo>
                    <a:pt x="1" y="0"/>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85" name="California extra 3 (no alt text)"/>
            <p:cNvSpPr>
              <a:spLocks/>
            </p:cNvSpPr>
            <p:nvPr/>
          </p:nvSpPr>
          <p:spPr bwMode="auto">
            <a:xfrm>
              <a:off x="695" y="2409"/>
              <a:ext cx="24" cy="22"/>
            </a:xfrm>
            <a:custGeom>
              <a:avLst/>
              <a:gdLst>
                <a:gd name="T0" fmla="*/ 0 w 24"/>
                <a:gd name="T1" fmla="*/ 4 h 22"/>
                <a:gd name="T2" fmla="*/ 3 w 24"/>
                <a:gd name="T3" fmla="*/ 18 h 22"/>
                <a:gd name="T4" fmla="*/ 23 w 24"/>
                <a:gd name="T5" fmla="*/ 21 h 22"/>
                <a:gd name="T6" fmla="*/ 16 w 24"/>
                <a:gd name="T7" fmla="*/ 9 h 22"/>
                <a:gd name="T8" fmla="*/ 18 w 24"/>
                <a:gd name="T9" fmla="*/ 0 h 22"/>
                <a:gd name="T10" fmla="*/ 0 w 24"/>
                <a:gd name="T11" fmla="*/ 4 h 22"/>
                <a:gd name="T12" fmla="*/ 0 60000 65536"/>
                <a:gd name="T13" fmla="*/ 0 60000 65536"/>
                <a:gd name="T14" fmla="*/ 0 60000 65536"/>
                <a:gd name="T15" fmla="*/ 0 60000 65536"/>
                <a:gd name="T16" fmla="*/ 0 60000 65536"/>
                <a:gd name="T17" fmla="*/ 0 60000 65536"/>
                <a:gd name="T18" fmla="*/ 0 w 24"/>
                <a:gd name="T19" fmla="*/ 0 h 22"/>
                <a:gd name="T20" fmla="*/ 24 w 2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4" h="22">
                  <a:moveTo>
                    <a:pt x="0" y="4"/>
                  </a:moveTo>
                  <a:lnTo>
                    <a:pt x="3" y="18"/>
                  </a:lnTo>
                  <a:lnTo>
                    <a:pt x="23" y="21"/>
                  </a:lnTo>
                  <a:lnTo>
                    <a:pt x="16" y="9"/>
                  </a:lnTo>
                  <a:lnTo>
                    <a:pt x="18" y="0"/>
                  </a:lnTo>
                  <a:lnTo>
                    <a:pt x="0" y="4"/>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84" name="California extra 4 (no alt text)"/>
            <p:cNvSpPr>
              <a:spLocks/>
            </p:cNvSpPr>
            <p:nvPr/>
          </p:nvSpPr>
          <p:spPr bwMode="auto">
            <a:xfrm>
              <a:off x="722" y="2406"/>
              <a:ext cx="32" cy="23"/>
            </a:xfrm>
            <a:custGeom>
              <a:avLst/>
              <a:gdLst>
                <a:gd name="T0" fmla="*/ 0 w 32"/>
                <a:gd name="T1" fmla="*/ 0 h 23"/>
                <a:gd name="T2" fmla="*/ 22 w 32"/>
                <a:gd name="T3" fmla="*/ 16 h 23"/>
                <a:gd name="T4" fmla="*/ 28 w 32"/>
                <a:gd name="T5" fmla="*/ 12 h 23"/>
                <a:gd name="T6" fmla="*/ 31 w 32"/>
                <a:gd name="T7" fmla="*/ 20 h 23"/>
                <a:gd name="T8" fmla="*/ 28 w 32"/>
                <a:gd name="T9" fmla="*/ 22 h 23"/>
                <a:gd name="T10" fmla="*/ 4 w 32"/>
                <a:gd name="T11" fmla="*/ 18 h 23"/>
                <a:gd name="T12" fmla="*/ 0 w 32"/>
                <a:gd name="T13" fmla="*/ 0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0"/>
                  </a:moveTo>
                  <a:lnTo>
                    <a:pt x="22" y="16"/>
                  </a:lnTo>
                  <a:lnTo>
                    <a:pt x="28" y="12"/>
                  </a:lnTo>
                  <a:lnTo>
                    <a:pt x="31" y="20"/>
                  </a:lnTo>
                  <a:lnTo>
                    <a:pt x="28" y="22"/>
                  </a:lnTo>
                  <a:lnTo>
                    <a:pt x="4" y="18"/>
                  </a:lnTo>
                  <a:lnTo>
                    <a:pt x="0" y="0"/>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sp>
        <p:nvSpPr>
          <p:cNvPr id="4098" name="Colorado" descr="Colorado, no limit, Colorado's cooperative and municipal utilities have a 10 and 25 kilowatt limit."/>
          <p:cNvSpPr>
            <a:spLocks/>
          </p:cNvSpPr>
          <p:nvPr/>
        </p:nvSpPr>
        <p:spPr bwMode="auto">
          <a:xfrm>
            <a:off x="2112963" y="2848850"/>
            <a:ext cx="968375" cy="709613"/>
          </a:xfrm>
          <a:custGeom>
            <a:avLst/>
            <a:gdLst>
              <a:gd name="T0" fmla="*/ 2147483647 w 613"/>
              <a:gd name="T1" fmla="*/ 2147483647 h 481"/>
              <a:gd name="T2" fmla="*/ 2147483647 w 613"/>
              <a:gd name="T3" fmla="*/ 2147483647 h 481"/>
              <a:gd name="T4" fmla="*/ 2147483647 w 613"/>
              <a:gd name="T5" fmla="*/ 2147483647 h 481"/>
              <a:gd name="T6" fmla="*/ 2147483647 w 613"/>
              <a:gd name="T7" fmla="*/ 2147483647 h 481"/>
              <a:gd name="T8" fmla="*/ 2147483647 w 613"/>
              <a:gd name="T9" fmla="*/ 2147483647 h 481"/>
              <a:gd name="T10" fmla="*/ 2147483647 w 613"/>
              <a:gd name="T11" fmla="*/ 2147483647 h 481"/>
              <a:gd name="T12" fmla="*/ 2147483647 w 613"/>
              <a:gd name="T13" fmla="*/ 2147483647 h 481"/>
              <a:gd name="T14" fmla="*/ 2147483647 w 613"/>
              <a:gd name="T15" fmla="*/ 2147483647 h 481"/>
              <a:gd name="T16" fmla="*/ 2147483647 w 613"/>
              <a:gd name="T17" fmla="*/ 2147483647 h 481"/>
              <a:gd name="T18" fmla="*/ 2147483647 w 613"/>
              <a:gd name="T19" fmla="*/ 2147483647 h 481"/>
              <a:gd name="T20" fmla="*/ 2147483647 w 613"/>
              <a:gd name="T21" fmla="*/ 2147483647 h 481"/>
              <a:gd name="T22" fmla="*/ 2147483647 w 613"/>
              <a:gd name="T23" fmla="*/ 2147483647 h 481"/>
              <a:gd name="T24" fmla="*/ 2147483647 w 613"/>
              <a:gd name="T25" fmla="*/ 2147483647 h 481"/>
              <a:gd name="T26" fmla="*/ 2147483647 w 613"/>
              <a:gd name="T27" fmla="*/ 2147483647 h 481"/>
              <a:gd name="T28" fmla="*/ 2147483647 w 613"/>
              <a:gd name="T29" fmla="*/ 2147483647 h 481"/>
              <a:gd name="T30" fmla="*/ 2147483647 w 613"/>
              <a:gd name="T31" fmla="*/ 2147483647 h 481"/>
              <a:gd name="T32" fmla="*/ 2147483647 w 613"/>
              <a:gd name="T33" fmla="*/ 2147483647 h 481"/>
              <a:gd name="T34" fmla="*/ 2147483647 w 613"/>
              <a:gd name="T35" fmla="*/ 2147483647 h 481"/>
              <a:gd name="T36" fmla="*/ 2147483647 w 613"/>
              <a:gd name="T37" fmla="*/ 2147483647 h 481"/>
              <a:gd name="T38" fmla="*/ 2147483647 w 613"/>
              <a:gd name="T39" fmla="*/ 2147483647 h 481"/>
              <a:gd name="T40" fmla="*/ 2147483647 w 613"/>
              <a:gd name="T41" fmla="*/ 2147483647 h 481"/>
              <a:gd name="T42" fmla="*/ 2147483647 w 613"/>
              <a:gd name="T43" fmla="*/ 2147483647 h 481"/>
              <a:gd name="T44" fmla="*/ 2147483647 w 613"/>
              <a:gd name="T45" fmla="*/ 2147483647 h 481"/>
              <a:gd name="T46" fmla="*/ 2147483647 w 613"/>
              <a:gd name="T47" fmla="*/ 2147483647 h 481"/>
              <a:gd name="T48" fmla="*/ 2147483647 w 613"/>
              <a:gd name="T49" fmla="*/ 2147483647 h 481"/>
              <a:gd name="T50" fmla="*/ 0 w 613"/>
              <a:gd name="T51" fmla="*/ 2147483647 h 481"/>
              <a:gd name="T52" fmla="*/ 2147483647 w 613"/>
              <a:gd name="T53" fmla="*/ 2147483647 h 481"/>
              <a:gd name="T54" fmla="*/ 2147483647 w 613"/>
              <a:gd name="T55" fmla="*/ 2147483647 h 481"/>
              <a:gd name="T56" fmla="*/ 2147483647 w 613"/>
              <a:gd name="T57" fmla="*/ 2147483647 h 481"/>
              <a:gd name="T58" fmla="*/ 2147483647 w 613"/>
              <a:gd name="T59" fmla="*/ 2147483647 h 481"/>
              <a:gd name="T60" fmla="*/ 2147483647 w 613"/>
              <a:gd name="T61" fmla="*/ 2147483647 h 481"/>
              <a:gd name="T62" fmla="*/ 2147483647 w 613"/>
              <a:gd name="T63" fmla="*/ 2147483647 h 481"/>
              <a:gd name="T64" fmla="*/ 2147483647 w 613"/>
              <a:gd name="T65" fmla="*/ 2147483647 h 481"/>
              <a:gd name="T66" fmla="*/ 2147483647 w 613"/>
              <a:gd name="T67" fmla="*/ 2147483647 h 481"/>
              <a:gd name="T68" fmla="*/ 2147483647 w 613"/>
              <a:gd name="T69" fmla="*/ 2147483647 h 481"/>
              <a:gd name="T70" fmla="*/ 2147483647 w 613"/>
              <a:gd name="T71" fmla="*/ 2147483647 h 481"/>
              <a:gd name="T72" fmla="*/ 2147483647 w 613"/>
              <a:gd name="T73" fmla="*/ 2147483647 h 481"/>
              <a:gd name="T74" fmla="*/ 2147483647 w 613"/>
              <a:gd name="T75" fmla="*/ 2147483647 h 481"/>
              <a:gd name="T76" fmla="*/ 2147483647 w 613"/>
              <a:gd name="T77" fmla="*/ 2147483647 h 481"/>
              <a:gd name="T78" fmla="*/ 2147483647 w 613"/>
              <a:gd name="T79" fmla="*/ 2147483647 h 481"/>
              <a:gd name="T80" fmla="*/ 2147483647 w 613"/>
              <a:gd name="T81" fmla="*/ 2147483647 h 481"/>
              <a:gd name="T82" fmla="*/ 2147483647 w 613"/>
              <a:gd name="T83" fmla="*/ 2147483647 h 481"/>
              <a:gd name="T84" fmla="*/ 2147483647 w 613"/>
              <a:gd name="T85" fmla="*/ 2147483647 h 481"/>
              <a:gd name="T86" fmla="*/ 2147483647 w 613"/>
              <a:gd name="T87" fmla="*/ 2147483647 h 481"/>
              <a:gd name="T88" fmla="*/ 2147483647 w 613"/>
              <a:gd name="T89" fmla="*/ 2147483647 h 481"/>
              <a:gd name="T90" fmla="*/ 2147483647 w 613"/>
              <a:gd name="T91" fmla="*/ 2147483647 h 481"/>
              <a:gd name="T92" fmla="*/ 2147483647 w 613"/>
              <a:gd name="T93" fmla="*/ 2147483647 h 481"/>
              <a:gd name="T94" fmla="*/ 2147483647 w 613"/>
              <a:gd name="T95" fmla="*/ 2147483647 h 481"/>
              <a:gd name="T96" fmla="*/ 2147483647 w 613"/>
              <a:gd name="T97" fmla="*/ 2147483647 h 481"/>
              <a:gd name="T98" fmla="*/ 2147483647 w 613"/>
              <a:gd name="T99" fmla="*/ 2147483647 h 481"/>
              <a:gd name="T100" fmla="*/ 2147483647 w 613"/>
              <a:gd name="T101" fmla="*/ 2147483647 h 481"/>
              <a:gd name="T102" fmla="*/ 2147483647 w 613"/>
              <a:gd name="T103" fmla="*/ 2147483647 h 481"/>
              <a:gd name="T104" fmla="*/ 2147483647 w 613"/>
              <a:gd name="T105" fmla="*/ 2147483647 h 481"/>
              <a:gd name="T106" fmla="*/ 2147483647 w 613"/>
              <a:gd name="T107" fmla="*/ 2147483647 h 481"/>
              <a:gd name="T108" fmla="*/ 2147483647 w 613"/>
              <a:gd name="T109" fmla="*/ 2147483647 h 481"/>
              <a:gd name="T110" fmla="*/ 2147483647 w 613"/>
              <a:gd name="T111" fmla="*/ 2147483647 h 481"/>
              <a:gd name="T112" fmla="*/ 2147483647 w 613"/>
              <a:gd name="T113" fmla="*/ 2147483647 h 4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3"/>
              <a:gd name="T172" fmla="*/ 0 h 481"/>
              <a:gd name="T173" fmla="*/ 613 w 613"/>
              <a:gd name="T174" fmla="*/ 481 h 4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3" h="481">
                <a:moveTo>
                  <a:pt x="606" y="198"/>
                </a:moveTo>
                <a:lnTo>
                  <a:pt x="606" y="199"/>
                </a:lnTo>
                <a:lnTo>
                  <a:pt x="605" y="206"/>
                </a:lnTo>
                <a:lnTo>
                  <a:pt x="605" y="220"/>
                </a:lnTo>
                <a:lnTo>
                  <a:pt x="603" y="246"/>
                </a:lnTo>
                <a:lnTo>
                  <a:pt x="603" y="252"/>
                </a:lnTo>
                <a:lnTo>
                  <a:pt x="603" y="256"/>
                </a:lnTo>
                <a:lnTo>
                  <a:pt x="603" y="260"/>
                </a:lnTo>
                <a:lnTo>
                  <a:pt x="602" y="283"/>
                </a:lnTo>
                <a:lnTo>
                  <a:pt x="602" y="294"/>
                </a:lnTo>
                <a:lnTo>
                  <a:pt x="600" y="301"/>
                </a:lnTo>
                <a:lnTo>
                  <a:pt x="600" y="303"/>
                </a:lnTo>
                <a:lnTo>
                  <a:pt x="600" y="321"/>
                </a:lnTo>
                <a:lnTo>
                  <a:pt x="600" y="330"/>
                </a:lnTo>
                <a:lnTo>
                  <a:pt x="600" y="341"/>
                </a:lnTo>
                <a:lnTo>
                  <a:pt x="599" y="356"/>
                </a:lnTo>
                <a:lnTo>
                  <a:pt x="599" y="370"/>
                </a:lnTo>
                <a:lnTo>
                  <a:pt x="598" y="398"/>
                </a:lnTo>
                <a:lnTo>
                  <a:pt x="598" y="409"/>
                </a:lnTo>
                <a:lnTo>
                  <a:pt x="598" y="410"/>
                </a:lnTo>
                <a:lnTo>
                  <a:pt x="596" y="424"/>
                </a:lnTo>
                <a:lnTo>
                  <a:pt x="596" y="436"/>
                </a:lnTo>
                <a:lnTo>
                  <a:pt x="596" y="452"/>
                </a:lnTo>
                <a:lnTo>
                  <a:pt x="595" y="466"/>
                </a:lnTo>
                <a:lnTo>
                  <a:pt x="594" y="480"/>
                </a:lnTo>
                <a:lnTo>
                  <a:pt x="545" y="478"/>
                </a:lnTo>
                <a:lnTo>
                  <a:pt x="534" y="475"/>
                </a:lnTo>
                <a:lnTo>
                  <a:pt x="513" y="475"/>
                </a:lnTo>
                <a:lnTo>
                  <a:pt x="506" y="475"/>
                </a:lnTo>
                <a:lnTo>
                  <a:pt x="487" y="474"/>
                </a:lnTo>
                <a:lnTo>
                  <a:pt x="481" y="474"/>
                </a:lnTo>
                <a:lnTo>
                  <a:pt x="427" y="471"/>
                </a:lnTo>
                <a:lnTo>
                  <a:pt x="397" y="470"/>
                </a:lnTo>
                <a:lnTo>
                  <a:pt x="348" y="467"/>
                </a:lnTo>
                <a:lnTo>
                  <a:pt x="329" y="464"/>
                </a:lnTo>
                <a:lnTo>
                  <a:pt x="324" y="464"/>
                </a:lnTo>
                <a:lnTo>
                  <a:pt x="282" y="461"/>
                </a:lnTo>
                <a:lnTo>
                  <a:pt x="279" y="461"/>
                </a:lnTo>
                <a:lnTo>
                  <a:pt x="268" y="460"/>
                </a:lnTo>
                <a:lnTo>
                  <a:pt x="257" y="459"/>
                </a:lnTo>
                <a:lnTo>
                  <a:pt x="218" y="457"/>
                </a:lnTo>
                <a:lnTo>
                  <a:pt x="137" y="449"/>
                </a:lnTo>
                <a:lnTo>
                  <a:pt x="134" y="448"/>
                </a:lnTo>
                <a:lnTo>
                  <a:pt x="132" y="448"/>
                </a:lnTo>
                <a:lnTo>
                  <a:pt x="131" y="448"/>
                </a:lnTo>
                <a:lnTo>
                  <a:pt x="77" y="442"/>
                </a:lnTo>
                <a:lnTo>
                  <a:pt x="56" y="441"/>
                </a:lnTo>
                <a:lnTo>
                  <a:pt x="31" y="438"/>
                </a:lnTo>
                <a:lnTo>
                  <a:pt x="24" y="438"/>
                </a:lnTo>
                <a:lnTo>
                  <a:pt x="0" y="435"/>
                </a:lnTo>
                <a:lnTo>
                  <a:pt x="5" y="382"/>
                </a:lnTo>
                <a:lnTo>
                  <a:pt x="6" y="381"/>
                </a:lnTo>
                <a:lnTo>
                  <a:pt x="8" y="353"/>
                </a:lnTo>
                <a:lnTo>
                  <a:pt x="11" y="338"/>
                </a:lnTo>
                <a:lnTo>
                  <a:pt x="11" y="326"/>
                </a:lnTo>
                <a:lnTo>
                  <a:pt x="13" y="309"/>
                </a:lnTo>
                <a:lnTo>
                  <a:pt x="13" y="307"/>
                </a:lnTo>
                <a:lnTo>
                  <a:pt x="13" y="296"/>
                </a:lnTo>
                <a:lnTo>
                  <a:pt x="16" y="271"/>
                </a:lnTo>
                <a:lnTo>
                  <a:pt x="19" y="244"/>
                </a:lnTo>
                <a:lnTo>
                  <a:pt x="23" y="217"/>
                </a:lnTo>
                <a:lnTo>
                  <a:pt x="27" y="177"/>
                </a:lnTo>
                <a:lnTo>
                  <a:pt x="29" y="163"/>
                </a:lnTo>
                <a:lnTo>
                  <a:pt x="30" y="149"/>
                </a:lnTo>
                <a:lnTo>
                  <a:pt x="30" y="145"/>
                </a:lnTo>
                <a:lnTo>
                  <a:pt x="33" y="122"/>
                </a:lnTo>
                <a:lnTo>
                  <a:pt x="34" y="109"/>
                </a:lnTo>
                <a:lnTo>
                  <a:pt x="37" y="84"/>
                </a:lnTo>
                <a:lnTo>
                  <a:pt x="40" y="61"/>
                </a:lnTo>
                <a:lnTo>
                  <a:pt x="42" y="40"/>
                </a:lnTo>
                <a:lnTo>
                  <a:pt x="42" y="38"/>
                </a:lnTo>
                <a:lnTo>
                  <a:pt x="44" y="27"/>
                </a:lnTo>
                <a:lnTo>
                  <a:pt x="45" y="13"/>
                </a:lnTo>
                <a:lnTo>
                  <a:pt x="47" y="0"/>
                </a:lnTo>
                <a:lnTo>
                  <a:pt x="66" y="2"/>
                </a:lnTo>
                <a:lnTo>
                  <a:pt x="117" y="6"/>
                </a:lnTo>
                <a:lnTo>
                  <a:pt x="138" y="9"/>
                </a:lnTo>
                <a:lnTo>
                  <a:pt x="160" y="12"/>
                </a:lnTo>
                <a:lnTo>
                  <a:pt x="182" y="13"/>
                </a:lnTo>
                <a:lnTo>
                  <a:pt x="186" y="13"/>
                </a:lnTo>
                <a:lnTo>
                  <a:pt x="220" y="16"/>
                </a:lnTo>
                <a:lnTo>
                  <a:pt x="222" y="18"/>
                </a:lnTo>
                <a:lnTo>
                  <a:pt x="252" y="19"/>
                </a:lnTo>
                <a:lnTo>
                  <a:pt x="263" y="22"/>
                </a:lnTo>
                <a:lnTo>
                  <a:pt x="267" y="22"/>
                </a:lnTo>
                <a:lnTo>
                  <a:pt x="270" y="22"/>
                </a:lnTo>
                <a:lnTo>
                  <a:pt x="275" y="22"/>
                </a:lnTo>
                <a:lnTo>
                  <a:pt x="278" y="22"/>
                </a:lnTo>
                <a:lnTo>
                  <a:pt x="286" y="23"/>
                </a:lnTo>
                <a:lnTo>
                  <a:pt x="337" y="27"/>
                </a:lnTo>
                <a:lnTo>
                  <a:pt x="351" y="29"/>
                </a:lnTo>
                <a:lnTo>
                  <a:pt x="353" y="29"/>
                </a:lnTo>
                <a:lnTo>
                  <a:pt x="362" y="29"/>
                </a:lnTo>
                <a:lnTo>
                  <a:pt x="378" y="30"/>
                </a:lnTo>
                <a:lnTo>
                  <a:pt x="383" y="30"/>
                </a:lnTo>
                <a:lnTo>
                  <a:pt x="402" y="30"/>
                </a:lnTo>
                <a:lnTo>
                  <a:pt x="450" y="34"/>
                </a:lnTo>
                <a:lnTo>
                  <a:pt x="484" y="36"/>
                </a:lnTo>
                <a:lnTo>
                  <a:pt x="488" y="36"/>
                </a:lnTo>
                <a:lnTo>
                  <a:pt x="504" y="37"/>
                </a:lnTo>
                <a:lnTo>
                  <a:pt x="563" y="40"/>
                </a:lnTo>
                <a:lnTo>
                  <a:pt x="566" y="40"/>
                </a:lnTo>
                <a:lnTo>
                  <a:pt x="612" y="43"/>
                </a:lnTo>
                <a:lnTo>
                  <a:pt x="610" y="69"/>
                </a:lnTo>
                <a:lnTo>
                  <a:pt x="610" y="76"/>
                </a:lnTo>
                <a:lnTo>
                  <a:pt x="610" y="83"/>
                </a:lnTo>
                <a:lnTo>
                  <a:pt x="609" y="97"/>
                </a:lnTo>
                <a:lnTo>
                  <a:pt x="609" y="104"/>
                </a:lnTo>
                <a:lnTo>
                  <a:pt x="609" y="113"/>
                </a:lnTo>
                <a:lnTo>
                  <a:pt x="607" y="151"/>
                </a:lnTo>
                <a:lnTo>
                  <a:pt x="606" y="198"/>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04" name="Connecticut" descr="Connecticut, 2,000 kilowatt limit, certain utility types only."/>
          <p:cNvSpPr>
            <a:spLocks/>
          </p:cNvSpPr>
          <p:nvPr/>
        </p:nvSpPr>
        <p:spPr bwMode="auto">
          <a:xfrm>
            <a:off x="6664325" y="2358313"/>
            <a:ext cx="236538" cy="217487"/>
          </a:xfrm>
          <a:custGeom>
            <a:avLst/>
            <a:gdLst>
              <a:gd name="T0" fmla="*/ 2147483647 w 149"/>
              <a:gd name="T1" fmla="*/ 2147483647 h 148"/>
              <a:gd name="T2" fmla="*/ 2147483647 w 149"/>
              <a:gd name="T3" fmla="*/ 2147483647 h 148"/>
              <a:gd name="T4" fmla="*/ 2147483647 w 149"/>
              <a:gd name="T5" fmla="*/ 2147483647 h 148"/>
              <a:gd name="T6" fmla="*/ 2147483647 w 149"/>
              <a:gd name="T7" fmla="*/ 2147483647 h 148"/>
              <a:gd name="T8" fmla="*/ 2147483647 w 149"/>
              <a:gd name="T9" fmla="*/ 2147483647 h 148"/>
              <a:gd name="T10" fmla="*/ 2147483647 w 149"/>
              <a:gd name="T11" fmla="*/ 2147483647 h 148"/>
              <a:gd name="T12" fmla="*/ 2147483647 w 149"/>
              <a:gd name="T13" fmla="*/ 2147483647 h 148"/>
              <a:gd name="T14" fmla="*/ 2147483647 w 149"/>
              <a:gd name="T15" fmla="*/ 2147483647 h 148"/>
              <a:gd name="T16" fmla="*/ 2147483647 w 149"/>
              <a:gd name="T17" fmla="*/ 2147483647 h 148"/>
              <a:gd name="T18" fmla="*/ 2147483647 w 149"/>
              <a:gd name="T19" fmla="*/ 2147483647 h 148"/>
              <a:gd name="T20" fmla="*/ 2147483647 w 149"/>
              <a:gd name="T21" fmla="*/ 2147483647 h 148"/>
              <a:gd name="T22" fmla="*/ 2147483647 w 149"/>
              <a:gd name="T23" fmla="*/ 2147483647 h 148"/>
              <a:gd name="T24" fmla="*/ 2147483647 w 149"/>
              <a:gd name="T25" fmla="*/ 2147483647 h 148"/>
              <a:gd name="T26" fmla="*/ 2147483647 w 149"/>
              <a:gd name="T27" fmla="*/ 2147483647 h 148"/>
              <a:gd name="T28" fmla="*/ 2147483647 w 149"/>
              <a:gd name="T29" fmla="*/ 2147483647 h 148"/>
              <a:gd name="T30" fmla="*/ 2147483647 w 149"/>
              <a:gd name="T31" fmla="*/ 2147483647 h 148"/>
              <a:gd name="T32" fmla="*/ 2147483647 w 149"/>
              <a:gd name="T33" fmla="*/ 2147483647 h 148"/>
              <a:gd name="T34" fmla="*/ 2147483647 w 149"/>
              <a:gd name="T35" fmla="*/ 2147483647 h 148"/>
              <a:gd name="T36" fmla="*/ 2147483647 w 149"/>
              <a:gd name="T37" fmla="*/ 2147483647 h 148"/>
              <a:gd name="T38" fmla="*/ 2147483647 w 149"/>
              <a:gd name="T39" fmla="*/ 2147483647 h 148"/>
              <a:gd name="T40" fmla="*/ 2147483647 w 149"/>
              <a:gd name="T41" fmla="*/ 2147483647 h 148"/>
              <a:gd name="T42" fmla="*/ 2147483647 w 149"/>
              <a:gd name="T43" fmla="*/ 0 h 148"/>
              <a:gd name="T44" fmla="*/ 2147483647 w 149"/>
              <a:gd name="T45" fmla="*/ 2147483647 h 148"/>
              <a:gd name="T46" fmla="*/ 2147483647 w 149"/>
              <a:gd name="T47" fmla="*/ 2147483647 h 148"/>
              <a:gd name="T48" fmla="*/ 2147483647 w 149"/>
              <a:gd name="T49" fmla="*/ 2147483647 h 148"/>
              <a:gd name="T50" fmla="*/ 2147483647 w 149"/>
              <a:gd name="T51" fmla="*/ 2147483647 h 148"/>
              <a:gd name="T52" fmla="*/ 2147483647 w 149"/>
              <a:gd name="T53" fmla="*/ 2147483647 h 148"/>
              <a:gd name="T54" fmla="*/ 2147483647 w 149"/>
              <a:gd name="T55" fmla="*/ 2147483647 h 148"/>
              <a:gd name="T56" fmla="*/ 2147483647 w 149"/>
              <a:gd name="T57" fmla="*/ 2147483647 h 148"/>
              <a:gd name="T58" fmla="*/ 2147483647 w 149"/>
              <a:gd name="T59" fmla="*/ 2147483647 h 148"/>
              <a:gd name="T60" fmla="*/ 2147483647 w 149"/>
              <a:gd name="T61" fmla="*/ 2147483647 h 148"/>
              <a:gd name="T62" fmla="*/ 2147483647 w 149"/>
              <a:gd name="T63" fmla="*/ 2147483647 h 148"/>
              <a:gd name="T64" fmla="*/ 2147483647 w 149"/>
              <a:gd name="T65" fmla="*/ 2147483647 h 148"/>
              <a:gd name="T66" fmla="*/ 2147483647 w 149"/>
              <a:gd name="T67" fmla="*/ 2147483647 h 148"/>
              <a:gd name="T68" fmla="*/ 2147483647 w 149"/>
              <a:gd name="T69" fmla="*/ 2147483647 h 148"/>
              <a:gd name="T70" fmla="*/ 2147483647 w 149"/>
              <a:gd name="T71" fmla="*/ 2147483647 h 148"/>
              <a:gd name="T72" fmla="*/ 0 w 149"/>
              <a:gd name="T73" fmla="*/ 2147483647 h 148"/>
              <a:gd name="T74" fmla="*/ 2147483647 w 149"/>
              <a:gd name="T75" fmla="*/ 2147483647 h 148"/>
              <a:gd name="T76" fmla="*/ 2147483647 w 149"/>
              <a:gd name="T77" fmla="*/ 2147483647 h 148"/>
              <a:gd name="T78" fmla="*/ 2147483647 w 149"/>
              <a:gd name="T79" fmla="*/ 2147483647 h 148"/>
              <a:gd name="T80" fmla="*/ 2147483647 w 149"/>
              <a:gd name="T81" fmla="*/ 2147483647 h 148"/>
              <a:gd name="T82" fmla="*/ 2147483647 w 149"/>
              <a:gd name="T83" fmla="*/ 2147483647 h 148"/>
              <a:gd name="T84" fmla="*/ 2147483647 w 149"/>
              <a:gd name="T85" fmla="*/ 2147483647 h 148"/>
              <a:gd name="T86" fmla="*/ 2147483647 w 149"/>
              <a:gd name="T87" fmla="*/ 2147483647 h 148"/>
              <a:gd name="T88" fmla="*/ 2147483647 w 149"/>
              <a:gd name="T89" fmla="*/ 2147483647 h 148"/>
              <a:gd name="T90" fmla="*/ 2147483647 w 149"/>
              <a:gd name="T91" fmla="*/ 2147483647 h 148"/>
              <a:gd name="T92" fmla="*/ 2147483647 w 149"/>
              <a:gd name="T93" fmla="*/ 2147483647 h 148"/>
              <a:gd name="T94" fmla="*/ 2147483647 w 149"/>
              <a:gd name="T95" fmla="*/ 2147483647 h 148"/>
              <a:gd name="T96" fmla="*/ 2147483647 w 149"/>
              <a:gd name="T97" fmla="*/ 2147483647 h 148"/>
              <a:gd name="T98" fmla="*/ 2147483647 w 149"/>
              <a:gd name="T99" fmla="*/ 2147483647 h 148"/>
              <a:gd name="T100" fmla="*/ 2147483647 w 149"/>
              <a:gd name="T101" fmla="*/ 2147483647 h 148"/>
              <a:gd name="T102" fmla="*/ 2147483647 w 149"/>
              <a:gd name="T103" fmla="*/ 2147483647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9"/>
              <a:gd name="T157" fmla="*/ 0 h 148"/>
              <a:gd name="T158" fmla="*/ 149 w 149"/>
              <a:gd name="T159" fmla="*/ 148 h 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9" h="148">
                <a:moveTo>
                  <a:pt x="52" y="117"/>
                </a:moveTo>
                <a:lnTo>
                  <a:pt x="62" y="105"/>
                </a:lnTo>
                <a:lnTo>
                  <a:pt x="78" y="102"/>
                </a:lnTo>
                <a:lnTo>
                  <a:pt x="87" y="97"/>
                </a:lnTo>
                <a:lnTo>
                  <a:pt x="95" y="97"/>
                </a:lnTo>
                <a:lnTo>
                  <a:pt x="96" y="95"/>
                </a:lnTo>
                <a:lnTo>
                  <a:pt x="110" y="90"/>
                </a:lnTo>
                <a:lnTo>
                  <a:pt x="135" y="80"/>
                </a:lnTo>
                <a:lnTo>
                  <a:pt x="141" y="76"/>
                </a:lnTo>
                <a:lnTo>
                  <a:pt x="143" y="76"/>
                </a:lnTo>
                <a:lnTo>
                  <a:pt x="145" y="76"/>
                </a:lnTo>
                <a:lnTo>
                  <a:pt x="148" y="63"/>
                </a:lnTo>
                <a:lnTo>
                  <a:pt x="143" y="45"/>
                </a:lnTo>
                <a:lnTo>
                  <a:pt x="143" y="42"/>
                </a:lnTo>
                <a:lnTo>
                  <a:pt x="142" y="40"/>
                </a:lnTo>
                <a:lnTo>
                  <a:pt x="142" y="38"/>
                </a:lnTo>
                <a:lnTo>
                  <a:pt x="141" y="38"/>
                </a:lnTo>
                <a:lnTo>
                  <a:pt x="139" y="31"/>
                </a:lnTo>
                <a:lnTo>
                  <a:pt x="138" y="29"/>
                </a:lnTo>
                <a:lnTo>
                  <a:pt x="134" y="9"/>
                </a:lnTo>
                <a:lnTo>
                  <a:pt x="131" y="2"/>
                </a:lnTo>
                <a:lnTo>
                  <a:pt x="131" y="0"/>
                </a:lnTo>
                <a:lnTo>
                  <a:pt x="110" y="5"/>
                </a:lnTo>
                <a:lnTo>
                  <a:pt x="107" y="6"/>
                </a:lnTo>
                <a:lnTo>
                  <a:pt x="106" y="6"/>
                </a:lnTo>
                <a:lnTo>
                  <a:pt x="105" y="6"/>
                </a:lnTo>
                <a:lnTo>
                  <a:pt x="91" y="9"/>
                </a:lnTo>
                <a:lnTo>
                  <a:pt x="87" y="11"/>
                </a:lnTo>
                <a:lnTo>
                  <a:pt x="76" y="13"/>
                </a:lnTo>
                <a:lnTo>
                  <a:pt x="52" y="23"/>
                </a:lnTo>
                <a:lnTo>
                  <a:pt x="52" y="19"/>
                </a:lnTo>
                <a:lnTo>
                  <a:pt x="37" y="23"/>
                </a:lnTo>
                <a:lnTo>
                  <a:pt x="34" y="23"/>
                </a:lnTo>
                <a:lnTo>
                  <a:pt x="8" y="29"/>
                </a:lnTo>
                <a:lnTo>
                  <a:pt x="2" y="30"/>
                </a:lnTo>
                <a:lnTo>
                  <a:pt x="0" y="30"/>
                </a:lnTo>
                <a:lnTo>
                  <a:pt x="1" y="36"/>
                </a:lnTo>
                <a:lnTo>
                  <a:pt x="5" y="63"/>
                </a:lnTo>
                <a:lnTo>
                  <a:pt x="8" y="72"/>
                </a:lnTo>
                <a:lnTo>
                  <a:pt x="8" y="76"/>
                </a:lnTo>
                <a:lnTo>
                  <a:pt x="8" y="79"/>
                </a:lnTo>
                <a:lnTo>
                  <a:pt x="9" y="87"/>
                </a:lnTo>
                <a:lnTo>
                  <a:pt x="12" y="97"/>
                </a:lnTo>
                <a:lnTo>
                  <a:pt x="12" y="99"/>
                </a:lnTo>
                <a:lnTo>
                  <a:pt x="12" y="104"/>
                </a:lnTo>
                <a:lnTo>
                  <a:pt x="22" y="119"/>
                </a:lnTo>
                <a:lnTo>
                  <a:pt x="5" y="135"/>
                </a:lnTo>
                <a:lnTo>
                  <a:pt x="15" y="147"/>
                </a:lnTo>
                <a:lnTo>
                  <a:pt x="34" y="134"/>
                </a:lnTo>
                <a:lnTo>
                  <a:pt x="42" y="123"/>
                </a:lnTo>
                <a:lnTo>
                  <a:pt x="52" y="117"/>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5" name="Delaware" descr="Delaware, 25 or 2,000 kilowatt limit, Delaware's cooperative and municipal utilities have a 25 and 500 kilowatt limit."/>
          <p:cNvSpPr>
            <a:spLocks/>
          </p:cNvSpPr>
          <p:nvPr/>
        </p:nvSpPr>
        <p:spPr bwMode="auto">
          <a:xfrm>
            <a:off x="6470650" y="2805988"/>
            <a:ext cx="144463" cy="222250"/>
          </a:xfrm>
          <a:custGeom>
            <a:avLst/>
            <a:gdLst>
              <a:gd name="T0" fmla="*/ 2147483647 w 91"/>
              <a:gd name="T1" fmla="*/ 2147483647 h 151"/>
              <a:gd name="T2" fmla="*/ 2147483647 w 91"/>
              <a:gd name="T3" fmla="*/ 2147483647 h 151"/>
              <a:gd name="T4" fmla="*/ 2147483647 w 91"/>
              <a:gd name="T5" fmla="*/ 2147483647 h 151"/>
              <a:gd name="T6" fmla="*/ 2147483647 w 91"/>
              <a:gd name="T7" fmla="*/ 2147483647 h 151"/>
              <a:gd name="T8" fmla="*/ 2147483647 w 91"/>
              <a:gd name="T9" fmla="*/ 2147483647 h 151"/>
              <a:gd name="T10" fmla="*/ 2147483647 w 91"/>
              <a:gd name="T11" fmla="*/ 2147483647 h 151"/>
              <a:gd name="T12" fmla="*/ 2147483647 w 91"/>
              <a:gd name="T13" fmla="*/ 2147483647 h 151"/>
              <a:gd name="T14" fmla="*/ 2147483647 w 91"/>
              <a:gd name="T15" fmla="*/ 2147483647 h 151"/>
              <a:gd name="T16" fmla="*/ 2147483647 w 91"/>
              <a:gd name="T17" fmla="*/ 0 h 151"/>
              <a:gd name="T18" fmla="*/ 2147483647 w 91"/>
              <a:gd name="T19" fmla="*/ 2147483647 h 151"/>
              <a:gd name="T20" fmla="*/ 2147483647 w 91"/>
              <a:gd name="T21" fmla="*/ 2147483647 h 151"/>
              <a:gd name="T22" fmla="*/ 2147483647 w 91"/>
              <a:gd name="T23" fmla="*/ 2147483647 h 151"/>
              <a:gd name="T24" fmla="*/ 0 w 91"/>
              <a:gd name="T25" fmla="*/ 2147483647 h 151"/>
              <a:gd name="T26" fmla="*/ 0 w 91"/>
              <a:gd name="T27" fmla="*/ 2147483647 h 151"/>
              <a:gd name="T28" fmla="*/ 0 w 91"/>
              <a:gd name="T29" fmla="*/ 2147483647 h 151"/>
              <a:gd name="T30" fmla="*/ 2147483647 w 91"/>
              <a:gd name="T31" fmla="*/ 2147483647 h 151"/>
              <a:gd name="T32" fmla="*/ 2147483647 w 91"/>
              <a:gd name="T33" fmla="*/ 2147483647 h 151"/>
              <a:gd name="T34" fmla="*/ 2147483647 w 91"/>
              <a:gd name="T35" fmla="*/ 2147483647 h 151"/>
              <a:gd name="T36" fmla="*/ 2147483647 w 91"/>
              <a:gd name="T37" fmla="*/ 2147483647 h 151"/>
              <a:gd name="T38" fmla="*/ 2147483647 w 91"/>
              <a:gd name="T39" fmla="*/ 2147483647 h 151"/>
              <a:gd name="T40" fmla="*/ 2147483647 w 91"/>
              <a:gd name="T41" fmla="*/ 2147483647 h 151"/>
              <a:gd name="T42" fmla="*/ 2147483647 w 91"/>
              <a:gd name="T43" fmla="*/ 2147483647 h 151"/>
              <a:gd name="T44" fmla="*/ 2147483647 w 91"/>
              <a:gd name="T45" fmla="*/ 2147483647 h 151"/>
              <a:gd name="T46" fmla="*/ 2147483647 w 91"/>
              <a:gd name="T47" fmla="*/ 2147483647 h 151"/>
              <a:gd name="T48" fmla="*/ 2147483647 w 91"/>
              <a:gd name="T49" fmla="*/ 2147483647 h 151"/>
              <a:gd name="T50" fmla="*/ 2147483647 w 91"/>
              <a:gd name="T51" fmla="*/ 2147483647 h 151"/>
              <a:gd name="T52" fmla="*/ 2147483647 w 91"/>
              <a:gd name="T53" fmla="*/ 2147483647 h 151"/>
              <a:gd name="T54" fmla="*/ 2147483647 w 91"/>
              <a:gd name="T55" fmla="*/ 2147483647 h 151"/>
              <a:gd name="T56" fmla="*/ 2147483647 w 91"/>
              <a:gd name="T57" fmla="*/ 2147483647 h 151"/>
              <a:gd name="T58" fmla="*/ 2147483647 w 91"/>
              <a:gd name="T59" fmla="*/ 2147483647 h 151"/>
              <a:gd name="T60" fmla="*/ 2147483647 w 91"/>
              <a:gd name="T61" fmla="*/ 2147483647 h 151"/>
              <a:gd name="T62" fmla="*/ 2147483647 w 91"/>
              <a:gd name="T63" fmla="*/ 2147483647 h 151"/>
              <a:gd name="T64" fmla="*/ 2147483647 w 91"/>
              <a:gd name="T65" fmla="*/ 2147483647 h 151"/>
              <a:gd name="T66" fmla="*/ 2147483647 w 91"/>
              <a:gd name="T67" fmla="*/ 2147483647 h 151"/>
              <a:gd name="T68" fmla="*/ 2147483647 w 91"/>
              <a:gd name="T69" fmla="*/ 2147483647 h 151"/>
              <a:gd name="T70" fmla="*/ 2147483647 w 91"/>
              <a:gd name="T71" fmla="*/ 2147483647 h 151"/>
              <a:gd name="T72" fmla="*/ 2147483647 w 91"/>
              <a:gd name="T73" fmla="*/ 2147483647 h 151"/>
              <a:gd name="T74" fmla="*/ 2147483647 w 91"/>
              <a:gd name="T75" fmla="*/ 2147483647 h 151"/>
              <a:gd name="T76" fmla="*/ 2147483647 w 91"/>
              <a:gd name="T77" fmla="*/ 2147483647 h 151"/>
              <a:gd name="T78" fmla="*/ 2147483647 w 91"/>
              <a:gd name="T79" fmla="*/ 2147483647 h 151"/>
              <a:gd name="T80" fmla="*/ 2147483647 w 91"/>
              <a:gd name="T81" fmla="*/ 2147483647 h 151"/>
              <a:gd name="T82" fmla="*/ 2147483647 w 91"/>
              <a:gd name="T83" fmla="*/ 2147483647 h 151"/>
              <a:gd name="T84" fmla="*/ 2147483647 w 91"/>
              <a:gd name="T85" fmla="*/ 2147483647 h 151"/>
              <a:gd name="T86" fmla="*/ 2147483647 w 91"/>
              <a:gd name="T87" fmla="*/ 2147483647 h 151"/>
              <a:gd name="T88" fmla="*/ 2147483647 w 91"/>
              <a:gd name="T89" fmla="*/ 2147483647 h 151"/>
              <a:gd name="T90" fmla="*/ 2147483647 w 91"/>
              <a:gd name="T91" fmla="*/ 2147483647 h 151"/>
              <a:gd name="T92" fmla="*/ 2147483647 w 91"/>
              <a:gd name="T93" fmla="*/ 2147483647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1"/>
              <a:gd name="T142" fmla="*/ 0 h 151"/>
              <a:gd name="T143" fmla="*/ 91 w 91"/>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1" h="151">
                <a:moveTo>
                  <a:pt x="30" y="50"/>
                </a:moveTo>
                <a:lnTo>
                  <a:pt x="22" y="37"/>
                </a:lnTo>
                <a:lnTo>
                  <a:pt x="20" y="27"/>
                </a:lnTo>
                <a:lnTo>
                  <a:pt x="22" y="26"/>
                </a:lnTo>
                <a:lnTo>
                  <a:pt x="20" y="23"/>
                </a:lnTo>
                <a:lnTo>
                  <a:pt x="23" y="13"/>
                </a:lnTo>
                <a:lnTo>
                  <a:pt x="26" y="4"/>
                </a:lnTo>
                <a:lnTo>
                  <a:pt x="27" y="1"/>
                </a:lnTo>
                <a:lnTo>
                  <a:pt x="19" y="0"/>
                </a:lnTo>
                <a:lnTo>
                  <a:pt x="13" y="1"/>
                </a:lnTo>
                <a:lnTo>
                  <a:pt x="12" y="1"/>
                </a:lnTo>
                <a:lnTo>
                  <a:pt x="1" y="13"/>
                </a:lnTo>
                <a:lnTo>
                  <a:pt x="0" y="16"/>
                </a:lnTo>
                <a:lnTo>
                  <a:pt x="0" y="23"/>
                </a:lnTo>
                <a:lnTo>
                  <a:pt x="1" y="25"/>
                </a:lnTo>
                <a:lnTo>
                  <a:pt x="9" y="54"/>
                </a:lnTo>
                <a:lnTo>
                  <a:pt x="9" y="56"/>
                </a:lnTo>
                <a:lnTo>
                  <a:pt x="12" y="62"/>
                </a:lnTo>
                <a:lnTo>
                  <a:pt x="12" y="63"/>
                </a:lnTo>
                <a:lnTo>
                  <a:pt x="12" y="66"/>
                </a:lnTo>
                <a:lnTo>
                  <a:pt x="13" y="66"/>
                </a:lnTo>
                <a:lnTo>
                  <a:pt x="13" y="68"/>
                </a:lnTo>
                <a:lnTo>
                  <a:pt x="16" y="75"/>
                </a:lnTo>
                <a:lnTo>
                  <a:pt x="16" y="76"/>
                </a:lnTo>
                <a:lnTo>
                  <a:pt x="16" y="77"/>
                </a:lnTo>
                <a:lnTo>
                  <a:pt x="20" y="93"/>
                </a:lnTo>
                <a:lnTo>
                  <a:pt x="26" y="111"/>
                </a:lnTo>
                <a:lnTo>
                  <a:pt x="27" y="118"/>
                </a:lnTo>
                <a:lnTo>
                  <a:pt x="31" y="129"/>
                </a:lnTo>
                <a:lnTo>
                  <a:pt x="31" y="131"/>
                </a:lnTo>
                <a:lnTo>
                  <a:pt x="33" y="136"/>
                </a:lnTo>
                <a:lnTo>
                  <a:pt x="33" y="138"/>
                </a:lnTo>
                <a:lnTo>
                  <a:pt x="37" y="150"/>
                </a:lnTo>
                <a:lnTo>
                  <a:pt x="52" y="147"/>
                </a:lnTo>
                <a:lnTo>
                  <a:pt x="66" y="144"/>
                </a:lnTo>
                <a:lnTo>
                  <a:pt x="76" y="141"/>
                </a:lnTo>
                <a:lnTo>
                  <a:pt x="83" y="140"/>
                </a:lnTo>
                <a:lnTo>
                  <a:pt x="90" y="138"/>
                </a:lnTo>
                <a:lnTo>
                  <a:pt x="77" y="102"/>
                </a:lnTo>
                <a:lnTo>
                  <a:pt x="76" y="105"/>
                </a:lnTo>
                <a:lnTo>
                  <a:pt x="56" y="91"/>
                </a:lnTo>
                <a:lnTo>
                  <a:pt x="49" y="81"/>
                </a:lnTo>
                <a:lnTo>
                  <a:pt x="41" y="61"/>
                </a:lnTo>
                <a:lnTo>
                  <a:pt x="30" y="50"/>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nvGrpSpPr>
          <p:cNvPr id="9" name="Florida" descr="Florida"/>
          <p:cNvGrpSpPr/>
          <p:nvPr/>
        </p:nvGrpSpPr>
        <p:grpSpPr>
          <a:xfrm>
            <a:off x="5105400" y="4385550"/>
            <a:ext cx="1235075" cy="987425"/>
            <a:chOff x="5638800" y="4651375"/>
            <a:chExt cx="1235075" cy="987425"/>
          </a:xfrm>
          <a:solidFill>
            <a:schemeClr val="tx2"/>
          </a:solidFill>
        </p:grpSpPr>
        <p:sp>
          <p:nvSpPr>
            <p:cNvPr id="4152" name="Florida" descr="Florida, 2,000 kilowatt limit."/>
            <p:cNvSpPr>
              <a:spLocks/>
            </p:cNvSpPr>
            <p:nvPr/>
          </p:nvSpPr>
          <p:spPr bwMode="auto">
            <a:xfrm>
              <a:off x="5638800" y="4651375"/>
              <a:ext cx="1235075" cy="903288"/>
            </a:xfrm>
            <a:custGeom>
              <a:avLst/>
              <a:gdLst>
                <a:gd name="T0" fmla="*/ 2147483647 w 783"/>
                <a:gd name="T1" fmla="*/ 2147483647 h 614"/>
                <a:gd name="T2" fmla="*/ 2147483647 w 783"/>
                <a:gd name="T3" fmla="*/ 2147483647 h 614"/>
                <a:gd name="T4" fmla="*/ 2147483647 w 783"/>
                <a:gd name="T5" fmla="*/ 2147483647 h 614"/>
                <a:gd name="T6" fmla="*/ 2147483647 w 783"/>
                <a:gd name="T7" fmla="*/ 2147483647 h 614"/>
                <a:gd name="T8" fmla="*/ 2147483647 w 783"/>
                <a:gd name="T9" fmla="*/ 2147483647 h 614"/>
                <a:gd name="T10" fmla="*/ 2147483647 w 783"/>
                <a:gd name="T11" fmla="*/ 2147483647 h 614"/>
                <a:gd name="T12" fmla="*/ 2147483647 w 783"/>
                <a:gd name="T13" fmla="*/ 2147483647 h 614"/>
                <a:gd name="T14" fmla="*/ 2147483647 w 783"/>
                <a:gd name="T15" fmla="*/ 2147483647 h 614"/>
                <a:gd name="T16" fmla="*/ 2147483647 w 783"/>
                <a:gd name="T17" fmla="*/ 2147483647 h 614"/>
                <a:gd name="T18" fmla="*/ 2147483647 w 783"/>
                <a:gd name="T19" fmla="*/ 2147483647 h 614"/>
                <a:gd name="T20" fmla="*/ 2147483647 w 783"/>
                <a:gd name="T21" fmla="*/ 2147483647 h 614"/>
                <a:gd name="T22" fmla="*/ 2147483647 w 783"/>
                <a:gd name="T23" fmla="*/ 2147483647 h 614"/>
                <a:gd name="T24" fmla="*/ 2147483647 w 783"/>
                <a:gd name="T25" fmla="*/ 2147483647 h 614"/>
                <a:gd name="T26" fmla="*/ 2147483647 w 783"/>
                <a:gd name="T27" fmla="*/ 2147483647 h 614"/>
                <a:gd name="T28" fmla="*/ 2147483647 w 783"/>
                <a:gd name="T29" fmla="*/ 2147483647 h 614"/>
                <a:gd name="T30" fmla="*/ 2147483647 w 783"/>
                <a:gd name="T31" fmla="*/ 2147483647 h 614"/>
                <a:gd name="T32" fmla="*/ 2147483647 w 783"/>
                <a:gd name="T33" fmla="*/ 2147483647 h 614"/>
                <a:gd name="T34" fmla="*/ 2147483647 w 783"/>
                <a:gd name="T35" fmla="*/ 2147483647 h 614"/>
                <a:gd name="T36" fmla="*/ 2147483647 w 783"/>
                <a:gd name="T37" fmla="*/ 2147483647 h 614"/>
                <a:gd name="T38" fmla="*/ 2147483647 w 783"/>
                <a:gd name="T39" fmla="*/ 2147483647 h 614"/>
                <a:gd name="T40" fmla="*/ 2147483647 w 783"/>
                <a:gd name="T41" fmla="*/ 2147483647 h 614"/>
                <a:gd name="T42" fmla="*/ 2147483647 w 783"/>
                <a:gd name="T43" fmla="*/ 2147483647 h 614"/>
                <a:gd name="T44" fmla="*/ 2147483647 w 783"/>
                <a:gd name="T45" fmla="*/ 2147483647 h 614"/>
                <a:gd name="T46" fmla="*/ 2147483647 w 783"/>
                <a:gd name="T47" fmla="*/ 2147483647 h 614"/>
                <a:gd name="T48" fmla="*/ 2147483647 w 783"/>
                <a:gd name="T49" fmla="*/ 2147483647 h 614"/>
                <a:gd name="T50" fmla="*/ 2147483647 w 783"/>
                <a:gd name="T51" fmla="*/ 2147483647 h 614"/>
                <a:gd name="T52" fmla="*/ 2147483647 w 783"/>
                <a:gd name="T53" fmla="*/ 2147483647 h 614"/>
                <a:gd name="T54" fmla="*/ 2147483647 w 783"/>
                <a:gd name="T55" fmla="*/ 2147483647 h 614"/>
                <a:gd name="T56" fmla="*/ 2147483647 w 783"/>
                <a:gd name="T57" fmla="*/ 2147483647 h 614"/>
                <a:gd name="T58" fmla="*/ 2147483647 w 783"/>
                <a:gd name="T59" fmla="*/ 2147483647 h 614"/>
                <a:gd name="T60" fmla="*/ 2147483647 w 783"/>
                <a:gd name="T61" fmla="*/ 2147483647 h 614"/>
                <a:gd name="T62" fmla="*/ 2147483647 w 783"/>
                <a:gd name="T63" fmla="*/ 2147483647 h 614"/>
                <a:gd name="T64" fmla="*/ 2147483647 w 783"/>
                <a:gd name="T65" fmla="*/ 2147483647 h 614"/>
                <a:gd name="T66" fmla="*/ 2147483647 w 783"/>
                <a:gd name="T67" fmla="*/ 2147483647 h 614"/>
                <a:gd name="T68" fmla="*/ 2147483647 w 783"/>
                <a:gd name="T69" fmla="*/ 2147483647 h 614"/>
                <a:gd name="T70" fmla="*/ 2147483647 w 783"/>
                <a:gd name="T71" fmla="*/ 2147483647 h 614"/>
                <a:gd name="T72" fmla="*/ 2147483647 w 783"/>
                <a:gd name="T73" fmla="*/ 2147483647 h 614"/>
                <a:gd name="T74" fmla="*/ 2147483647 w 783"/>
                <a:gd name="T75" fmla="*/ 2147483647 h 614"/>
                <a:gd name="T76" fmla="*/ 2147483647 w 783"/>
                <a:gd name="T77" fmla="*/ 2147483647 h 614"/>
                <a:gd name="T78" fmla="*/ 2147483647 w 783"/>
                <a:gd name="T79" fmla="*/ 2147483647 h 614"/>
                <a:gd name="T80" fmla="*/ 2147483647 w 783"/>
                <a:gd name="T81" fmla="*/ 2147483647 h 614"/>
                <a:gd name="T82" fmla="*/ 2147483647 w 783"/>
                <a:gd name="T83" fmla="*/ 2147483647 h 614"/>
                <a:gd name="T84" fmla="*/ 2147483647 w 783"/>
                <a:gd name="T85" fmla="*/ 2147483647 h 614"/>
                <a:gd name="T86" fmla="*/ 2147483647 w 783"/>
                <a:gd name="T87" fmla="*/ 2147483647 h 614"/>
                <a:gd name="T88" fmla="*/ 2147483647 w 783"/>
                <a:gd name="T89" fmla="*/ 2147483647 h 614"/>
                <a:gd name="T90" fmla="*/ 2147483647 w 783"/>
                <a:gd name="T91" fmla="*/ 2147483647 h 614"/>
                <a:gd name="T92" fmla="*/ 2147483647 w 783"/>
                <a:gd name="T93" fmla="*/ 2147483647 h 614"/>
                <a:gd name="T94" fmla="*/ 2147483647 w 783"/>
                <a:gd name="T95" fmla="*/ 2147483647 h 614"/>
                <a:gd name="T96" fmla="*/ 2147483647 w 783"/>
                <a:gd name="T97" fmla="*/ 2147483647 h 614"/>
                <a:gd name="T98" fmla="*/ 2147483647 w 783"/>
                <a:gd name="T99" fmla="*/ 2147483647 h 614"/>
                <a:gd name="T100" fmla="*/ 2147483647 w 783"/>
                <a:gd name="T101" fmla="*/ 2147483647 h 614"/>
                <a:gd name="T102" fmla="*/ 2147483647 w 783"/>
                <a:gd name="T103" fmla="*/ 2147483647 h 614"/>
                <a:gd name="T104" fmla="*/ 0 w 783"/>
                <a:gd name="T105" fmla="*/ 2147483647 h 614"/>
                <a:gd name="T106" fmla="*/ 2147483647 w 783"/>
                <a:gd name="T107" fmla="*/ 2147483647 h 614"/>
                <a:gd name="T108" fmla="*/ 2147483647 w 783"/>
                <a:gd name="T109" fmla="*/ 2147483647 h 614"/>
                <a:gd name="T110" fmla="*/ 2147483647 w 783"/>
                <a:gd name="T111" fmla="*/ 2147483647 h 6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3"/>
                <a:gd name="T169" fmla="*/ 0 h 614"/>
                <a:gd name="T170" fmla="*/ 783 w 783"/>
                <a:gd name="T171" fmla="*/ 614 h 6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3" h="614">
                  <a:moveTo>
                    <a:pt x="156" y="110"/>
                  </a:moveTo>
                  <a:lnTo>
                    <a:pt x="193" y="127"/>
                  </a:lnTo>
                  <a:lnTo>
                    <a:pt x="205" y="138"/>
                  </a:lnTo>
                  <a:lnTo>
                    <a:pt x="218" y="142"/>
                  </a:lnTo>
                  <a:lnTo>
                    <a:pt x="220" y="166"/>
                  </a:lnTo>
                  <a:lnTo>
                    <a:pt x="218" y="147"/>
                  </a:lnTo>
                  <a:lnTo>
                    <a:pt x="222" y="167"/>
                  </a:lnTo>
                  <a:lnTo>
                    <a:pt x="236" y="166"/>
                  </a:lnTo>
                  <a:lnTo>
                    <a:pt x="245" y="170"/>
                  </a:lnTo>
                  <a:lnTo>
                    <a:pt x="244" y="160"/>
                  </a:lnTo>
                  <a:lnTo>
                    <a:pt x="256" y="160"/>
                  </a:lnTo>
                  <a:lnTo>
                    <a:pt x="265" y="152"/>
                  </a:lnTo>
                  <a:lnTo>
                    <a:pt x="263" y="156"/>
                  </a:lnTo>
                  <a:lnTo>
                    <a:pt x="300" y="133"/>
                  </a:lnTo>
                  <a:lnTo>
                    <a:pt x="311" y="133"/>
                  </a:lnTo>
                  <a:lnTo>
                    <a:pt x="312" y="124"/>
                  </a:lnTo>
                  <a:lnTo>
                    <a:pt x="311" y="122"/>
                  </a:lnTo>
                  <a:lnTo>
                    <a:pt x="320" y="110"/>
                  </a:lnTo>
                  <a:lnTo>
                    <a:pt x="336" y="108"/>
                  </a:lnTo>
                  <a:lnTo>
                    <a:pt x="343" y="108"/>
                  </a:lnTo>
                  <a:lnTo>
                    <a:pt x="344" y="108"/>
                  </a:lnTo>
                  <a:lnTo>
                    <a:pt x="380" y="126"/>
                  </a:lnTo>
                  <a:lnTo>
                    <a:pt x="386" y="137"/>
                  </a:lnTo>
                  <a:lnTo>
                    <a:pt x="402" y="145"/>
                  </a:lnTo>
                  <a:lnTo>
                    <a:pt x="409" y="163"/>
                  </a:lnTo>
                  <a:lnTo>
                    <a:pt x="422" y="167"/>
                  </a:lnTo>
                  <a:lnTo>
                    <a:pt x="433" y="183"/>
                  </a:lnTo>
                  <a:lnTo>
                    <a:pt x="441" y="185"/>
                  </a:lnTo>
                  <a:lnTo>
                    <a:pt x="443" y="199"/>
                  </a:lnTo>
                  <a:lnTo>
                    <a:pt x="448" y="199"/>
                  </a:lnTo>
                  <a:lnTo>
                    <a:pt x="450" y="194"/>
                  </a:lnTo>
                  <a:lnTo>
                    <a:pt x="462" y="192"/>
                  </a:lnTo>
                  <a:lnTo>
                    <a:pt x="469" y="195"/>
                  </a:lnTo>
                  <a:lnTo>
                    <a:pt x="475" y="209"/>
                  </a:lnTo>
                  <a:lnTo>
                    <a:pt x="483" y="217"/>
                  </a:lnTo>
                  <a:lnTo>
                    <a:pt x="479" y="230"/>
                  </a:lnTo>
                  <a:lnTo>
                    <a:pt x="484" y="234"/>
                  </a:lnTo>
                  <a:lnTo>
                    <a:pt x="483" y="237"/>
                  </a:lnTo>
                  <a:lnTo>
                    <a:pt x="487" y="239"/>
                  </a:lnTo>
                  <a:lnTo>
                    <a:pt x="488" y="241"/>
                  </a:lnTo>
                  <a:lnTo>
                    <a:pt x="491" y="267"/>
                  </a:lnTo>
                  <a:lnTo>
                    <a:pt x="487" y="288"/>
                  </a:lnTo>
                  <a:lnTo>
                    <a:pt x="483" y="298"/>
                  </a:lnTo>
                  <a:lnTo>
                    <a:pt x="487" y="302"/>
                  </a:lnTo>
                  <a:lnTo>
                    <a:pt x="483" y="306"/>
                  </a:lnTo>
                  <a:lnTo>
                    <a:pt x="484" y="330"/>
                  </a:lnTo>
                  <a:lnTo>
                    <a:pt x="495" y="342"/>
                  </a:lnTo>
                  <a:lnTo>
                    <a:pt x="498" y="353"/>
                  </a:lnTo>
                  <a:lnTo>
                    <a:pt x="501" y="355"/>
                  </a:lnTo>
                  <a:lnTo>
                    <a:pt x="508" y="341"/>
                  </a:lnTo>
                  <a:lnTo>
                    <a:pt x="508" y="327"/>
                  </a:lnTo>
                  <a:lnTo>
                    <a:pt x="505" y="323"/>
                  </a:lnTo>
                  <a:lnTo>
                    <a:pt x="495" y="320"/>
                  </a:lnTo>
                  <a:lnTo>
                    <a:pt x="502" y="317"/>
                  </a:lnTo>
                  <a:lnTo>
                    <a:pt x="519" y="330"/>
                  </a:lnTo>
                  <a:lnTo>
                    <a:pt x="519" y="324"/>
                  </a:lnTo>
                  <a:lnTo>
                    <a:pt x="526" y="323"/>
                  </a:lnTo>
                  <a:lnTo>
                    <a:pt x="516" y="350"/>
                  </a:lnTo>
                  <a:lnTo>
                    <a:pt x="511" y="357"/>
                  </a:lnTo>
                  <a:lnTo>
                    <a:pt x="511" y="360"/>
                  </a:lnTo>
                  <a:lnTo>
                    <a:pt x="500" y="364"/>
                  </a:lnTo>
                  <a:lnTo>
                    <a:pt x="512" y="378"/>
                  </a:lnTo>
                  <a:lnTo>
                    <a:pt x="525" y="392"/>
                  </a:lnTo>
                  <a:lnTo>
                    <a:pt x="545" y="422"/>
                  </a:lnTo>
                  <a:lnTo>
                    <a:pt x="551" y="428"/>
                  </a:lnTo>
                  <a:lnTo>
                    <a:pt x="551" y="429"/>
                  </a:lnTo>
                  <a:lnTo>
                    <a:pt x="556" y="438"/>
                  </a:lnTo>
                  <a:lnTo>
                    <a:pt x="570" y="467"/>
                  </a:lnTo>
                  <a:lnTo>
                    <a:pt x="577" y="474"/>
                  </a:lnTo>
                  <a:lnTo>
                    <a:pt x="588" y="470"/>
                  </a:lnTo>
                  <a:lnTo>
                    <a:pt x="588" y="465"/>
                  </a:lnTo>
                  <a:lnTo>
                    <a:pt x="605" y="481"/>
                  </a:lnTo>
                  <a:lnTo>
                    <a:pt x="613" y="502"/>
                  </a:lnTo>
                  <a:lnTo>
                    <a:pt x="630" y="529"/>
                  </a:lnTo>
                  <a:lnTo>
                    <a:pt x="630" y="525"/>
                  </a:lnTo>
                  <a:lnTo>
                    <a:pt x="634" y="522"/>
                  </a:lnTo>
                  <a:lnTo>
                    <a:pt x="651" y="531"/>
                  </a:lnTo>
                  <a:lnTo>
                    <a:pt x="658" y="532"/>
                  </a:lnTo>
                  <a:lnTo>
                    <a:pt x="676" y="546"/>
                  </a:lnTo>
                  <a:lnTo>
                    <a:pt x="693" y="574"/>
                  </a:lnTo>
                  <a:lnTo>
                    <a:pt x="690" y="576"/>
                  </a:lnTo>
                  <a:lnTo>
                    <a:pt x="690" y="588"/>
                  </a:lnTo>
                  <a:lnTo>
                    <a:pt x="700" y="597"/>
                  </a:lnTo>
                  <a:lnTo>
                    <a:pt x="708" y="594"/>
                  </a:lnTo>
                  <a:lnTo>
                    <a:pt x="722" y="588"/>
                  </a:lnTo>
                  <a:lnTo>
                    <a:pt x="727" y="588"/>
                  </a:lnTo>
                  <a:lnTo>
                    <a:pt x="727" y="589"/>
                  </a:lnTo>
                  <a:lnTo>
                    <a:pt x="737" y="588"/>
                  </a:lnTo>
                  <a:lnTo>
                    <a:pt x="734" y="600"/>
                  </a:lnTo>
                  <a:lnTo>
                    <a:pt x="737" y="603"/>
                  </a:lnTo>
                  <a:lnTo>
                    <a:pt x="744" y="599"/>
                  </a:lnTo>
                  <a:lnTo>
                    <a:pt x="741" y="588"/>
                  </a:lnTo>
                  <a:lnTo>
                    <a:pt x="743" y="581"/>
                  </a:lnTo>
                  <a:lnTo>
                    <a:pt x="745" y="582"/>
                  </a:lnTo>
                  <a:lnTo>
                    <a:pt x="756" y="578"/>
                  </a:lnTo>
                  <a:lnTo>
                    <a:pt x="758" y="596"/>
                  </a:lnTo>
                  <a:lnTo>
                    <a:pt x="752" y="600"/>
                  </a:lnTo>
                  <a:lnTo>
                    <a:pt x="755" y="601"/>
                  </a:lnTo>
                  <a:lnTo>
                    <a:pt x="745" y="613"/>
                  </a:lnTo>
                  <a:lnTo>
                    <a:pt x="754" y="606"/>
                  </a:lnTo>
                  <a:lnTo>
                    <a:pt x="769" y="583"/>
                  </a:lnTo>
                  <a:lnTo>
                    <a:pt x="777" y="558"/>
                  </a:lnTo>
                  <a:lnTo>
                    <a:pt x="782" y="542"/>
                  </a:lnTo>
                  <a:lnTo>
                    <a:pt x="782" y="539"/>
                  </a:lnTo>
                  <a:lnTo>
                    <a:pt x="776" y="558"/>
                  </a:lnTo>
                  <a:lnTo>
                    <a:pt x="766" y="565"/>
                  </a:lnTo>
                  <a:lnTo>
                    <a:pt x="770" y="557"/>
                  </a:lnTo>
                  <a:lnTo>
                    <a:pt x="765" y="545"/>
                  </a:lnTo>
                  <a:lnTo>
                    <a:pt x="770" y="522"/>
                  </a:lnTo>
                  <a:lnTo>
                    <a:pt x="777" y="518"/>
                  </a:lnTo>
                  <a:lnTo>
                    <a:pt x="780" y="522"/>
                  </a:lnTo>
                  <a:lnTo>
                    <a:pt x="777" y="490"/>
                  </a:lnTo>
                  <a:lnTo>
                    <a:pt x="777" y="488"/>
                  </a:lnTo>
                  <a:lnTo>
                    <a:pt x="775" y="452"/>
                  </a:lnTo>
                  <a:lnTo>
                    <a:pt x="770" y="402"/>
                  </a:lnTo>
                  <a:lnTo>
                    <a:pt x="762" y="384"/>
                  </a:lnTo>
                  <a:lnTo>
                    <a:pt x="745" y="355"/>
                  </a:lnTo>
                  <a:lnTo>
                    <a:pt x="729" y="325"/>
                  </a:lnTo>
                  <a:lnTo>
                    <a:pt x="729" y="324"/>
                  </a:lnTo>
                  <a:lnTo>
                    <a:pt x="711" y="295"/>
                  </a:lnTo>
                  <a:lnTo>
                    <a:pt x="694" y="269"/>
                  </a:lnTo>
                  <a:lnTo>
                    <a:pt x="687" y="245"/>
                  </a:lnTo>
                  <a:lnTo>
                    <a:pt x="690" y="227"/>
                  </a:lnTo>
                  <a:lnTo>
                    <a:pt x="666" y="199"/>
                  </a:lnTo>
                  <a:lnTo>
                    <a:pt x="637" y="163"/>
                  </a:lnTo>
                  <a:lnTo>
                    <a:pt x="622" y="140"/>
                  </a:lnTo>
                  <a:lnTo>
                    <a:pt x="622" y="137"/>
                  </a:lnTo>
                  <a:lnTo>
                    <a:pt x="606" y="113"/>
                  </a:lnTo>
                  <a:lnTo>
                    <a:pt x="605" y="113"/>
                  </a:lnTo>
                  <a:lnTo>
                    <a:pt x="602" y="105"/>
                  </a:lnTo>
                  <a:lnTo>
                    <a:pt x="595" y="88"/>
                  </a:lnTo>
                  <a:lnTo>
                    <a:pt x="581" y="54"/>
                  </a:lnTo>
                  <a:lnTo>
                    <a:pt x="573" y="27"/>
                  </a:lnTo>
                  <a:lnTo>
                    <a:pt x="570" y="27"/>
                  </a:lnTo>
                  <a:lnTo>
                    <a:pt x="570" y="26"/>
                  </a:lnTo>
                  <a:lnTo>
                    <a:pt x="566" y="5"/>
                  </a:lnTo>
                  <a:lnTo>
                    <a:pt x="540" y="5"/>
                  </a:lnTo>
                  <a:lnTo>
                    <a:pt x="526" y="2"/>
                  </a:lnTo>
                  <a:lnTo>
                    <a:pt x="523" y="0"/>
                  </a:lnTo>
                  <a:lnTo>
                    <a:pt x="512" y="9"/>
                  </a:lnTo>
                  <a:lnTo>
                    <a:pt x="519" y="36"/>
                  </a:lnTo>
                  <a:lnTo>
                    <a:pt x="518" y="51"/>
                  </a:lnTo>
                  <a:lnTo>
                    <a:pt x="505" y="52"/>
                  </a:lnTo>
                  <a:lnTo>
                    <a:pt x="500" y="38"/>
                  </a:lnTo>
                  <a:lnTo>
                    <a:pt x="500" y="31"/>
                  </a:lnTo>
                  <a:lnTo>
                    <a:pt x="495" y="31"/>
                  </a:lnTo>
                  <a:lnTo>
                    <a:pt x="484" y="33"/>
                  </a:lnTo>
                  <a:lnTo>
                    <a:pt x="480" y="33"/>
                  </a:lnTo>
                  <a:lnTo>
                    <a:pt x="476" y="33"/>
                  </a:lnTo>
                  <a:lnTo>
                    <a:pt x="473" y="33"/>
                  </a:lnTo>
                  <a:lnTo>
                    <a:pt x="465" y="34"/>
                  </a:lnTo>
                  <a:lnTo>
                    <a:pt x="456" y="36"/>
                  </a:lnTo>
                  <a:lnTo>
                    <a:pt x="455" y="36"/>
                  </a:lnTo>
                  <a:lnTo>
                    <a:pt x="450" y="36"/>
                  </a:lnTo>
                  <a:lnTo>
                    <a:pt x="437" y="36"/>
                  </a:lnTo>
                  <a:lnTo>
                    <a:pt x="413" y="37"/>
                  </a:lnTo>
                  <a:lnTo>
                    <a:pt x="408" y="38"/>
                  </a:lnTo>
                  <a:lnTo>
                    <a:pt x="404" y="38"/>
                  </a:lnTo>
                  <a:lnTo>
                    <a:pt x="397" y="40"/>
                  </a:lnTo>
                  <a:lnTo>
                    <a:pt x="394" y="40"/>
                  </a:lnTo>
                  <a:lnTo>
                    <a:pt x="393" y="40"/>
                  </a:lnTo>
                  <a:lnTo>
                    <a:pt x="390" y="40"/>
                  </a:lnTo>
                  <a:lnTo>
                    <a:pt x="380" y="40"/>
                  </a:lnTo>
                  <a:lnTo>
                    <a:pt x="370" y="41"/>
                  </a:lnTo>
                  <a:lnTo>
                    <a:pt x="366" y="42"/>
                  </a:lnTo>
                  <a:lnTo>
                    <a:pt x="363" y="42"/>
                  </a:lnTo>
                  <a:lnTo>
                    <a:pt x="358" y="42"/>
                  </a:lnTo>
                  <a:lnTo>
                    <a:pt x="345" y="42"/>
                  </a:lnTo>
                  <a:lnTo>
                    <a:pt x="340" y="44"/>
                  </a:lnTo>
                  <a:lnTo>
                    <a:pt x="333" y="45"/>
                  </a:lnTo>
                  <a:lnTo>
                    <a:pt x="329" y="45"/>
                  </a:lnTo>
                  <a:lnTo>
                    <a:pt x="326" y="45"/>
                  </a:lnTo>
                  <a:lnTo>
                    <a:pt x="316" y="45"/>
                  </a:lnTo>
                  <a:lnTo>
                    <a:pt x="311" y="47"/>
                  </a:lnTo>
                  <a:lnTo>
                    <a:pt x="308" y="47"/>
                  </a:lnTo>
                  <a:lnTo>
                    <a:pt x="305" y="47"/>
                  </a:lnTo>
                  <a:lnTo>
                    <a:pt x="300" y="47"/>
                  </a:lnTo>
                  <a:lnTo>
                    <a:pt x="290" y="48"/>
                  </a:lnTo>
                  <a:lnTo>
                    <a:pt x="275" y="49"/>
                  </a:lnTo>
                  <a:lnTo>
                    <a:pt x="254" y="51"/>
                  </a:lnTo>
                  <a:lnTo>
                    <a:pt x="254" y="49"/>
                  </a:lnTo>
                  <a:lnTo>
                    <a:pt x="238" y="23"/>
                  </a:lnTo>
                  <a:lnTo>
                    <a:pt x="237" y="20"/>
                  </a:lnTo>
                  <a:lnTo>
                    <a:pt x="223" y="23"/>
                  </a:lnTo>
                  <a:lnTo>
                    <a:pt x="215" y="23"/>
                  </a:lnTo>
                  <a:lnTo>
                    <a:pt x="194" y="27"/>
                  </a:lnTo>
                  <a:lnTo>
                    <a:pt x="193" y="27"/>
                  </a:lnTo>
                  <a:lnTo>
                    <a:pt x="168" y="30"/>
                  </a:lnTo>
                  <a:lnTo>
                    <a:pt x="151" y="33"/>
                  </a:lnTo>
                  <a:lnTo>
                    <a:pt x="144" y="33"/>
                  </a:lnTo>
                  <a:lnTo>
                    <a:pt x="134" y="34"/>
                  </a:lnTo>
                  <a:lnTo>
                    <a:pt x="131" y="36"/>
                  </a:lnTo>
                  <a:lnTo>
                    <a:pt x="129" y="36"/>
                  </a:lnTo>
                  <a:lnTo>
                    <a:pt x="123" y="36"/>
                  </a:lnTo>
                  <a:lnTo>
                    <a:pt x="112" y="37"/>
                  </a:lnTo>
                  <a:lnTo>
                    <a:pt x="111" y="37"/>
                  </a:lnTo>
                  <a:lnTo>
                    <a:pt x="98" y="38"/>
                  </a:lnTo>
                  <a:lnTo>
                    <a:pt x="95" y="38"/>
                  </a:lnTo>
                  <a:lnTo>
                    <a:pt x="84" y="40"/>
                  </a:lnTo>
                  <a:lnTo>
                    <a:pt x="81" y="40"/>
                  </a:lnTo>
                  <a:lnTo>
                    <a:pt x="80" y="40"/>
                  </a:lnTo>
                  <a:lnTo>
                    <a:pt x="75" y="41"/>
                  </a:lnTo>
                  <a:lnTo>
                    <a:pt x="55" y="42"/>
                  </a:lnTo>
                  <a:lnTo>
                    <a:pt x="43" y="44"/>
                  </a:lnTo>
                  <a:lnTo>
                    <a:pt x="40" y="45"/>
                  </a:lnTo>
                  <a:lnTo>
                    <a:pt x="34" y="45"/>
                  </a:lnTo>
                  <a:lnTo>
                    <a:pt x="31" y="45"/>
                  </a:lnTo>
                  <a:lnTo>
                    <a:pt x="1" y="49"/>
                  </a:lnTo>
                  <a:lnTo>
                    <a:pt x="0" y="66"/>
                  </a:lnTo>
                  <a:lnTo>
                    <a:pt x="23" y="87"/>
                  </a:lnTo>
                  <a:lnTo>
                    <a:pt x="22" y="101"/>
                  </a:lnTo>
                  <a:lnTo>
                    <a:pt x="27" y="106"/>
                  </a:lnTo>
                  <a:lnTo>
                    <a:pt x="12" y="126"/>
                  </a:lnTo>
                  <a:lnTo>
                    <a:pt x="29" y="122"/>
                  </a:lnTo>
                  <a:lnTo>
                    <a:pt x="76" y="109"/>
                  </a:lnTo>
                  <a:lnTo>
                    <a:pt x="81" y="106"/>
                  </a:lnTo>
                  <a:lnTo>
                    <a:pt x="108" y="105"/>
                  </a:lnTo>
                  <a:lnTo>
                    <a:pt x="118" y="104"/>
                  </a:lnTo>
                  <a:lnTo>
                    <a:pt x="119" y="104"/>
                  </a:lnTo>
                  <a:lnTo>
                    <a:pt x="120" y="104"/>
                  </a:lnTo>
                  <a:lnTo>
                    <a:pt x="156" y="110"/>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103" name="Florida extra 1 (no alt text)"/>
            <p:cNvSpPr>
              <a:spLocks/>
            </p:cNvSpPr>
            <p:nvPr/>
          </p:nvSpPr>
          <p:spPr bwMode="auto">
            <a:xfrm>
              <a:off x="6645275" y="5589588"/>
              <a:ext cx="79375" cy="49212"/>
            </a:xfrm>
            <a:custGeom>
              <a:avLst/>
              <a:gdLst>
                <a:gd name="T0" fmla="*/ 0 w 49"/>
                <a:gd name="T1" fmla="*/ 2147483647 h 34"/>
                <a:gd name="T2" fmla="*/ 2147483647 w 49"/>
                <a:gd name="T3" fmla="*/ 2147483647 h 34"/>
                <a:gd name="T4" fmla="*/ 2147483647 w 49"/>
                <a:gd name="T5" fmla="*/ 2147483647 h 34"/>
                <a:gd name="T6" fmla="*/ 2147483647 w 49"/>
                <a:gd name="T7" fmla="*/ 2147483647 h 34"/>
                <a:gd name="T8" fmla="*/ 2147483647 w 49"/>
                <a:gd name="T9" fmla="*/ 2147483647 h 34"/>
                <a:gd name="T10" fmla="*/ 2147483647 w 49"/>
                <a:gd name="T11" fmla="*/ 2147483647 h 34"/>
                <a:gd name="T12" fmla="*/ 2147483647 w 49"/>
                <a:gd name="T13" fmla="*/ 0 h 34"/>
                <a:gd name="T14" fmla="*/ 2147483647 w 49"/>
                <a:gd name="T15" fmla="*/ 2147483647 h 34"/>
                <a:gd name="T16" fmla="*/ 2147483647 w 49"/>
                <a:gd name="T17" fmla="*/ 2147483647 h 34"/>
                <a:gd name="T18" fmla="*/ 2147483647 w 49"/>
                <a:gd name="T19" fmla="*/ 2147483647 h 34"/>
                <a:gd name="T20" fmla="*/ 2147483647 w 49"/>
                <a:gd name="T21" fmla="*/ 2147483647 h 34"/>
                <a:gd name="T22" fmla="*/ 2147483647 w 49"/>
                <a:gd name="T23" fmla="*/ 2147483647 h 34"/>
                <a:gd name="T24" fmla="*/ 0 w 49"/>
                <a:gd name="T25" fmla="*/ 2147483647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34"/>
                <a:gd name="T41" fmla="*/ 49 w 49"/>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34">
                  <a:moveTo>
                    <a:pt x="0" y="33"/>
                  </a:moveTo>
                  <a:lnTo>
                    <a:pt x="26" y="20"/>
                  </a:lnTo>
                  <a:lnTo>
                    <a:pt x="27" y="14"/>
                  </a:lnTo>
                  <a:lnTo>
                    <a:pt x="38" y="17"/>
                  </a:lnTo>
                  <a:lnTo>
                    <a:pt x="48" y="12"/>
                  </a:lnTo>
                  <a:lnTo>
                    <a:pt x="38" y="4"/>
                  </a:lnTo>
                  <a:lnTo>
                    <a:pt x="26" y="0"/>
                  </a:lnTo>
                  <a:lnTo>
                    <a:pt x="26" y="7"/>
                  </a:lnTo>
                  <a:lnTo>
                    <a:pt x="24" y="11"/>
                  </a:lnTo>
                  <a:lnTo>
                    <a:pt x="17" y="8"/>
                  </a:lnTo>
                  <a:lnTo>
                    <a:pt x="4" y="18"/>
                  </a:lnTo>
                  <a:lnTo>
                    <a:pt x="5" y="28"/>
                  </a:lnTo>
                  <a:lnTo>
                    <a:pt x="0" y="33"/>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4" name="Florida  extra 2 (no alt text)"/>
            <p:cNvSpPr>
              <a:spLocks/>
            </p:cNvSpPr>
            <p:nvPr/>
          </p:nvSpPr>
          <p:spPr bwMode="auto">
            <a:xfrm>
              <a:off x="6750050" y="5576888"/>
              <a:ext cx="36513" cy="33337"/>
            </a:xfrm>
            <a:custGeom>
              <a:avLst/>
              <a:gdLst>
                <a:gd name="T0" fmla="*/ 0 w 23"/>
                <a:gd name="T1" fmla="*/ 2147483647 h 23"/>
                <a:gd name="T2" fmla="*/ 2147483647 w 23"/>
                <a:gd name="T3" fmla="*/ 2147483647 h 23"/>
                <a:gd name="T4" fmla="*/ 2147483647 w 23"/>
                <a:gd name="T5" fmla="*/ 0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20"/>
                  </a:moveTo>
                  <a:lnTo>
                    <a:pt x="1" y="22"/>
                  </a:lnTo>
                  <a:lnTo>
                    <a:pt x="22" y="0"/>
                  </a:lnTo>
                  <a:lnTo>
                    <a:pt x="12" y="10"/>
                  </a:lnTo>
                  <a:lnTo>
                    <a:pt x="0" y="20"/>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5" name="Florida  extra 3 (no alt text)"/>
            <p:cNvSpPr>
              <a:spLocks/>
            </p:cNvSpPr>
            <p:nvPr/>
          </p:nvSpPr>
          <p:spPr bwMode="auto">
            <a:xfrm>
              <a:off x="6788150" y="5565775"/>
              <a:ext cx="36513" cy="34925"/>
            </a:xfrm>
            <a:custGeom>
              <a:avLst/>
              <a:gdLst>
                <a:gd name="T0" fmla="*/ 0 w 23"/>
                <a:gd name="T1" fmla="*/ 2147483647 h 23"/>
                <a:gd name="T2" fmla="*/ 2147483647 w 23"/>
                <a:gd name="T3" fmla="*/ 0 h 23"/>
                <a:gd name="T4" fmla="*/ 2147483647 w 23"/>
                <a:gd name="T5" fmla="*/ 2147483647 h 23"/>
                <a:gd name="T6" fmla="*/ 0 w 23"/>
                <a:gd name="T7" fmla="*/ 2147483647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22"/>
                  </a:moveTo>
                  <a:lnTo>
                    <a:pt x="22" y="0"/>
                  </a:lnTo>
                  <a:lnTo>
                    <a:pt x="22" y="16"/>
                  </a:lnTo>
                  <a:lnTo>
                    <a:pt x="0" y="22"/>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6" name="Florida  extra 4 (no alt text)"/>
            <p:cNvSpPr>
              <a:spLocks/>
            </p:cNvSpPr>
            <p:nvPr/>
          </p:nvSpPr>
          <p:spPr bwMode="auto">
            <a:xfrm>
              <a:off x="6711950" y="5589588"/>
              <a:ext cx="38100" cy="36512"/>
            </a:xfrm>
            <a:custGeom>
              <a:avLst/>
              <a:gdLst>
                <a:gd name="T0" fmla="*/ 0 w 24"/>
                <a:gd name="T1" fmla="*/ 0 h 24"/>
                <a:gd name="T2" fmla="*/ 2147483647 w 24"/>
                <a:gd name="T3" fmla="*/ 2147483647 h 24"/>
                <a:gd name="T4" fmla="*/ 2147483647 w 24"/>
                <a:gd name="T5" fmla="*/ 0 h 24"/>
                <a:gd name="T6" fmla="*/ 0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0"/>
                  </a:moveTo>
                  <a:lnTo>
                    <a:pt x="7" y="23"/>
                  </a:lnTo>
                  <a:lnTo>
                    <a:pt x="23" y="0"/>
                  </a:lnTo>
                  <a:lnTo>
                    <a:pt x="0" y="0"/>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7" name="Florida  extra 5 (no alt text)"/>
            <p:cNvSpPr>
              <a:spLocks/>
            </p:cNvSpPr>
            <p:nvPr/>
          </p:nvSpPr>
          <p:spPr bwMode="auto">
            <a:xfrm>
              <a:off x="6802438" y="5556250"/>
              <a:ext cx="36512" cy="33338"/>
            </a:xfrm>
            <a:custGeom>
              <a:avLst/>
              <a:gdLst>
                <a:gd name="T0" fmla="*/ 0 w 24"/>
                <a:gd name="T1" fmla="*/ 2147483647 h 23"/>
                <a:gd name="T2" fmla="*/ 2147483647 w 24"/>
                <a:gd name="T3" fmla="*/ 0 h 23"/>
                <a:gd name="T4" fmla="*/ 2147483647 w 24"/>
                <a:gd name="T5" fmla="*/ 0 h 23"/>
                <a:gd name="T6" fmla="*/ 0 w 24"/>
                <a:gd name="T7" fmla="*/ 2147483647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22"/>
                  </a:moveTo>
                  <a:lnTo>
                    <a:pt x="23" y="0"/>
                  </a:lnTo>
                  <a:lnTo>
                    <a:pt x="0" y="22"/>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4156" name="Georgia" descr="Georgia, 10 or 100 kilowatt limit."/>
          <p:cNvSpPr>
            <a:spLocks/>
          </p:cNvSpPr>
          <p:nvPr/>
        </p:nvSpPr>
        <p:spPr bwMode="auto">
          <a:xfrm>
            <a:off x="5308600" y="3744200"/>
            <a:ext cx="739775" cy="720725"/>
          </a:xfrm>
          <a:custGeom>
            <a:avLst/>
            <a:gdLst>
              <a:gd name="T0" fmla="*/ 2147483647 w 469"/>
              <a:gd name="T1" fmla="*/ 2147483647 h 489"/>
              <a:gd name="T2" fmla="*/ 2147483647 w 469"/>
              <a:gd name="T3" fmla="*/ 2147483647 h 489"/>
              <a:gd name="T4" fmla="*/ 2147483647 w 469"/>
              <a:gd name="T5" fmla="*/ 2147483647 h 489"/>
              <a:gd name="T6" fmla="*/ 2147483647 w 469"/>
              <a:gd name="T7" fmla="*/ 2147483647 h 489"/>
              <a:gd name="T8" fmla="*/ 2147483647 w 469"/>
              <a:gd name="T9" fmla="*/ 2147483647 h 489"/>
              <a:gd name="T10" fmla="*/ 2147483647 w 469"/>
              <a:gd name="T11" fmla="*/ 2147483647 h 489"/>
              <a:gd name="T12" fmla="*/ 2147483647 w 469"/>
              <a:gd name="T13" fmla="*/ 2147483647 h 489"/>
              <a:gd name="T14" fmla="*/ 2147483647 w 469"/>
              <a:gd name="T15" fmla="*/ 2147483647 h 489"/>
              <a:gd name="T16" fmla="*/ 2147483647 w 469"/>
              <a:gd name="T17" fmla="*/ 2147483647 h 489"/>
              <a:gd name="T18" fmla="*/ 2147483647 w 469"/>
              <a:gd name="T19" fmla="*/ 2147483647 h 489"/>
              <a:gd name="T20" fmla="*/ 2147483647 w 469"/>
              <a:gd name="T21" fmla="*/ 2147483647 h 489"/>
              <a:gd name="T22" fmla="*/ 2147483647 w 469"/>
              <a:gd name="T23" fmla="*/ 2147483647 h 489"/>
              <a:gd name="T24" fmla="*/ 2147483647 w 469"/>
              <a:gd name="T25" fmla="*/ 2147483647 h 489"/>
              <a:gd name="T26" fmla="*/ 2147483647 w 469"/>
              <a:gd name="T27" fmla="*/ 2147483647 h 489"/>
              <a:gd name="T28" fmla="*/ 2147483647 w 469"/>
              <a:gd name="T29" fmla="*/ 2147483647 h 489"/>
              <a:gd name="T30" fmla="*/ 2147483647 w 469"/>
              <a:gd name="T31" fmla="*/ 2147483647 h 489"/>
              <a:gd name="T32" fmla="*/ 2147483647 w 469"/>
              <a:gd name="T33" fmla="*/ 2147483647 h 489"/>
              <a:gd name="T34" fmla="*/ 2147483647 w 469"/>
              <a:gd name="T35" fmla="*/ 2147483647 h 489"/>
              <a:gd name="T36" fmla="*/ 2147483647 w 469"/>
              <a:gd name="T37" fmla="*/ 2147483647 h 489"/>
              <a:gd name="T38" fmla="*/ 2147483647 w 469"/>
              <a:gd name="T39" fmla="*/ 2147483647 h 489"/>
              <a:gd name="T40" fmla="*/ 2147483647 w 469"/>
              <a:gd name="T41" fmla="*/ 2147483647 h 489"/>
              <a:gd name="T42" fmla="*/ 2147483647 w 469"/>
              <a:gd name="T43" fmla="*/ 2147483647 h 489"/>
              <a:gd name="T44" fmla="*/ 2147483647 w 469"/>
              <a:gd name="T45" fmla="*/ 2147483647 h 489"/>
              <a:gd name="T46" fmla="*/ 2147483647 w 469"/>
              <a:gd name="T47" fmla="*/ 2147483647 h 489"/>
              <a:gd name="T48" fmla="*/ 2147483647 w 469"/>
              <a:gd name="T49" fmla="*/ 2147483647 h 489"/>
              <a:gd name="T50" fmla="*/ 2147483647 w 469"/>
              <a:gd name="T51" fmla="*/ 2147483647 h 489"/>
              <a:gd name="T52" fmla="*/ 2147483647 w 469"/>
              <a:gd name="T53" fmla="*/ 2147483647 h 489"/>
              <a:gd name="T54" fmla="*/ 2147483647 w 469"/>
              <a:gd name="T55" fmla="*/ 2147483647 h 489"/>
              <a:gd name="T56" fmla="*/ 2147483647 w 469"/>
              <a:gd name="T57" fmla="*/ 2147483647 h 489"/>
              <a:gd name="T58" fmla="*/ 2147483647 w 469"/>
              <a:gd name="T59" fmla="*/ 2147483647 h 489"/>
              <a:gd name="T60" fmla="*/ 2147483647 w 469"/>
              <a:gd name="T61" fmla="*/ 2147483647 h 489"/>
              <a:gd name="T62" fmla="*/ 2147483647 w 469"/>
              <a:gd name="T63" fmla="*/ 2147483647 h 489"/>
              <a:gd name="T64" fmla="*/ 2147483647 w 469"/>
              <a:gd name="T65" fmla="*/ 2147483647 h 489"/>
              <a:gd name="T66" fmla="*/ 2147483647 w 469"/>
              <a:gd name="T67" fmla="*/ 2147483647 h 489"/>
              <a:gd name="T68" fmla="*/ 2147483647 w 469"/>
              <a:gd name="T69" fmla="*/ 2147483647 h 489"/>
              <a:gd name="T70" fmla="*/ 2147483647 w 469"/>
              <a:gd name="T71" fmla="*/ 2147483647 h 489"/>
              <a:gd name="T72" fmla="*/ 2147483647 w 469"/>
              <a:gd name="T73" fmla="*/ 2147483647 h 489"/>
              <a:gd name="T74" fmla="*/ 2147483647 w 469"/>
              <a:gd name="T75" fmla="*/ 2147483647 h 489"/>
              <a:gd name="T76" fmla="*/ 2147483647 w 469"/>
              <a:gd name="T77" fmla="*/ 2147483647 h 489"/>
              <a:gd name="T78" fmla="*/ 2147483647 w 469"/>
              <a:gd name="T79" fmla="*/ 2147483647 h 489"/>
              <a:gd name="T80" fmla="*/ 2147483647 w 469"/>
              <a:gd name="T81" fmla="*/ 2147483647 h 489"/>
              <a:gd name="T82" fmla="*/ 2147483647 w 469"/>
              <a:gd name="T83" fmla="*/ 2147483647 h 489"/>
              <a:gd name="T84" fmla="*/ 2147483647 w 469"/>
              <a:gd name="T85" fmla="*/ 2147483647 h 489"/>
              <a:gd name="T86" fmla="*/ 2147483647 w 469"/>
              <a:gd name="T87" fmla="*/ 2147483647 h 489"/>
              <a:gd name="T88" fmla="*/ 2147483647 w 469"/>
              <a:gd name="T89" fmla="*/ 2147483647 h 489"/>
              <a:gd name="T90" fmla="*/ 2147483647 w 469"/>
              <a:gd name="T91" fmla="*/ 2147483647 h 489"/>
              <a:gd name="T92" fmla="*/ 2147483647 w 469"/>
              <a:gd name="T93" fmla="*/ 2147483647 h 489"/>
              <a:gd name="T94" fmla="*/ 2147483647 w 469"/>
              <a:gd name="T95" fmla="*/ 2147483647 h 489"/>
              <a:gd name="T96" fmla="*/ 2147483647 w 469"/>
              <a:gd name="T97" fmla="*/ 2147483647 h 489"/>
              <a:gd name="T98" fmla="*/ 2147483647 w 469"/>
              <a:gd name="T99" fmla="*/ 2147483647 h 489"/>
              <a:gd name="T100" fmla="*/ 2147483647 w 469"/>
              <a:gd name="T101" fmla="*/ 2147483647 h 489"/>
              <a:gd name="T102" fmla="*/ 2147483647 w 469"/>
              <a:gd name="T103" fmla="*/ 2147483647 h 489"/>
              <a:gd name="T104" fmla="*/ 2147483647 w 469"/>
              <a:gd name="T105" fmla="*/ 2147483647 h 489"/>
              <a:gd name="T106" fmla="*/ 2147483647 w 469"/>
              <a:gd name="T107" fmla="*/ 2147483647 h 489"/>
              <a:gd name="T108" fmla="*/ 2147483647 w 469"/>
              <a:gd name="T109" fmla="*/ 2147483647 h 489"/>
              <a:gd name="T110" fmla="*/ 2147483647 w 469"/>
              <a:gd name="T111" fmla="*/ 2147483647 h 4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9"/>
              <a:gd name="T169" fmla="*/ 0 h 489"/>
              <a:gd name="T170" fmla="*/ 469 w 469"/>
              <a:gd name="T171" fmla="*/ 489 h 4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9" h="489">
                <a:moveTo>
                  <a:pt x="69" y="22"/>
                </a:moveTo>
                <a:lnTo>
                  <a:pt x="72" y="22"/>
                </a:lnTo>
                <a:lnTo>
                  <a:pt x="74" y="22"/>
                </a:lnTo>
                <a:lnTo>
                  <a:pt x="77" y="20"/>
                </a:lnTo>
                <a:lnTo>
                  <a:pt x="85" y="20"/>
                </a:lnTo>
                <a:lnTo>
                  <a:pt x="98" y="19"/>
                </a:lnTo>
                <a:lnTo>
                  <a:pt x="108" y="18"/>
                </a:lnTo>
                <a:lnTo>
                  <a:pt x="112" y="16"/>
                </a:lnTo>
                <a:lnTo>
                  <a:pt x="117" y="16"/>
                </a:lnTo>
                <a:lnTo>
                  <a:pt x="128" y="13"/>
                </a:lnTo>
                <a:lnTo>
                  <a:pt x="138" y="13"/>
                </a:lnTo>
                <a:lnTo>
                  <a:pt x="144" y="12"/>
                </a:lnTo>
                <a:lnTo>
                  <a:pt x="145" y="12"/>
                </a:lnTo>
                <a:lnTo>
                  <a:pt x="171" y="9"/>
                </a:lnTo>
                <a:lnTo>
                  <a:pt x="171" y="8"/>
                </a:lnTo>
                <a:lnTo>
                  <a:pt x="178" y="6"/>
                </a:lnTo>
                <a:lnTo>
                  <a:pt x="182" y="6"/>
                </a:lnTo>
                <a:lnTo>
                  <a:pt x="184" y="6"/>
                </a:lnTo>
                <a:lnTo>
                  <a:pt x="198" y="4"/>
                </a:lnTo>
                <a:lnTo>
                  <a:pt x="210" y="1"/>
                </a:lnTo>
                <a:lnTo>
                  <a:pt x="217" y="0"/>
                </a:lnTo>
                <a:lnTo>
                  <a:pt x="216" y="8"/>
                </a:lnTo>
                <a:lnTo>
                  <a:pt x="206" y="18"/>
                </a:lnTo>
                <a:lnTo>
                  <a:pt x="200" y="34"/>
                </a:lnTo>
                <a:lnTo>
                  <a:pt x="202" y="37"/>
                </a:lnTo>
                <a:lnTo>
                  <a:pt x="210" y="42"/>
                </a:lnTo>
                <a:lnTo>
                  <a:pt x="221" y="48"/>
                </a:lnTo>
                <a:lnTo>
                  <a:pt x="224" y="51"/>
                </a:lnTo>
                <a:lnTo>
                  <a:pt x="229" y="54"/>
                </a:lnTo>
                <a:lnTo>
                  <a:pt x="231" y="55"/>
                </a:lnTo>
                <a:lnTo>
                  <a:pt x="234" y="56"/>
                </a:lnTo>
                <a:lnTo>
                  <a:pt x="235" y="55"/>
                </a:lnTo>
                <a:lnTo>
                  <a:pt x="246" y="55"/>
                </a:lnTo>
                <a:lnTo>
                  <a:pt x="250" y="65"/>
                </a:lnTo>
                <a:lnTo>
                  <a:pt x="257" y="73"/>
                </a:lnTo>
                <a:lnTo>
                  <a:pt x="260" y="74"/>
                </a:lnTo>
                <a:lnTo>
                  <a:pt x="260" y="77"/>
                </a:lnTo>
                <a:lnTo>
                  <a:pt x="261" y="81"/>
                </a:lnTo>
                <a:lnTo>
                  <a:pt x="268" y="90"/>
                </a:lnTo>
                <a:lnTo>
                  <a:pt x="274" y="95"/>
                </a:lnTo>
                <a:lnTo>
                  <a:pt x="276" y="101"/>
                </a:lnTo>
                <a:lnTo>
                  <a:pt x="278" y="101"/>
                </a:lnTo>
                <a:lnTo>
                  <a:pt x="281" y="106"/>
                </a:lnTo>
                <a:lnTo>
                  <a:pt x="299" y="116"/>
                </a:lnTo>
                <a:lnTo>
                  <a:pt x="311" y="123"/>
                </a:lnTo>
                <a:lnTo>
                  <a:pt x="315" y="130"/>
                </a:lnTo>
                <a:lnTo>
                  <a:pt x="319" y="137"/>
                </a:lnTo>
                <a:lnTo>
                  <a:pt x="325" y="140"/>
                </a:lnTo>
                <a:lnTo>
                  <a:pt x="326" y="140"/>
                </a:lnTo>
                <a:lnTo>
                  <a:pt x="333" y="142"/>
                </a:lnTo>
                <a:lnTo>
                  <a:pt x="333" y="144"/>
                </a:lnTo>
                <a:lnTo>
                  <a:pt x="335" y="144"/>
                </a:lnTo>
                <a:lnTo>
                  <a:pt x="346" y="160"/>
                </a:lnTo>
                <a:lnTo>
                  <a:pt x="353" y="166"/>
                </a:lnTo>
                <a:lnTo>
                  <a:pt x="355" y="173"/>
                </a:lnTo>
                <a:lnTo>
                  <a:pt x="365" y="177"/>
                </a:lnTo>
                <a:lnTo>
                  <a:pt x="366" y="181"/>
                </a:lnTo>
                <a:lnTo>
                  <a:pt x="369" y="184"/>
                </a:lnTo>
                <a:lnTo>
                  <a:pt x="379" y="187"/>
                </a:lnTo>
                <a:lnTo>
                  <a:pt x="386" y="191"/>
                </a:lnTo>
                <a:lnTo>
                  <a:pt x="391" y="194"/>
                </a:lnTo>
                <a:lnTo>
                  <a:pt x="391" y="202"/>
                </a:lnTo>
                <a:lnTo>
                  <a:pt x="404" y="220"/>
                </a:lnTo>
                <a:lnTo>
                  <a:pt x="405" y="234"/>
                </a:lnTo>
                <a:lnTo>
                  <a:pt x="408" y="237"/>
                </a:lnTo>
                <a:lnTo>
                  <a:pt x="409" y="237"/>
                </a:lnTo>
                <a:lnTo>
                  <a:pt x="418" y="238"/>
                </a:lnTo>
                <a:lnTo>
                  <a:pt x="436" y="263"/>
                </a:lnTo>
                <a:lnTo>
                  <a:pt x="436" y="270"/>
                </a:lnTo>
                <a:lnTo>
                  <a:pt x="436" y="273"/>
                </a:lnTo>
                <a:lnTo>
                  <a:pt x="441" y="284"/>
                </a:lnTo>
                <a:lnTo>
                  <a:pt x="451" y="284"/>
                </a:lnTo>
                <a:lnTo>
                  <a:pt x="462" y="288"/>
                </a:lnTo>
                <a:lnTo>
                  <a:pt x="465" y="288"/>
                </a:lnTo>
                <a:lnTo>
                  <a:pt x="468" y="293"/>
                </a:lnTo>
                <a:lnTo>
                  <a:pt x="455" y="310"/>
                </a:lnTo>
                <a:lnTo>
                  <a:pt x="450" y="310"/>
                </a:lnTo>
                <a:lnTo>
                  <a:pt x="452" y="314"/>
                </a:lnTo>
                <a:lnTo>
                  <a:pt x="447" y="327"/>
                </a:lnTo>
                <a:lnTo>
                  <a:pt x="444" y="327"/>
                </a:lnTo>
                <a:lnTo>
                  <a:pt x="443" y="327"/>
                </a:lnTo>
                <a:lnTo>
                  <a:pt x="441" y="328"/>
                </a:lnTo>
                <a:lnTo>
                  <a:pt x="445" y="329"/>
                </a:lnTo>
                <a:lnTo>
                  <a:pt x="448" y="338"/>
                </a:lnTo>
                <a:lnTo>
                  <a:pt x="445" y="345"/>
                </a:lnTo>
                <a:lnTo>
                  <a:pt x="443" y="343"/>
                </a:lnTo>
                <a:lnTo>
                  <a:pt x="438" y="347"/>
                </a:lnTo>
                <a:lnTo>
                  <a:pt x="438" y="350"/>
                </a:lnTo>
                <a:lnTo>
                  <a:pt x="445" y="349"/>
                </a:lnTo>
                <a:lnTo>
                  <a:pt x="440" y="366"/>
                </a:lnTo>
                <a:lnTo>
                  <a:pt x="438" y="367"/>
                </a:lnTo>
                <a:lnTo>
                  <a:pt x="441" y="375"/>
                </a:lnTo>
                <a:lnTo>
                  <a:pt x="443" y="378"/>
                </a:lnTo>
                <a:lnTo>
                  <a:pt x="434" y="392"/>
                </a:lnTo>
                <a:lnTo>
                  <a:pt x="429" y="396"/>
                </a:lnTo>
                <a:lnTo>
                  <a:pt x="432" y="395"/>
                </a:lnTo>
                <a:lnTo>
                  <a:pt x="432" y="407"/>
                </a:lnTo>
                <a:lnTo>
                  <a:pt x="429" y="408"/>
                </a:lnTo>
                <a:lnTo>
                  <a:pt x="434" y="411"/>
                </a:lnTo>
                <a:lnTo>
                  <a:pt x="436" y="440"/>
                </a:lnTo>
                <a:lnTo>
                  <a:pt x="409" y="440"/>
                </a:lnTo>
                <a:lnTo>
                  <a:pt x="396" y="438"/>
                </a:lnTo>
                <a:lnTo>
                  <a:pt x="393" y="435"/>
                </a:lnTo>
                <a:lnTo>
                  <a:pt x="382" y="445"/>
                </a:lnTo>
                <a:lnTo>
                  <a:pt x="389" y="471"/>
                </a:lnTo>
                <a:lnTo>
                  <a:pt x="387" y="486"/>
                </a:lnTo>
                <a:lnTo>
                  <a:pt x="375" y="488"/>
                </a:lnTo>
                <a:lnTo>
                  <a:pt x="369" y="474"/>
                </a:lnTo>
                <a:lnTo>
                  <a:pt x="369" y="467"/>
                </a:lnTo>
                <a:lnTo>
                  <a:pt x="365" y="467"/>
                </a:lnTo>
                <a:lnTo>
                  <a:pt x="354" y="468"/>
                </a:lnTo>
                <a:lnTo>
                  <a:pt x="350" y="468"/>
                </a:lnTo>
                <a:lnTo>
                  <a:pt x="346" y="468"/>
                </a:lnTo>
                <a:lnTo>
                  <a:pt x="343" y="468"/>
                </a:lnTo>
                <a:lnTo>
                  <a:pt x="335" y="469"/>
                </a:lnTo>
                <a:lnTo>
                  <a:pt x="326" y="471"/>
                </a:lnTo>
                <a:lnTo>
                  <a:pt x="325" y="471"/>
                </a:lnTo>
                <a:lnTo>
                  <a:pt x="319" y="471"/>
                </a:lnTo>
                <a:lnTo>
                  <a:pt x="307" y="471"/>
                </a:lnTo>
                <a:lnTo>
                  <a:pt x="283" y="472"/>
                </a:lnTo>
                <a:lnTo>
                  <a:pt x="278" y="474"/>
                </a:lnTo>
                <a:lnTo>
                  <a:pt x="274" y="474"/>
                </a:lnTo>
                <a:lnTo>
                  <a:pt x="267" y="475"/>
                </a:lnTo>
                <a:lnTo>
                  <a:pt x="264" y="475"/>
                </a:lnTo>
                <a:lnTo>
                  <a:pt x="263" y="475"/>
                </a:lnTo>
                <a:lnTo>
                  <a:pt x="260" y="475"/>
                </a:lnTo>
                <a:lnTo>
                  <a:pt x="250" y="475"/>
                </a:lnTo>
                <a:lnTo>
                  <a:pt x="240" y="476"/>
                </a:lnTo>
                <a:lnTo>
                  <a:pt x="236" y="478"/>
                </a:lnTo>
                <a:lnTo>
                  <a:pt x="234" y="478"/>
                </a:lnTo>
                <a:lnTo>
                  <a:pt x="228" y="478"/>
                </a:lnTo>
                <a:lnTo>
                  <a:pt x="216" y="478"/>
                </a:lnTo>
                <a:lnTo>
                  <a:pt x="210" y="479"/>
                </a:lnTo>
                <a:lnTo>
                  <a:pt x="203" y="481"/>
                </a:lnTo>
                <a:lnTo>
                  <a:pt x="199" y="481"/>
                </a:lnTo>
                <a:lnTo>
                  <a:pt x="196" y="481"/>
                </a:lnTo>
                <a:lnTo>
                  <a:pt x="186" y="481"/>
                </a:lnTo>
                <a:lnTo>
                  <a:pt x="181" y="482"/>
                </a:lnTo>
                <a:lnTo>
                  <a:pt x="178" y="482"/>
                </a:lnTo>
                <a:lnTo>
                  <a:pt x="175" y="482"/>
                </a:lnTo>
                <a:lnTo>
                  <a:pt x="170" y="482"/>
                </a:lnTo>
                <a:lnTo>
                  <a:pt x="160" y="483"/>
                </a:lnTo>
                <a:lnTo>
                  <a:pt x="145" y="485"/>
                </a:lnTo>
                <a:lnTo>
                  <a:pt x="124" y="486"/>
                </a:lnTo>
                <a:lnTo>
                  <a:pt x="124" y="485"/>
                </a:lnTo>
                <a:lnTo>
                  <a:pt x="109" y="458"/>
                </a:lnTo>
                <a:lnTo>
                  <a:pt x="108" y="456"/>
                </a:lnTo>
                <a:lnTo>
                  <a:pt x="108" y="454"/>
                </a:lnTo>
                <a:lnTo>
                  <a:pt x="105" y="449"/>
                </a:lnTo>
                <a:lnTo>
                  <a:pt x="102" y="443"/>
                </a:lnTo>
                <a:lnTo>
                  <a:pt x="95" y="431"/>
                </a:lnTo>
                <a:lnTo>
                  <a:pt x="95" y="424"/>
                </a:lnTo>
                <a:lnTo>
                  <a:pt x="95" y="417"/>
                </a:lnTo>
                <a:lnTo>
                  <a:pt x="96" y="403"/>
                </a:lnTo>
                <a:lnTo>
                  <a:pt x="96" y="402"/>
                </a:lnTo>
                <a:lnTo>
                  <a:pt x="94" y="389"/>
                </a:lnTo>
                <a:lnTo>
                  <a:pt x="87" y="384"/>
                </a:lnTo>
                <a:lnTo>
                  <a:pt x="85" y="375"/>
                </a:lnTo>
                <a:lnTo>
                  <a:pt x="85" y="374"/>
                </a:lnTo>
                <a:lnTo>
                  <a:pt x="84" y="374"/>
                </a:lnTo>
                <a:lnTo>
                  <a:pt x="84" y="364"/>
                </a:lnTo>
                <a:lnTo>
                  <a:pt x="84" y="361"/>
                </a:lnTo>
                <a:lnTo>
                  <a:pt x="88" y="350"/>
                </a:lnTo>
                <a:lnTo>
                  <a:pt x="88" y="349"/>
                </a:lnTo>
                <a:lnTo>
                  <a:pt x="88" y="342"/>
                </a:lnTo>
                <a:lnTo>
                  <a:pt x="87" y="335"/>
                </a:lnTo>
                <a:lnTo>
                  <a:pt x="92" y="328"/>
                </a:lnTo>
                <a:lnTo>
                  <a:pt x="98" y="323"/>
                </a:lnTo>
                <a:lnTo>
                  <a:pt x="99" y="320"/>
                </a:lnTo>
                <a:lnTo>
                  <a:pt x="90" y="313"/>
                </a:lnTo>
                <a:lnTo>
                  <a:pt x="91" y="307"/>
                </a:lnTo>
                <a:lnTo>
                  <a:pt x="88" y="293"/>
                </a:lnTo>
                <a:lnTo>
                  <a:pt x="87" y="293"/>
                </a:lnTo>
                <a:lnTo>
                  <a:pt x="78" y="284"/>
                </a:lnTo>
                <a:lnTo>
                  <a:pt x="76" y="281"/>
                </a:lnTo>
                <a:lnTo>
                  <a:pt x="73" y="270"/>
                </a:lnTo>
                <a:lnTo>
                  <a:pt x="72" y="270"/>
                </a:lnTo>
                <a:lnTo>
                  <a:pt x="72" y="268"/>
                </a:lnTo>
                <a:lnTo>
                  <a:pt x="72" y="266"/>
                </a:lnTo>
                <a:lnTo>
                  <a:pt x="66" y="256"/>
                </a:lnTo>
                <a:lnTo>
                  <a:pt x="63" y="246"/>
                </a:lnTo>
                <a:lnTo>
                  <a:pt x="62" y="244"/>
                </a:lnTo>
                <a:lnTo>
                  <a:pt x="58" y="231"/>
                </a:lnTo>
                <a:lnTo>
                  <a:pt x="58" y="230"/>
                </a:lnTo>
                <a:lnTo>
                  <a:pt x="58" y="228"/>
                </a:lnTo>
                <a:lnTo>
                  <a:pt x="55" y="220"/>
                </a:lnTo>
                <a:lnTo>
                  <a:pt x="51" y="203"/>
                </a:lnTo>
                <a:lnTo>
                  <a:pt x="48" y="196"/>
                </a:lnTo>
                <a:lnTo>
                  <a:pt x="47" y="191"/>
                </a:lnTo>
                <a:lnTo>
                  <a:pt x="45" y="189"/>
                </a:lnTo>
                <a:lnTo>
                  <a:pt x="42" y="176"/>
                </a:lnTo>
                <a:lnTo>
                  <a:pt x="41" y="173"/>
                </a:lnTo>
                <a:lnTo>
                  <a:pt x="36" y="153"/>
                </a:lnTo>
                <a:lnTo>
                  <a:pt x="36" y="151"/>
                </a:lnTo>
                <a:lnTo>
                  <a:pt x="34" y="146"/>
                </a:lnTo>
                <a:lnTo>
                  <a:pt x="31" y="140"/>
                </a:lnTo>
                <a:lnTo>
                  <a:pt x="31" y="137"/>
                </a:lnTo>
                <a:lnTo>
                  <a:pt x="30" y="133"/>
                </a:lnTo>
                <a:lnTo>
                  <a:pt x="29" y="127"/>
                </a:lnTo>
                <a:lnTo>
                  <a:pt x="26" y="119"/>
                </a:lnTo>
                <a:lnTo>
                  <a:pt x="24" y="112"/>
                </a:lnTo>
                <a:lnTo>
                  <a:pt x="22" y="106"/>
                </a:lnTo>
                <a:lnTo>
                  <a:pt x="19" y="94"/>
                </a:lnTo>
                <a:lnTo>
                  <a:pt x="16" y="87"/>
                </a:lnTo>
                <a:lnTo>
                  <a:pt x="15" y="80"/>
                </a:lnTo>
                <a:lnTo>
                  <a:pt x="12" y="73"/>
                </a:lnTo>
                <a:lnTo>
                  <a:pt x="11" y="70"/>
                </a:lnTo>
                <a:lnTo>
                  <a:pt x="8" y="56"/>
                </a:lnTo>
                <a:lnTo>
                  <a:pt x="5" y="48"/>
                </a:lnTo>
                <a:lnTo>
                  <a:pt x="4" y="44"/>
                </a:lnTo>
                <a:lnTo>
                  <a:pt x="2" y="42"/>
                </a:lnTo>
                <a:lnTo>
                  <a:pt x="0" y="31"/>
                </a:lnTo>
                <a:lnTo>
                  <a:pt x="9" y="30"/>
                </a:lnTo>
                <a:lnTo>
                  <a:pt x="12" y="30"/>
                </a:lnTo>
                <a:lnTo>
                  <a:pt x="20" y="29"/>
                </a:lnTo>
                <a:lnTo>
                  <a:pt x="22" y="29"/>
                </a:lnTo>
                <a:lnTo>
                  <a:pt x="26" y="27"/>
                </a:lnTo>
                <a:lnTo>
                  <a:pt x="29" y="27"/>
                </a:lnTo>
                <a:lnTo>
                  <a:pt x="31" y="27"/>
                </a:lnTo>
                <a:lnTo>
                  <a:pt x="55" y="24"/>
                </a:lnTo>
                <a:lnTo>
                  <a:pt x="59" y="23"/>
                </a:lnTo>
                <a:lnTo>
                  <a:pt x="66" y="23"/>
                </a:lnTo>
                <a:lnTo>
                  <a:pt x="69" y="22"/>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nvGrpSpPr>
          <p:cNvPr id="3" name="Hawaii" descr="Hawaii"/>
          <p:cNvGrpSpPr>
            <a:grpSpLocks/>
          </p:cNvGrpSpPr>
          <p:nvPr/>
        </p:nvGrpSpPr>
        <p:grpSpPr bwMode="auto">
          <a:xfrm>
            <a:off x="1143000" y="4547475"/>
            <a:ext cx="885825" cy="579438"/>
            <a:chOff x="1710" y="3401"/>
            <a:chExt cx="498" cy="349"/>
          </a:xfrm>
          <a:solidFill>
            <a:schemeClr val="tx2"/>
          </a:solidFill>
        </p:grpSpPr>
        <p:sp>
          <p:nvSpPr>
            <p:cNvPr id="4207" name="Hawaii" descr="Hawaii, 50 or 100 kilowatt limit."/>
            <p:cNvSpPr>
              <a:spLocks/>
            </p:cNvSpPr>
            <p:nvPr/>
          </p:nvSpPr>
          <p:spPr bwMode="auto">
            <a:xfrm>
              <a:off x="2101" y="3607"/>
              <a:ext cx="107" cy="143"/>
            </a:xfrm>
            <a:custGeom>
              <a:avLst/>
              <a:gdLst>
                <a:gd name="T0" fmla="*/ 21 w 120"/>
                <a:gd name="T1" fmla="*/ 102 h 160"/>
                <a:gd name="T2" fmla="*/ 40 w 120"/>
                <a:gd name="T3" fmla="*/ 77 h 160"/>
                <a:gd name="T4" fmla="*/ 76 w 120"/>
                <a:gd name="T5" fmla="*/ 62 h 160"/>
                <a:gd name="T6" fmla="*/ 66 w 120"/>
                <a:gd name="T7" fmla="*/ 46 h 160"/>
                <a:gd name="T8" fmla="*/ 66 w 120"/>
                <a:gd name="T9" fmla="*/ 41 h 160"/>
                <a:gd name="T10" fmla="*/ 55 w 120"/>
                <a:gd name="T11" fmla="*/ 41 h 160"/>
                <a:gd name="T12" fmla="*/ 50 w 120"/>
                <a:gd name="T13" fmla="*/ 30 h 160"/>
                <a:gd name="T14" fmla="*/ 45 w 120"/>
                <a:gd name="T15" fmla="*/ 21 h 160"/>
                <a:gd name="T16" fmla="*/ 21 w 120"/>
                <a:gd name="T17" fmla="*/ 4 h 160"/>
                <a:gd name="T18" fmla="*/ 10 w 120"/>
                <a:gd name="T19" fmla="*/ 0 h 160"/>
                <a:gd name="T20" fmla="*/ 4 w 120"/>
                <a:gd name="T21" fmla="*/ 4 h 160"/>
                <a:gd name="T22" fmla="*/ 0 w 120"/>
                <a:gd name="T23" fmla="*/ 41 h 160"/>
                <a:gd name="T24" fmla="*/ 0 w 120"/>
                <a:gd name="T25" fmla="*/ 66 h 160"/>
                <a:gd name="T26" fmla="*/ 0 w 120"/>
                <a:gd name="T27" fmla="*/ 77 h 160"/>
                <a:gd name="T28" fmla="*/ 0 w 120"/>
                <a:gd name="T29" fmla="*/ 87 h 160"/>
                <a:gd name="T30" fmla="*/ 10 w 120"/>
                <a:gd name="T31" fmla="*/ 92 h 160"/>
                <a:gd name="T32" fmla="*/ 15 w 120"/>
                <a:gd name="T33" fmla="*/ 102 h 160"/>
                <a:gd name="T34" fmla="*/ 21 w 120"/>
                <a:gd name="T35" fmla="*/ 102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60"/>
                <a:gd name="T56" fmla="*/ 120 w 120"/>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60">
                  <a:moveTo>
                    <a:pt x="32" y="160"/>
                  </a:moveTo>
                  <a:lnTo>
                    <a:pt x="64" y="120"/>
                  </a:lnTo>
                  <a:lnTo>
                    <a:pt x="120" y="96"/>
                  </a:lnTo>
                  <a:lnTo>
                    <a:pt x="104" y="72"/>
                  </a:lnTo>
                  <a:lnTo>
                    <a:pt x="104" y="64"/>
                  </a:lnTo>
                  <a:lnTo>
                    <a:pt x="88" y="64"/>
                  </a:lnTo>
                  <a:lnTo>
                    <a:pt x="80" y="48"/>
                  </a:lnTo>
                  <a:lnTo>
                    <a:pt x="72" y="32"/>
                  </a:lnTo>
                  <a:lnTo>
                    <a:pt x="32" y="8"/>
                  </a:lnTo>
                  <a:lnTo>
                    <a:pt x="16" y="0"/>
                  </a:lnTo>
                  <a:lnTo>
                    <a:pt x="8" y="8"/>
                  </a:lnTo>
                  <a:lnTo>
                    <a:pt x="0" y="64"/>
                  </a:lnTo>
                  <a:lnTo>
                    <a:pt x="0" y="104"/>
                  </a:lnTo>
                  <a:lnTo>
                    <a:pt x="0" y="120"/>
                  </a:lnTo>
                  <a:lnTo>
                    <a:pt x="0" y="136"/>
                  </a:lnTo>
                  <a:lnTo>
                    <a:pt x="16" y="144"/>
                  </a:lnTo>
                  <a:lnTo>
                    <a:pt x="24" y="160"/>
                  </a:lnTo>
                  <a:lnTo>
                    <a:pt x="32" y="160"/>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08" name="Hawaii extra 1 (no alt text)"/>
            <p:cNvSpPr>
              <a:spLocks/>
            </p:cNvSpPr>
            <p:nvPr/>
          </p:nvSpPr>
          <p:spPr bwMode="auto">
            <a:xfrm>
              <a:off x="2037" y="3529"/>
              <a:ext cx="57" cy="43"/>
            </a:xfrm>
            <a:custGeom>
              <a:avLst/>
              <a:gdLst>
                <a:gd name="T0" fmla="*/ 15 w 64"/>
                <a:gd name="T1" fmla="*/ 11 h 48"/>
                <a:gd name="T2" fmla="*/ 0 w 64"/>
                <a:gd name="T3" fmla="*/ 0 h 48"/>
                <a:gd name="T4" fmla="*/ 0 w 64"/>
                <a:gd name="T5" fmla="*/ 16 h 48"/>
                <a:gd name="T6" fmla="*/ 10 w 64"/>
                <a:gd name="T7" fmla="*/ 21 h 48"/>
                <a:gd name="T8" fmla="*/ 10 w 64"/>
                <a:gd name="T9" fmla="*/ 26 h 48"/>
                <a:gd name="T10" fmla="*/ 20 w 64"/>
                <a:gd name="T11" fmla="*/ 31 h 48"/>
                <a:gd name="T12" fmla="*/ 40 w 64"/>
                <a:gd name="T13" fmla="*/ 26 h 48"/>
                <a:gd name="T14" fmla="*/ 40 w 64"/>
                <a:gd name="T15" fmla="*/ 16 h 48"/>
                <a:gd name="T16" fmla="*/ 36 w 64"/>
                <a:gd name="T17" fmla="*/ 16 h 48"/>
                <a:gd name="T18" fmla="*/ 26 w 64"/>
                <a:gd name="T19" fmla="*/ 11 h 48"/>
                <a:gd name="T20" fmla="*/ 15 w 64"/>
                <a:gd name="T21" fmla="*/ 1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48"/>
                <a:gd name="T35" fmla="*/ 64 w 6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48">
                  <a:moveTo>
                    <a:pt x="24" y="16"/>
                  </a:moveTo>
                  <a:lnTo>
                    <a:pt x="0" y="0"/>
                  </a:lnTo>
                  <a:lnTo>
                    <a:pt x="0" y="24"/>
                  </a:lnTo>
                  <a:lnTo>
                    <a:pt x="16" y="32"/>
                  </a:lnTo>
                  <a:lnTo>
                    <a:pt x="16" y="40"/>
                  </a:lnTo>
                  <a:lnTo>
                    <a:pt x="32" y="48"/>
                  </a:lnTo>
                  <a:lnTo>
                    <a:pt x="64" y="40"/>
                  </a:lnTo>
                  <a:lnTo>
                    <a:pt x="64" y="24"/>
                  </a:lnTo>
                  <a:lnTo>
                    <a:pt x="56" y="24"/>
                  </a:lnTo>
                  <a:lnTo>
                    <a:pt x="40" y="16"/>
                  </a:lnTo>
                  <a:lnTo>
                    <a:pt x="24" y="16"/>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09" name="Hawaii extra 2 (no alt text)"/>
            <p:cNvSpPr>
              <a:spLocks/>
            </p:cNvSpPr>
            <p:nvPr/>
          </p:nvSpPr>
          <p:spPr bwMode="auto">
            <a:xfrm>
              <a:off x="2023" y="3579"/>
              <a:ext cx="21" cy="1"/>
            </a:xfrm>
            <a:custGeom>
              <a:avLst/>
              <a:gdLst>
                <a:gd name="T0" fmla="*/ 14 w 24"/>
                <a:gd name="T1" fmla="*/ 0 h 1"/>
                <a:gd name="T2" fmla="*/ 0 w 24"/>
                <a:gd name="T3" fmla="*/ 0 h 1"/>
                <a:gd name="T4" fmla="*/ 14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4" y="0"/>
                  </a:moveTo>
                  <a:lnTo>
                    <a:pt x="0" y="0"/>
                  </a:lnTo>
                  <a:lnTo>
                    <a:pt x="24" y="0"/>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0" name="Hawaii extra 3 (no alt text)"/>
            <p:cNvSpPr>
              <a:spLocks/>
            </p:cNvSpPr>
            <p:nvPr/>
          </p:nvSpPr>
          <p:spPr bwMode="auto">
            <a:xfrm>
              <a:off x="1973" y="3515"/>
              <a:ext cx="57" cy="14"/>
            </a:xfrm>
            <a:custGeom>
              <a:avLst/>
              <a:gdLst>
                <a:gd name="T0" fmla="*/ 40 w 64"/>
                <a:gd name="T1" fmla="*/ 0 h 16"/>
                <a:gd name="T2" fmla="*/ 4 w 64"/>
                <a:gd name="T3" fmla="*/ 0 h 16"/>
                <a:gd name="T4" fmla="*/ 0 w 64"/>
                <a:gd name="T5" fmla="*/ 4 h 16"/>
                <a:gd name="T6" fmla="*/ 4 w 64"/>
                <a:gd name="T7" fmla="*/ 9 h 16"/>
                <a:gd name="T8" fmla="*/ 40 w 64"/>
                <a:gd name="T9" fmla="*/ 4 h 16"/>
                <a:gd name="T10" fmla="*/ 36 w 64"/>
                <a:gd name="T11" fmla="*/ 0 h 16"/>
                <a:gd name="T12" fmla="*/ 0 60000 65536"/>
                <a:gd name="T13" fmla="*/ 0 60000 65536"/>
                <a:gd name="T14" fmla="*/ 0 60000 65536"/>
                <a:gd name="T15" fmla="*/ 0 60000 65536"/>
                <a:gd name="T16" fmla="*/ 0 60000 65536"/>
                <a:gd name="T17" fmla="*/ 0 60000 65536"/>
                <a:gd name="T18" fmla="*/ 0 w 64"/>
                <a:gd name="T19" fmla="*/ 0 h 16"/>
                <a:gd name="T20" fmla="*/ 64 w 6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4" h="16">
                  <a:moveTo>
                    <a:pt x="64" y="0"/>
                  </a:moveTo>
                  <a:lnTo>
                    <a:pt x="8" y="0"/>
                  </a:lnTo>
                  <a:lnTo>
                    <a:pt x="0" y="8"/>
                  </a:lnTo>
                  <a:lnTo>
                    <a:pt x="8" y="16"/>
                  </a:lnTo>
                  <a:lnTo>
                    <a:pt x="64" y="8"/>
                  </a:lnTo>
                  <a:lnTo>
                    <a:pt x="56" y="0"/>
                  </a:lnTo>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1" name="Hawaii extra 4 (no alt text)"/>
            <p:cNvSpPr>
              <a:spLocks/>
            </p:cNvSpPr>
            <p:nvPr/>
          </p:nvSpPr>
          <p:spPr bwMode="auto">
            <a:xfrm>
              <a:off x="1880" y="3465"/>
              <a:ext cx="64" cy="36"/>
            </a:xfrm>
            <a:custGeom>
              <a:avLst/>
              <a:gdLst>
                <a:gd name="T0" fmla="*/ 4 w 72"/>
                <a:gd name="T1" fmla="*/ 5 h 40"/>
                <a:gd name="T2" fmla="*/ 10 w 72"/>
                <a:gd name="T3" fmla="*/ 16 h 40"/>
                <a:gd name="T4" fmla="*/ 25 w 72"/>
                <a:gd name="T5" fmla="*/ 21 h 40"/>
                <a:gd name="T6" fmla="*/ 30 w 72"/>
                <a:gd name="T7" fmla="*/ 26 h 40"/>
                <a:gd name="T8" fmla="*/ 40 w 72"/>
                <a:gd name="T9" fmla="*/ 26 h 40"/>
                <a:gd name="T10" fmla="*/ 45 w 72"/>
                <a:gd name="T11" fmla="*/ 26 h 40"/>
                <a:gd name="T12" fmla="*/ 40 w 72"/>
                <a:gd name="T13" fmla="*/ 16 h 40"/>
                <a:gd name="T14" fmla="*/ 30 w 72"/>
                <a:gd name="T15" fmla="*/ 11 h 40"/>
                <a:gd name="T16" fmla="*/ 25 w 72"/>
                <a:gd name="T17" fmla="*/ 0 h 40"/>
                <a:gd name="T18" fmla="*/ 15 w 72"/>
                <a:gd name="T19" fmla="*/ 0 h 40"/>
                <a:gd name="T20" fmla="*/ 0 w 72"/>
                <a:gd name="T21" fmla="*/ 0 h 40"/>
                <a:gd name="T22" fmla="*/ 4 w 72"/>
                <a:gd name="T23" fmla="*/ 5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40"/>
                <a:gd name="T38" fmla="*/ 72 w 72"/>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40">
                  <a:moveTo>
                    <a:pt x="8" y="8"/>
                  </a:moveTo>
                  <a:lnTo>
                    <a:pt x="16" y="24"/>
                  </a:lnTo>
                  <a:lnTo>
                    <a:pt x="40" y="32"/>
                  </a:lnTo>
                  <a:lnTo>
                    <a:pt x="48" y="40"/>
                  </a:lnTo>
                  <a:lnTo>
                    <a:pt x="64" y="40"/>
                  </a:lnTo>
                  <a:lnTo>
                    <a:pt x="72" y="40"/>
                  </a:lnTo>
                  <a:lnTo>
                    <a:pt x="64" y="24"/>
                  </a:lnTo>
                  <a:lnTo>
                    <a:pt x="48" y="16"/>
                  </a:lnTo>
                  <a:lnTo>
                    <a:pt x="40" y="0"/>
                  </a:lnTo>
                  <a:lnTo>
                    <a:pt x="24" y="0"/>
                  </a:lnTo>
                  <a:lnTo>
                    <a:pt x="0" y="0"/>
                  </a:lnTo>
                  <a:lnTo>
                    <a:pt x="8" y="8"/>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2" name="Hawaii extra 5 (no alt text)"/>
            <p:cNvSpPr>
              <a:spLocks/>
            </p:cNvSpPr>
            <p:nvPr/>
          </p:nvSpPr>
          <p:spPr bwMode="auto">
            <a:xfrm>
              <a:off x="2001" y="3543"/>
              <a:ext cx="22" cy="15"/>
            </a:xfrm>
            <a:custGeom>
              <a:avLst/>
              <a:gdLst>
                <a:gd name="T0" fmla="*/ 0 w 24"/>
                <a:gd name="T1" fmla="*/ 0 h 16"/>
                <a:gd name="T2" fmla="*/ 17 w 24"/>
                <a:gd name="T3" fmla="*/ 8 h 16"/>
                <a:gd name="T4" fmla="*/ 6 w 24"/>
                <a:gd name="T5" fmla="*/ 12 h 16"/>
                <a:gd name="T6" fmla="*/ 0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0"/>
                  </a:moveTo>
                  <a:lnTo>
                    <a:pt x="24" y="8"/>
                  </a:lnTo>
                  <a:lnTo>
                    <a:pt x="8" y="16"/>
                  </a:lnTo>
                  <a:lnTo>
                    <a:pt x="0" y="0"/>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3" name="Hawaii extra 6 (no alt text)"/>
            <p:cNvSpPr>
              <a:spLocks/>
            </p:cNvSpPr>
            <p:nvPr/>
          </p:nvSpPr>
          <p:spPr bwMode="auto">
            <a:xfrm>
              <a:off x="1752" y="3401"/>
              <a:ext cx="50" cy="36"/>
            </a:xfrm>
            <a:custGeom>
              <a:avLst/>
              <a:gdLst>
                <a:gd name="T0" fmla="*/ 30 w 56"/>
                <a:gd name="T1" fmla="*/ 21 h 40"/>
                <a:gd name="T2" fmla="*/ 30 w 56"/>
                <a:gd name="T3" fmla="*/ 11 h 40"/>
                <a:gd name="T4" fmla="*/ 36 w 56"/>
                <a:gd name="T5" fmla="*/ 5 h 40"/>
                <a:gd name="T6" fmla="*/ 30 w 56"/>
                <a:gd name="T7" fmla="*/ 0 h 40"/>
                <a:gd name="T8" fmla="*/ 4 w 56"/>
                <a:gd name="T9" fmla="*/ 0 h 40"/>
                <a:gd name="T10" fmla="*/ 0 w 56"/>
                <a:gd name="T11" fmla="*/ 5 h 40"/>
                <a:gd name="T12" fmla="*/ 4 w 56"/>
                <a:gd name="T13" fmla="*/ 21 h 40"/>
                <a:gd name="T14" fmla="*/ 15 w 56"/>
                <a:gd name="T15" fmla="*/ 26 h 40"/>
                <a:gd name="T16" fmla="*/ 30 w 56"/>
                <a:gd name="T17" fmla="*/ 21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40"/>
                <a:gd name="T29" fmla="*/ 56 w 56"/>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40">
                  <a:moveTo>
                    <a:pt x="48" y="32"/>
                  </a:moveTo>
                  <a:lnTo>
                    <a:pt x="48" y="16"/>
                  </a:lnTo>
                  <a:lnTo>
                    <a:pt x="56" y="8"/>
                  </a:lnTo>
                  <a:lnTo>
                    <a:pt x="48" y="0"/>
                  </a:lnTo>
                  <a:lnTo>
                    <a:pt x="8" y="0"/>
                  </a:lnTo>
                  <a:lnTo>
                    <a:pt x="0" y="8"/>
                  </a:lnTo>
                  <a:lnTo>
                    <a:pt x="8" y="32"/>
                  </a:lnTo>
                  <a:lnTo>
                    <a:pt x="24" y="40"/>
                  </a:lnTo>
                  <a:lnTo>
                    <a:pt x="48" y="32"/>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4" name="Hawaii extra 7 (no alt text)"/>
            <p:cNvSpPr>
              <a:spLocks/>
            </p:cNvSpPr>
            <p:nvPr/>
          </p:nvSpPr>
          <p:spPr bwMode="auto">
            <a:xfrm>
              <a:off x="1710" y="3422"/>
              <a:ext cx="28" cy="22"/>
            </a:xfrm>
            <a:custGeom>
              <a:avLst/>
              <a:gdLst>
                <a:gd name="T0" fmla="*/ 18 w 32"/>
                <a:gd name="T1" fmla="*/ 6 h 24"/>
                <a:gd name="T2" fmla="*/ 9 w 32"/>
                <a:gd name="T3" fmla="*/ 0 h 24"/>
                <a:gd name="T4" fmla="*/ 0 w 32"/>
                <a:gd name="T5" fmla="*/ 12 h 24"/>
                <a:gd name="T6" fmla="*/ 0 w 32"/>
                <a:gd name="T7" fmla="*/ 17 h 24"/>
                <a:gd name="T8" fmla="*/ 9 w 32"/>
                <a:gd name="T9" fmla="*/ 17 h 24"/>
                <a:gd name="T10" fmla="*/ 18 w 32"/>
                <a:gd name="T11" fmla="*/ 12 h 24"/>
                <a:gd name="T12" fmla="*/ 18 w 32"/>
                <a:gd name="T13" fmla="*/ 6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2" y="8"/>
                  </a:moveTo>
                  <a:lnTo>
                    <a:pt x="16" y="0"/>
                  </a:lnTo>
                  <a:lnTo>
                    <a:pt x="0" y="16"/>
                  </a:lnTo>
                  <a:lnTo>
                    <a:pt x="0" y="24"/>
                  </a:lnTo>
                  <a:lnTo>
                    <a:pt x="16" y="24"/>
                  </a:lnTo>
                  <a:lnTo>
                    <a:pt x="32" y="16"/>
                  </a:lnTo>
                  <a:lnTo>
                    <a:pt x="32" y="8"/>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sp>
        <p:nvSpPr>
          <p:cNvPr id="4124" name="Illinois" descr="Illinois, 40 kilowatt limit, certain utility types only."/>
          <p:cNvSpPr>
            <a:spLocks/>
          </p:cNvSpPr>
          <p:nvPr/>
        </p:nvSpPr>
        <p:spPr bwMode="auto">
          <a:xfrm>
            <a:off x="4437063" y="2623425"/>
            <a:ext cx="546100" cy="896938"/>
          </a:xfrm>
          <a:custGeom>
            <a:avLst/>
            <a:gdLst>
              <a:gd name="T0" fmla="*/ 2147483647 w 346"/>
              <a:gd name="T1" fmla="*/ 2147483647 h 609"/>
              <a:gd name="T2" fmla="*/ 2147483647 w 346"/>
              <a:gd name="T3" fmla="*/ 2147483647 h 609"/>
              <a:gd name="T4" fmla="*/ 2147483647 w 346"/>
              <a:gd name="T5" fmla="*/ 2147483647 h 609"/>
              <a:gd name="T6" fmla="*/ 2147483647 w 346"/>
              <a:gd name="T7" fmla="*/ 2147483647 h 609"/>
              <a:gd name="T8" fmla="*/ 2147483647 w 346"/>
              <a:gd name="T9" fmla="*/ 2147483647 h 609"/>
              <a:gd name="T10" fmla="*/ 2147483647 w 346"/>
              <a:gd name="T11" fmla="*/ 2147483647 h 609"/>
              <a:gd name="T12" fmla="*/ 2147483647 w 346"/>
              <a:gd name="T13" fmla="*/ 2147483647 h 609"/>
              <a:gd name="T14" fmla="*/ 2147483647 w 346"/>
              <a:gd name="T15" fmla="*/ 2147483647 h 609"/>
              <a:gd name="T16" fmla="*/ 2147483647 w 346"/>
              <a:gd name="T17" fmla="*/ 2147483647 h 609"/>
              <a:gd name="T18" fmla="*/ 2147483647 w 346"/>
              <a:gd name="T19" fmla="*/ 2147483647 h 609"/>
              <a:gd name="T20" fmla="*/ 2147483647 w 346"/>
              <a:gd name="T21" fmla="*/ 2147483647 h 609"/>
              <a:gd name="T22" fmla="*/ 2147483647 w 346"/>
              <a:gd name="T23" fmla="*/ 2147483647 h 609"/>
              <a:gd name="T24" fmla="*/ 2147483647 w 346"/>
              <a:gd name="T25" fmla="*/ 2147483647 h 609"/>
              <a:gd name="T26" fmla="*/ 2147483647 w 346"/>
              <a:gd name="T27" fmla="*/ 2147483647 h 609"/>
              <a:gd name="T28" fmla="*/ 2147483647 w 346"/>
              <a:gd name="T29" fmla="*/ 2147483647 h 609"/>
              <a:gd name="T30" fmla="*/ 2147483647 w 346"/>
              <a:gd name="T31" fmla="*/ 2147483647 h 609"/>
              <a:gd name="T32" fmla="*/ 2147483647 w 346"/>
              <a:gd name="T33" fmla="*/ 2147483647 h 609"/>
              <a:gd name="T34" fmla="*/ 2147483647 w 346"/>
              <a:gd name="T35" fmla="*/ 2147483647 h 609"/>
              <a:gd name="T36" fmla="*/ 2147483647 w 346"/>
              <a:gd name="T37" fmla="*/ 2147483647 h 609"/>
              <a:gd name="T38" fmla="*/ 2147483647 w 346"/>
              <a:gd name="T39" fmla="*/ 2147483647 h 609"/>
              <a:gd name="T40" fmla="*/ 2147483647 w 346"/>
              <a:gd name="T41" fmla="*/ 2147483647 h 609"/>
              <a:gd name="T42" fmla="*/ 2147483647 w 346"/>
              <a:gd name="T43" fmla="*/ 2147483647 h 609"/>
              <a:gd name="T44" fmla="*/ 2147483647 w 346"/>
              <a:gd name="T45" fmla="*/ 2147483647 h 609"/>
              <a:gd name="T46" fmla="*/ 2147483647 w 346"/>
              <a:gd name="T47" fmla="*/ 2147483647 h 609"/>
              <a:gd name="T48" fmla="*/ 2147483647 w 346"/>
              <a:gd name="T49" fmla="*/ 2147483647 h 609"/>
              <a:gd name="T50" fmla="*/ 2147483647 w 346"/>
              <a:gd name="T51" fmla="*/ 2147483647 h 609"/>
              <a:gd name="T52" fmla="*/ 2147483647 w 346"/>
              <a:gd name="T53" fmla="*/ 2147483647 h 609"/>
              <a:gd name="T54" fmla="*/ 2147483647 w 346"/>
              <a:gd name="T55" fmla="*/ 2147483647 h 609"/>
              <a:gd name="T56" fmla="*/ 2147483647 w 346"/>
              <a:gd name="T57" fmla="*/ 2147483647 h 609"/>
              <a:gd name="T58" fmla="*/ 2147483647 w 346"/>
              <a:gd name="T59" fmla="*/ 2147483647 h 609"/>
              <a:gd name="T60" fmla="*/ 2147483647 w 346"/>
              <a:gd name="T61" fmla="*/ 2147483647 h 609"/>
              <a:gd name="T62" fmla="*/ 2147483647 w 346"/>
              <a:gd name="T63" fmla="*/ 2147483647 h 609"/>
              <a:gd name="T64" fmla="*/ 2147483647 w 346"/>
              <a:gd name="T65" fmla="*/ 2147483647 h 609"/>
              <a:gd name="T66" fmla="*/ 2147483647 w 346"/>
              <a:gd name="T67" fmla="*/ 2147483647 h 609"/>
              <a:gd name="T68" fmla="*/ 2147483647 w 346"/>
              <a:gd name="T69" fmla="*/ 2147483647 h 609"/>
              <a:gd name="T70" fmla="*/ 2147483647 w 346"/>
              <a:gd name="T71" fmla="*/ 2147483647 h 609"/>
              <a:gd name="T72" fmla="*/ 2147483647 w 346"/>
              <a:gd name="T73" fmla="*/ 2147483647 h 609"/>
              <a:gd name="T74" fmla="*/ 2147483647 w 346"/>
              <a:gd name="T75" fmla="*/ 2147483647 h 609"/>
              <a:gd name="T76" fmla="*/ 2147483647 w 346"/>
              <a:gd name="T77" fmla="*/ 2147483647 h 609"/>
              <a:gd name="T78" fmla="*/ 2147483647 w 346"/>
              <a:gd name="T79" fmla="*/ 2147483647 h 609"/>
              <a:gd name="T80" fmla="*/ 2147483647 w 346"/>
              <a:gd name="T81" fmla="*/ 2147483647 h 609"/>
              <a:gd name="T82" fmla="*/ 2147483647 w 346"/>
              <a:gd name="T83" fmla="*/ 2147483647 h 609"/>
              <a:gd name="T84" fmla="*/ 2147483647 w 346"/>
              <a:gd name="T85" fmla="*/ 2147483647 h 609"/>
              <a:gd name="T86" fmla="*/ 2147483647 w 346"/>
              <a:gd name="T87" fmla="*/ 2147483647 h 609"/>
              <a:gd name="T88" fmla="*/ 2147483647 w 346"/>
              <a:gd name="T89" fmla="*/ 2147483647 h 609"/>
              <a:gd name="T90" fmla="*/ 2147483647 w 346"/>
              <a:gd name="T91" fmla="*/ 2147483647 h 609"/>
              <a:gd name="T92" fmla="*/ 2147483647 w 346"/>
              <a:gd name="T93" fmla="*/ 2147483647 h 609"/>
              <a:gd name="T94" fmla="*/ 2147483647 w 346"/>
              <a:gd name="T95" fmla="*/ 2147483647 h 609"/>
              <a:gd name="T96" fmla="*/ 2147483647 w 346"/>
              <a:gd name="T97" fmla="*/ 2147483647 h 609"/>
              <a:gd name="T98" fmla="*/ 2147483647 w 346"/>
              <a:gd name="T99" fmla="*/ 2147483647 h 609"/>
              <a:gd name="T100" fmla="*/ 2147483647 w 346"/>
              <a:gd name="T101" fmla="*/ 2147483647 h 609"/>
              <a:gd name="T102" fmla="*/ 2147483647 w 346"/>
              <a:gd name="T103" fmla="*/ 2147483647 h 609"/>
              <a:gd name="T104" fmla="*/ 2147483647 w 346"/>
              <a:gd name="T105" fmla="*/ 2147483647 h 609"/>
              <a:gd name="T106" fmla="*/ 2147483647 w 346"/>
              <a:gd name="T107" fmla="*/ 2147483647 h 609"/>
              <a:gd name="T108" fmla="*/ 2147483647 w 346"/>
              <a:gd name="T109" fmla="*/ 2147483647 h 609"/>
              <a:gd name="T110" fmla="*/ 2147483647 w 346"/>
              <a:gd name="T111" fmla="*/ 2147483647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6"/>
              <a:gd name="T169" fmla="*/ 0 h 609"/>
              <a:gd name="T170" fmla="*/ 346 w 346"/>
              <a:gd name="T171" fmla="*/ 609 h 6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6" h="609">
                <a:moveTo>
                  <a:pt x="0" y="272"/>
                </a:moveTo>
                <a:lnTo>
                  <a:pt x="0" y="267"/>
                </a:lnTo>
                <a:lnTo>
                  <a:pt x="4" y="254"/>
                </a:lnTo>
                <a:lnTo>
                  <a:pt x="5" y="253"/>
                </a:lnTo>
                <a:lnTo>
                  <a:pt x="9" y="250"/>
                </a:lnTo>
                <a:lnTo>
                  <a:pt x="8" y="231"/>
                </a:lnTo>
                <a:lnTo>
                  <a:pt x="23" y="224"/>
                </a:lnTo>
                <a:lnTo>
                  <a:pt x="26" y="220"/>
                </a:lnTo>
                <a:lnTo>
                  <a:pt x="27" y="220"/>
                </a:lnTo>
                <a:lnTo>
                  <a:pt x="29" y="217"/>
                </a:lnTo>
                <a:lnTo>
                  <a:pt x="29" y="210"/>
                </a:lnTo>
                <a:lnTo>
                  <a:pt x="38" y="182"/>
                </a:lnTo>
                <a:lnTo>
                  <a:pt x="38" y="175"/>
                </a:lnTo>
                <a:lnTo>
                  <a:pt x="33" y="166"/>
                </a:lnTo>
                <a:lnTo>
                  <a:pt x="23" y="156"/>
                </a:lnTo>
                <a:lnTo>
                  <a:pt x="26" y="146"/>
                </a:lnTo>
                <a:lnTo>
                  <a:pt x="27" y="142"/>
                </a:lnTo>
                <a:lnTo>
                  <a:pt x="31" y="137"/>
                </a:lnTo>
                <a:lnTo>
                  <a:pt x="48" y="132"/>
                </a:lnTo>
                <a:lnTo>
                  <a:pt x="72" y="124"/>
                </a:lnTo>
                <a:lnTo>
                  <a:pt x="82" y="117"/>
                </a:lnTo>
                <a:lnTo>
                  <a:pt x="84" y="99"/>
                </a:lnTo>
                <a:lnTo>
                  <a:pt x="86" y="96"/>
                </a:lnTo>
                <a:lnTo>
                  <a:pt x="89" y="94"/>
                </a:lnTo>
                <a:lnTo>
                  <a:pt x="90" y="94"/>
                </a:lnTo>
                <a:lnTo>
                  <a:pt x="95" y="83"/>
                </a:lnTo>
                <a:lnTo>
                  <a:pt x="95" y="77"/>
                </a:lnTo>
                <a:lnTo>
                  <a:pt x="95" y="69"/>
                </a:lnTo>
                <a:lnTo>
                  <a:pt x="95" y="66"/>
                </a:lnTo>
                <a:lnTo>
                  <a:pt x="93" y="56"/>
                </a:lnTo>
                <a:lnTo>
                  <a:pt x="83" y="51"/>
                </a:lnTo>
                <a:lnTo>
                  <a:pt x="80" y="49"/>
                </a:lnTo>
                <a:lnTo>
                  <a:pt x="75" y="47"/>
                </a:lnTo>
                <a:lnTo>
                  <a:pt x="72" y="44"/>
                </a:lnTo>
                <a:lnTo>
                  <a:pt x="66" y="30"/>
                </a:lnTo>
                <a:lnTo>
                  <a:pt x="54" y="23"/>
                </a:lnTo>
                <a:lnTo>
                  <a:pt x="52" y="19"/>
                </a:lnTo>
                <a:lnTo>
                  <a:pt x="52" y="18"/>
                </a:lnTo>
                <a:lnTo>
                  <a:pt x="57" y="16"/>
                </a:lnTo>
                <a:lnTo>
                  <a:pt x="65" y="16"/>
                </a:lnTo>
                <a:lnTo>
                  <a:pt x="69" y="16"/>
                </a:lnTo>
                <a:lnTo>
                  <a:pt x="93" y="13"/>
                </a:lnTo>
                <a:lnTo>
                  <a:pt x="100" y="13"/>
                </a:lnTo>
                <a:lnTo>
                  <a:pt x="109" y="13"/>
                </a:lnTo>
                <a:lnTo>
                  <a:pt x="112" y="13"/>
                </a:lnTo>
                <a:lnTo>
                  <a:pt x="116" y="12"/>
                </a:lnTo>
                <a:lnTo>
                  <a:pt x="133" y="12"/>
                </a:lnTo>
                <a:lnTo>
                  <a:pt x="143" y="11"/>
                </a:lnTo>
                <a:lnTo>
                  <a:pt x="151" y="11"/>
                </a:lnTo>
                <a:lnTo>
                  <a:pt x="153" y="11"/>
                </a:lnTo>
                <a:lnTo>
                  <a:pt x="162" y="9"/>
                </a:lnTo>
                <a:lnTo>
                  <a:pt x="179" y="8"/>
                </a:lnTo>
                <a:lnTo>
                  <a:pt x="187" y="8"/>
                </a:lnTo>
                <a:lnTo>
                  <a:pt x="193" y="8"/>
                </a:lnTo>
                <a:lnTo>
                  <a:pt x="198" y="6"/>
                </a:lnTo>
                <a:lnTo>
                  <a:pt x="201" y="6"/>
                </a:lnTo>
                <a:lnTo>
                  <a:pt x="203" y="6"/>
                </a:lnTo>
                <a:lnTo>
                  <a:pt x="205" y="6"/>
                </a:lnTo>
                <a:lnTo>
                  <a:pt x="208" y="6"/>
                </a:lnTo>
                <a:lnTo>
                  <a:pt x="212" y="5"/>
                </a:lnTo>
                <a:lnTo>
                  <a:pt x="237" y="4"/>
                </a:lnTo>
                <a:lnTo>
                  <a:pt x="242" y="2"/>
                </a:lnTo>
                <a:lnTo>
                  <a:pt x="246" y="2"/>
                </a:lnTo>
                <a:lnTo>
                  <a:pt x="251" y="2"/>
                </a:lnTo>
                <a:lnTo>
                  <a:pt x="262" y="1"/>
                </a:lnTo>
                <a:lnTo>
                  <a:pt x="278" y="0"/>
                </a:lnTo>
                <a:lnTo>
                  <a:pt x="278" y="12"/>
                </a:lnTo>
                <a:lnTo>
                  <a:pt x="279" y="26"/>
                </a:lnTo>
                <a:lnTo>
                  <a:pt x="285" y="36"/>
                </a:lnTo>
                <a:lnTo>
                  <a:pt x="294" y="52"/>
                </a:lnTo>
                <a:lnTo>
                  <a:pt x="300" y="65"/>
                </a:lnTo>
                <a:lnTo>
                  <a:pt x="308" y="81"/>
                </a:lnTo>
                <a:lnTo>
                  <a:pt x="311" y="99"/>
                </a:lnTo>
                <a:lnTo>
                  <a:pt x="311" y="102"/>
                </a:lnTo>
                <a:lnTo>
                  <a:pt x="311" y="108"/>
                </a:lnTo>
                <a:lnTo>
                  <a:pt x="313" y="119"/>
                </a:lnTo>
                <a:lnTo>
                  <a:pt x="313" y="123"/>
                </a:lnTo>
                <a:lnTo>
                  <a:pt x="313" y="127"/>
                </a:lnTo>
                <a:lnTo>
                  <a:pt x="313" y="128"/>
                </a:lnTo>
                <a:lnTo>
                  <a:pt x="313" y="132"/>
                </a:lnTo>
                <a:lnTo>
                  <a:pt x="315" y="141"/>
                </a:lnTo>
                <a:lnTo>
                  <a:pt x="315" y="145"/>
                </a:lnTo>
                <a:lnTo>
                  <a:pt x="315" y="149"/>
                </a:lnTo>
                <a:lnTo>
                  <a:pt x="317" y="157"/>
                </a:lnTo>
                <a:lnTo>
                  <a:pt x="317" y="159"/>
                </a:lnTo>
                <a:lnTo>
                  <a:pt x="317" y="164"/>
                </a:lnTo>
                <a:lnTo>
                  <a:pt x="319" y="186"/>
                </a:lnTo>
                <a:lnTo>
                  <a:pt x="321" y="199"/>
                </a:lnTo>
                <a:lnTo>
                  <a:pt x="321" y="206"/>
                </a:lnTo>
                <a:lnTo>
                  <a:pt x="322" y="214"/>
                </a:lnTo>
                <a:lnTo>
                  <a:pt x="322" y="216"/>
                </a:lnTo>
                <a:lnTo>
                  <a:pt x="322" y="224"/>
                </a:lnTo>
                <a:lnTo>
                  <a:pt x="324" y="234"/>
                </a:lnTo>
                <a:lnTo>
                  <a:pt x="325" y="250"/>
                </a:lnTo>
                <a:lnTo>
                  <a:pt x="325" y="253"/>
                </a:lnTo>
                <a:lnTo>
                  <a:pt x="326" y="260"/>
                </a:lnTo>
                <a:lnTo>
                  <a:pt x="328" y="279"/>
                </a:lnTo>
                <a:lnTo>
                  <a:pt x="329" y="288"/>
                </a:lnTo>
                <a:lnTo>
                  <a:pt x="331" y="300"/>
                </a:lnTo>
                <a:lnTo>
                  <a:pt x="332" y="310"/>
                </a:lnTo>
                <a:lnTo>
                  <a:pt x="332" y="321"/>
                </a:lnTo>
                <a:lnTo>
                  <a:pt x="333" y="324"/>
                </a:lnTo>
                <a:lnTo>
                  <a:pt x="335" y="337"/>
                </a:lnTo>
                <a:lnTo>
                  <a:pt x="331" y="347"/>
                </a:lnTo>
                <a:lnTo>
                  <a:pt x="331" y="350"/>
                </a:lnTo>
                <a:lnTo>
                  <a:pt x="332" y="349"/>
                </a:lnTo>
                <a:lnTo>
                  <a:pt x="329" y="360"/>
                </a:lnTo>
                <a:lnTo>
                  <a:pt x="331" y="365"/>
                </a:lnTo>
                <a:lnTo>
                  <a:pt x="335" y="376"/>
                </a:lnTo>
                <a:lnTo>
                  <a:pt x="340" y="386"/>
                </a:lnTo>
                <a:lnTo>
                  <a:pt x="339" y="387"/>
                </a:lnTo>
                <a:lnTo>
                  <a:pt x="339" y="390"/>
                </a:lnTo>
                <a:lnTo>
                  <a:pt x="340" y="391"/>
                </a:lnTo>
                <a:lnTo>
                  <a:pt x="345" y="404"/>
                </a:lnTo>
                <a:lnTo>
                  <a:pt x="335" y="421"/>
                </a:lnTo>
                <a:lnTo>
                  <a:pt x="333" y="423"/>
                </a:lnTo>
                <a:lnTo>
                  <a:pt x="332" y="432"/>
                </a:lnTo>
                <a:lnTo>
                  <a:pt x="326" y="434"/>
                </a:lnTo>
                <a:lnTo>
                  <a:pt x="328" y="441"/>
                </a:lnTo>
                <a:lnTo>
                  <a:pt x="325" y="447"/>
                </a:lnTo>
                <a:lnTo>
                  <a:pt x="311" y="461"/>
                </a:lnTo>
                <a:lnTo>
                  <a:pt x="308" y="461"/>
                </a:lnTo>
                <a:lnTo>
                  <a:pt x="310" y="461"/>
                </a:lnTo>
                <a:lnTo>
                  <a:pt x="310" y="463"/>
                </a:lnTo>
                <a:lnTo>
                  <a:pt x="311" y="475"/>
                </a:lnTo>
                <a:lnTo>
                  <a:pt x="310" y="483"/>
                </a:lnTo>
                <a:lnTo>
                  <a:pt x="304" y="501"/>
                </a:lnTo>
                <a:lnTo>
                  <a:pt x="306" y="502"/>
                </a:lnTo>
                <a:lnTo>
                  <a:pt x="311" y="511"/>
                </a:lnTo>
                <a:lnTo>
                  <a:pt x="304" y="520"/>
                </a:lnTo>
                <a:lnTo>
                  <a:pt x="301" y="530"/>
                </a:lnTo>
                <a:lnTo>
                  <a:pt x="304" y="535"/>
                </a:lnTo>
                <a:lnTo>
                  <a:pt x="304" y="537"/>
                </a:lnTo>
                <a:lnTo>
                  <a:pt x="311" y="542"/>
                </a:lnTo>
                <a:lnTo>
                  <a:pt x="306" y="547"/>
                </a:lnTo>
                <a:lnTo>
                  <a:pt x="296" y="549"/>
                </a:lnTo>
                <a:lnTo>
                  <a:pt x="287" y="555"/>
                </a:lnTo>
                <a:lnTo>
                  <a:pt x="286" y="556"/>
                </a:lnTo>
                <a:lnTo>
                  <a:pt x="285" y="555"/>
                </a:lnTo>
                <a:lnTo>
                  <a:pt x="282" y="553"/>
                </a:lnTo>
                <a:lnTo>
                  <a:pt x="276" y="573"/>
                </a:lnTo>
                <a:lnTo>
                  <a:pt x="283" y="587"/>
                </a:lnTo>
                <a:lnTo>
                  <a:pt x="279" y="594"/>
                </a:lnTo>
                <a:lnTo>
                  <a:pt x="278" y="594"/>
                </a:lnTo>
                <a:lnTo>
                  <a:pt x="272" y="594"/>
                </a:lnTo>
                <a:lnTo>
                  <a:pt x="267" y="588"/>
                </a:lnTo>
                <a:lnTo>
                  <a:pt x="255" y="587"/>
                </a:lnTo>
                <a:lnTo>
                  <a:pt x="240" y="580"/>
                </a:lnTo>
                <a:lnTo>
                  <a:pt x="239" y="580"/>
                </a:lnTo>
                <a:lnTo>
                  <a:pt x="235" y="580"/>
                </a:lnTo>
                <a:lnTo>
                  <a:pt x="223" y="595"/>
                </a:lnTo>
                <a:lnTo>
                  <a:pt x="221" y="599"/>
                </a:lnTo>
                <a:lnTo>
                  <a:pt x="219" y="601"/>
                </a:lnTo>
                <a:lnTo>
                  <a:pt x="222" y="606"/>
                </a:lnTo>
                <a:lnTo>
                  <a:pt x="214" y="599"/>
                </a:lnTo>
                <a:lnTo>
                  <a:pt x="214" y="608"/>
                </a:lnTo>
                <a:lnTo>
                  <a:pt x="210" y="606"/>
                </a:lnTo>
                <a:lnTo>
                  <a:pt x="204" y="603"/>
                </a:lnTo>
                <a:lnTo>
                  <a:pt x="194" y="581"/>
                </a:lnTo>
                <a:lnTo>
                  <a:pt x="191" y="581"/>
                </a:lnTo>
                <a:lnTo>
                  <a:pt x="190" y="574"/>
                </a:lnTo>
                <a:lnTo>
                  <a:pt x="191" y="571"/>
                </a:lnTo>
                <a:lnTo>
                  <a:pt x="194" y="571"/>
                </a:lnTo>
                <a:lnTo>
                  <a:pt x="196" y="567"/>
                </a:lnTo>
                <a:lnTo>
                  <a:pt x="186" y="547"/>
                </a:lnTo>
                <a:lnTo>
                  <a:pt x="187" y="541"/>
                </a:lnTo>
                <a:lnTo>
                  <a:pt x="172" y="527"/>
                </a:lnTo>
                <a:lnTo>
                  <a:pt x="172" y="523"/>
                </a:lnTo>
                <a:lnTo>
                  <a:pt x="159" y="515"/>
                </a:lnTo>
                <a:lnTo>
                  <a:pt x="154" y="515"/>
                </a:lnTo>
                <a:lnTo>
                  <a:pt x="148" y="516"/>
                </a:lnTo>
                <a:lnTo>
                  <a:pt x="143" y="506"/>
                </a:lnTo>
                <a:lnTo>
                  <a:pt x="132" y="497"/>
                </a:lnTo>
                <a:lnTo>
                  <a:pt x="125" y="494"/>
                </a:lnTo>
                <a:lnTo>
                  <a:pt x="121" y="491"/>
                </a:lnTo>
                <a:lnTo>
                  <a:pt x="119" y="491"/>
                </a:lnTo>
                <a:lnTo>
                  <a:pt x="109" y="481"/>
                </a:lnTo>
                <a:lnTo>
                  <a:pt x="109" y="477"/>
                </a:lnTo>
                <a:lnTo>
                  <a:pt x="109" y="463"/>
                </a:lnTo>
                <a:lnTo>
                  <a:pt x="115" y="451"/>
                </a:lnTo>
                <a:lnTo>
                  <a:pt x="115" y="448"/>
                </a:lnTo>
                <a:lnTo>
                  <a:pt x="116" y="447"/>
                </a:lnTo>
                <a:lnTo>
                  <a:pt x="116" y="445"/>
                </a:lnTo>
                <a:lnTo>
                  <a:pt x="122" y="436"/>
                </a:lnTo>
                <a:lnTo>
                  <a:pt x="122" y="433"/>
                </a:lnTo>
                <a:lnTo>
                  <a:pt x="121" y="423"/>
                </a:lnTo>
                <a:lnTo>
                  <a:pt x="122" y="421"/>
                </a:lnTo>
                <a:lnTo>
                  <a:pt x="125" y="418"/>
                </a:lnTo>
                <a:lnTo>
                  <a:pt x="125" y="416"/>
                </a:lnTo>
                <a:lnTo>
                  <a:pt x="125" y="411"/>
                </a:lnTo>
                <a:lnTo>
                  <a:pt x="114" y="404"/>
                </a:lnTo>
                <a:lnTo>
                  <a:pt x="111" y="404"/>
                </a:lnTo>
                <a:lnTo>
                  <a:pt x="107" y="404"/>
                </a:lnTo>
                <a:lnTo>
                  <a:pt x="102" y="401"/>
                </a:lnTo>
                <a:lnTo>
                  <a:pt x="95" y="401"/>
                </a:lnTo>
                <a:lnTo>
                  <a:pt x="89" y="411"/>
                </a:lnTo>
                <a:lnTo>
                  <a:pt x="86" y="412"/>
                </a:lnTo>
                <a:lnTo>
                  <a:pt x="79" y="405"/>
                </a:lnTo>
                <a:lnTo>
                  <a:pt x="76" y="398"/>
                </a:lnTo>
                <a:lnTo>
                  <a:pt x="75" y="386"/>
                </a:lnTo>
                <a:lnTo>
                  <a:pt x="72" y="375"/>
                </a:lnTo>
                <a:lnTo>
                  <a:pt x="69" y="371"/>
                </a:lnTo>
                <a:lnTo>
                  <a:pt x="61" y="362"/>
                </a:lnTo>
                <a:lnTo>
                  <a:pt x="52" y="357"/>
                </a:lnTo>
                <a:lnTo>
                  <a:pt x="47" y="354"/>
                </a:lnTo>
                <a:lnTo>
                  <a:pt x="37" y="343"/>
                </a:lnTo>
                <a:lnTo>
                  <a:pt x="33" y="342"/>
                </a:lnTo>
                <a:lnTo>
                  <a:pt x="31" y="336"/>
                </a:lnTo>
                <a:lnTo>
                  <a:pt x="23" y="331"/>
                </a:lnTo>
                <a:lnTo>
                  <a:pt x="22" y="329"/>
                </a:lnTo>
                <a:lnTo>
                  <a:pt x="19" y="328"/>
                </a:lnTo>
                <a:lnTo>
                  <a:pt x="15" y="321"/>
                </a:lnTo>
                <a:lnTo>
                  <a:pt x="15" y="319"/>
                </a:lnTo>
                <a:lnTo>
                  <a:pt x="13" y="314"/>
                </a:lnTo>
                <a:lnTo>
                  <a:pt x="6" y="307"/>
                </a:lnTo>
                <a:lnTo>
                  <a:pt x="6" y="300"/>
                </a:lnTo>
                <a:lnTo>
                  <a:pt x="4" y="294"/>
                </a:lnTo>
                <a:lnTo>
                  <a:pt x="0" y="281"/>
                </a:lnTo>
                <a:lnTo>
                  <a:pt x="0" y="272"/>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94" name="Indiana" descr="Indiana, 1,000 kilowatt limit, certain utility types only."/>
          <p:cNvSpPr>
            <a:spLocks/>
          </p:cNvSpPr>
          <p:nvPr/>
        </p:nvSpPr>
        <p:spPr bwMode="auto">
          <a:xfrm>
            <a:off x="4914900" y="2698038"/>
            <a:ext cx="419100" cy="676275"/>
          </a:xfrm>
          <a:custGeom>
            <a:avLst/>
            <a:gdLst>
              <a:gd name="T0" fmla="*/ 2147483647 w 264"/>
              <a:gd name="T1" fmla="*/ 2147483647 h 461"/>
              <a:gd name="T2" fmla="*/ 2147483647 w 264"/>
              <a:gd name="T3" fmla="*/ 2147483647 h 461"/>
              <a:gd name="T4" fmla="*/ 2147483647 w 264"/>
              <a:gd name="T5" fmla="*/ 2147483647 h 461"/>
              <a:gd name="T6" fmla="*/ 2147483647 w 264"/>
              <a:gd name="T7" fmla="*/ 2147483647 h 461"/>
              <a:gd name="T8" fmla="*/ 2147483647 w 264"/>
              <a:gd name="T9" fmla="*/ 2147483647 h 461"/>
              <a:gd name="T10" fmla="*/ 2147483647 w 264"/>
              <a:gd name="T11" fmla="*/ 2147483647 h 461"/>
              <a:gd name="T12" fmla="*/ 2147483647 w 264"/>
              <a:gd name="T13" fmla="*/ 2147483647 h 461"/>
              <a:gd name="T14" fmla="*/ 2147483647 w 264"/>
              <a:gd name="T15" fmla="*/ 2147483647 h 461"/>
              <a:gd name="T16" fmla="*/ 2147483647 w 264"/>
              <a:gd name="T17" fmla="*/ 2147483647 h 461"/>
              <a:gd name="T18" fmla="*/ 2147483647 w 264"/>
              <a:gd name="T19" fmla="*/ 2147483647 h 461"/>
              <a:gd name="T20" fmla="*/ 2147483647 w 264"/>
              <a:gd name="T21" fmla="*/ 2147483647 h 461"/>
              <a:gd name="T22" fmla="*/ 2147483647 w 264"/>
              <a:gd name="T23" fmla="*/ 2147483647 h 461"/>
              <a:gd name="T24" fmla="*/ 2147483647 w 264"/>
              <a:gd name="T25" fmla="*/ 2147483647 h 461"/>
              <a:gd name="T26" fmla="*/ 2147483647 w 264"/>
              <a:gd name="T27" fmla="*/ 2147483647 h 461"/>
              <a:gd name="T28" fmla="*/ 2147483647 w 264"/>
              <a:gd name="T29" fmla="*/ 2147483647 h 461"/>
              <a:gd name="T30" fmla="*/ 2147483647 w 264"/>
              <a:gd name="T31" fmla="*/ 2147483647 h 461"/>
              <a:gd name="T32" fmla="*/ 2147483647 w 264"/>
              <a:gd name="T33" fmla="*/ 2147483647 h 461"/>
              <a:gd name="T34" fmla="*/ 2147483647 w 264"/>
              <a:gd name="T35" fmla="*/ 2147483647 h 461"/>
              <a:gd name="T36" fmla="*/ 2147483647 w 264"/>
              <a:gd name="T37" fmla="*/ 2147483647 h 461"/>
              <a:gd name="T38" fmla="*/ 2147483647 w 264"/>
              <a:gd name="T39" fmla="*/ 2147483647 h 461"/>
              <a:gd name="T40" fmla="*/ 2147483647 w 264"/>
              <a:gd name="T41" fmla="*/ 2147483647 h 461"/>
              <a:gd name="T42" fmla="*/ 2147483647 w 264"/>
              <a:gd name="T43" fmla="*/ 2147483647 h 461"/>
              <a:gd name="T44" fmla="*/ 2147483647 w 264"/>
              <a:gd name="T45" fmla="*/ 2147483647 h 461"/>
              <a:gd name="T46" fmla="*/ 2147483647 w 264"/>
              <a:gd name="T47" fmla="*/ 2147483647 h 461"/>
              <a:gd name="T48" fmla="*/ 2147483647 w 264"/>
              <a:gd name="T49" fmla="*/ 2147483647 h 461"/>
              <a:gd name="T50" fmla="*/ 2147483647 w 264"/>
              <a:gd name="T51" fmla="*/ 2147483647 h 461"/>
              <a:gd name="T52" fmla="*/ 2147483647 w 264"/>
              <a:gd name="T53" fmla="*/ 2147483647 h 461"/>
              <a:gd name="T54" fmla="*/ 2147483647 w 264"/>
              <a:gd name="T55" fmla="*/ 2147483647 h 461"/>
              <a:gd name="T56" fmla="*/ 2147483647 w 264"/>
              <a:gd name="T57" fmla="*/ 2147483647 h 461"/>
              <a:gd name="T58" fmla="*/ 2147483647 w 264"/>
              <a:gd name="T59" fmla="*/ 2147483647 h 461"/>
              <a:gd name="T60" fmla="*/ 2147483647 w 264"/>
              <a:gd name="T61" fmla="*/ 2147483647 h 461"/>
              <a:gd name="T62" fmla="*/ 2147483647 w 264"/>
              <a:gd name="T63" fmla="*/ 2147483647 h 461"/>
              <a:gd name="T64" fmla="*/ 2147483647 w 264"/>
              <a:gd name="T65" fmla="*/ 2147483647 h 461"/>
              <a:gd name="T66" fmla="*/ 2147483647 w 264"/>
              <a:gd name="T67" fmla="*/ 2147483647 h 461"/>
              <a:gd name="T68" fmla="*/ 2147483647 w 264"/>
              <a:gd name="T69" fmla="*/ 2147483647 h 461"/>
              <a:gd name="T70" fmla="*/ 2147483647 w 264"/>
              <a:gd name="T71" fmla="*/ 2147483647 h 461"/>
              <a:gd name="T72" fmla="*/ 2147483647 w 264"/>
              <a:gd name="T73" fmla="*/ 2147483647 h 461"/>
              <a:gd name="T74" fmla="*/ 2147483647 w 264"/>
              <a:gd name="T75" fmla="*/ 2147483647 h 461"/>
              <a:gd name="T76" fmla="*/ 2147483647 w 264"/>
              <a:gd name="T77" fmla="*/ 2147483647 h 461"/>
              <a:gd name="T78" fmla="*/ 2147483647 w 264"/>
              <a:gd name="T79" fmla="*/ 2147483647 h 461"/>
              <a:gd name="T80" fmla="*/ 2147483647 w 264"/>
              <a:gd name="T81" fmla="*/ 2147483647 h 461"/>
              <a:gd name="T82" fmla="*/ 2147483647 w 264"/>
              <a:gd name="T83" fmla="*/ 2147483647 h 461"/>
              <a:gd name="T84" fmla="*/ 2147483647 w 264"/>
              <a:gd name="T85" fmla="*/ 2147483647 h 461"/>
              <a:gd name="T86" fmla="*/ 2147483647 w 264"/>
              <a:gd name="T87" fmla="*/ 2147483647 h 461"/>
              <a:gd name="T88" fmla="*/ 2147483647 w 264"/>
              <a:gd name="T89" fmla="*/ 2147483647 h 461"/>
              <a:gd name="T90" fmla="*/ 2147483647 w 264"/>
              <a:gd name="T91" fmla="*/ 2147483647 h 461"/>
              <a:gd name="T92" fmla="*/ 2147483647 w 264"/>
              <a:gd name="T93" fmla="*/ 2147483647 h 461"/>
              <a:gd name="T94" fmla="*/ 2147483647 w 264"/>
              <a:gd name="T95" fmla="*/ 2147483647 h 461"/>
              <a:gd name="T96" fmla="*/ 2147483647 w 264"/>
              <a:gd name="T97" fmla="*/ 2147483647 h 461"/>
              <a:gd name="T98" fmla="*/ 2147483647 w 264"/>
              <a:gd name="T99" fmla="*/ 2147483647 h 461"/>
              <a:gd name="T100" fmla="*/ 2147483647 w 264"/>
              <a:gd name="T101" fmla="*/ 2147483647 h 461"/>
              <a:gd name="T102" fmla="*/ 2147483647 w 264"/>
              <a:gd name="T103" fmla="*/ 2147483647 h 461"/>
              <a:gd name="T104" fmla="*/ 2147483647 w 264"/>
              <a:gd name="T105" fmla="*/ 2147483647 h 461"/>
              <a:gd name="T106" fmla="*/ 2147483647 w 264"/>
              <a:gd name="T107" fmla="*/ 2147483647 h 461"/>
              <a:gd name="T108" fmla="*/ 2147483647 w 264"/>
              <a:gd name="T109" fmla="*/ 2147483647 h 461"/>
              <a:gd name="T110" fmla="*/ 2147483647 w 264"/>
              <a:gd name="T111" fmla="*/ 2147483647 h 461"/>
              <a:gd name="T112" fmla="*/ 2147483647 w 264"/>
              <a:gd name="T113" fmla="*/ 2147483647 h 461"/>
              <a:gd name="T114" fmla="*/ 2147483647 w 264"/>
              <a:gd name="T115" fmla="*/ 2147483647 h 461"/>
              <a:gd name="T116" fmla="*/ 2147483647 w 264"/>
              <a:gd name="T117" fmla="*/ 2147483647 h 461"/>
              <a:gd name="T118" fmla="*/ 2147483647 w 264"/>
              <a:gd name="T119" fmla="*/ 2147483647 h 461"/>
              <a:gd name="T120" fmla="*/ 2147483647 w 264"/>
              <a:gd name="T121" fmla="*/ 2147483647 h 461"/>
              <a:gd name="T122" fmla="*/ 2147483647 w 264"/>
              <a:gd name="T123" fmla="*/ 2147483647 h 461"/>
              <a:gd name="T124" fmla="*/ 2147483647 w 264"/>
              <a:gd name="T125" fmla="*/ 2147483647 h 4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461"/>
              <a:gd name="T191" fmla="*/ 264 w 264"/>
              <a:gd name="T192" fmla="*/ 461 h 4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461">
                <a:moveTo>
                  <a:pt x="238" y="128"/>
                </a:moveTo>
                <a:lnTo>
                  <a:pt x="238" y="135"/>
                </a:lnTo>
                <a:lnTo>
                  <a:pt x="239" y="145"/>
                </a:lnTo>
                <a:lnTo>
                  <a:pt x="239" y="152"/>
                </a:lnTo>
                <a:lnTo>
                  <a:pt x="240" y="156"/>
                </a:lnTo>
                <a:lnTo>
                  <a:pt x="242" y="163"/>
                </a:lnTo>
                <a:lnTo>
                  <a:pt x="242" y="177"/>
                </a:lnTo>
                <a:lnTo>
                  <a:pt x="245" y="189"/>
                </a:lnTo>
                <a:lnTo>
                  <a:pt x="245" y="199"/>
                </a:lnTo>
                <a:lnTo>
                  <a:pt x="246" y="205"/>
                </a:lnTo>
                <a:lnTo>
                  <a:pt x="246" y="209"/>
                </a:lnTo>
                <a:lnTo>
                  <a:pt x="247" y="220"/>
                </a:lnTo>
                <a:lnTo>
                  <a:pt x="249" y="232"/>
                </a:lnTo>
                <a:lnTo>
                  <a:pt x="249" y="234"/>
                </a:lnTo>
                <a:lnTo>
                  <a:pt x="250" y="238"/>
                </a:lnTo>
                <a:lnTo>
                  <a:pt x="250" y="242"/>
                </a:lnTo>
                <a:lnTo>
                  <a:pt x="251" y="245"/>
                </a:lnTo>
                <a:lnTo>
                  <a:pt x="251" y="249"/>
                </a:lnTo>
                <a:lnTo>
                  <a:pt x="254" y="266"/>
                </a:lnTo>
                <a:lnTo>
                  <a:pt x="256" y="279"/>
                </a:lnTo>
                <a:lnTo>
                  <a:pt x="256" y="285"/>
                </a:lnTo>
                <a:lnTo>
                  <a:pt x="256" y="286"/>
                </a:lnTo>
                <a:lnTo>
                  <a:pt x="251" y="292"/>
                </a:lnTo>
                <a:lnTo>
                  <a:pt x="253" y="296"/>
                </a:lnTo>
                <a:lnTo>
                  <a:pt x="256" y="299"/>
                </a:lnTo>
                <a:lnTo>
                  <a:pt x="254" y="307"/>
                </a:lnTo>
                <a:lnTo>
                  <a:pt x="254" y="310"/>
                </a:lnTo>
                <a:lnTo>
                  <a:pt x="263" y="311"/>
                </a:lnTo>
                <a:lnTo>
                  <a:pt x="261" y="313"/>
                </a:lnTo>
                <a:lnTo>
                  <a:pt x="256" y="321"/>
                </a:lnTo>
                <a:lnTo>
                  <a:pt x="246" y="325"/>
                </a:lnTo>
                <a:lnTo>
                  <a:pt x="245" y="326"/>
                </a:lnTo>
                <a:lnTo>
                  <a:pt x="242" y="328"/>
                </a:lnTo>
                <a:lnTo>
                  <a:pt x="236" y="333"/>
                </a:lnTo>
                <a:lnTo>
                  <a:pt x="229" y="336"/>
                </a:lnTo>
                <a:lnTo>
                  <a:pt x="225" y="332"/>
                </a:lnTo>
                <a:lnTo>
                  <a:pt x="218" y="332"/>
                </a:lnTo>
                <a:lnTo>
                  <a:pt x="215" y="333"/>
                </a:lnTo>
                <a:lnTo>
                  <a:pt x="211" y="346"/>
                </a:lnTo>
                <a:lnTo>
                  <a:pt x="213" y="350"/>
                </a:lnTo>
                <a:lnTo>
                  <a:pt x="213" y="356"/>
                </a:lnTo>
                <a:lnTo>
                  <a:pt x="209" y="363"/>
                </a:lnTo>
                <a:lnTo>
                  <a:pt x="199" y="371"/>
                </a:lnTo>
                <a:lnTo>
                  <a:pt x="199" y="375"/>
                </a:lnTo>
                <a:lnTo>
                  <a:pt x="191" y="387"/>
                </a:lnTo>
                <a:lnTo>
                  <a:pt x="189" y="386"/>
                </a:lnTo>
                <a:lnTo>
                  <a:pt x="186" y="386"/>
                </a:lnTo>
                <a:lnTo>
                  <a:pt x="184" y="390"/>
                </a:lnTo>
                <a:lnTo>
                  <a:pt x="179" y="399"/>
                </a:lnTo>
                <a:lnTo>
                  <a:pt x="179" y="404"/>
                </a:lnTo>
                <a:lnTo>
                  <a:pt x="178" y="418"/>
                </a:lnTo>
                <a:lnTo>
                  <a:pt x="173" y="419"/>
                </a:lnTo>
                <a:lnTo>
                  <a:pt x="152" y="417"/>
                </a:lnTo>
                <a:lnTo>
                  <a:pt x="149" y="408"/>
                </a:lnTo>
                <a:lnTo>
                  <a:pt x="143" y="403"/>
                </a:lnTo>
                <a:lnTo>
                  <a:pt x="139" y="401"/>
                </a:lnTo>
                <a:lnTo>
                  <a:pt x="139" y="408"/>
                </a:lnTo>
                <a:lnTo>
                  <a:pt x="132" y="410"/>
                </a:lnTo>
                <a:lnTo>
                  <a:pt x="132" y="411"/>
                </a:lnTo>
                <a:lnTo>
                  <a:pt x="134" y="412"/>
                </a:lnTo>
                <a:lnTo>
                  <a:pt x="132" y="419"/>
                </a:lnTo>
                <a:lnTo>
                  <a:pt x="130" y="419"/>
                </a:lnTo>
                <a:lnTo>
                  <a:pt x="125" y="439"/>
                </a:lnTo>
                <a:lnTo>
                  <a:pt x="120" y="443"/>
                </a:lnTo>
                <a:lnTo>
                  <a:pt x="120" y="439"/>
                </a:lnTo>
                <a:lnTo>
                  <a:pt x="112" y="436"/>
                </a:lnTo>
                <a:lnTo>
                  <a:pt x="105" y="426"/>
                </a:lnTo>
                <a:lnTo>
                  <a:pt x="101" y="430"/>
                </a:lnTo>
                <a:lnTo>
                  <a:pt x="92" y="436"/>
                </a:lnTo>
                <a:lnTo>
                  <a:pt x="91" y="436"/>
                </a:lnTo>
                <a:lnTo>
                  <a:pt x="83" y="453"/>
                </a:lnTo>
                <a:lnTo>
                  <a:pt x="69" y="444"/>
                </a:lnTo>
                <a:lnTo>
                  <a:pt x="66" y="443"/>
                </a:lnTo>
                <a:lnTo>
                  <a:pt x="59" y="439"/>
                </a:lnTo>
                <a:lnTo>
                  <a:pt x="56" y="439"/>
                </a:lnTo>
                <a:lnTo>
                  <a:pt x="52" y="439"/>
                </a:lnTo>
                <a:lnTo>
                  <a:pt x="38" y="441"/>
                </a:lnTo>
                <a:lnTo>
                  <a:pt x="40" y="453"/>
                </a:lnTo>
                <a:lnTo>
                  <a:pt x="33" y="446"/>
                </a:lnTo>
                <a:lnTo>
                  <a:pt x="27" y="447"/>
                </a:lnTo>
                <a:lnTo>
                  <a:pt x="17" y="444"/>
                </a:lnTo>
                <a:lnTo>
                  <a:pt x="13" y="447"/>
                </a:lnTo>
                <a:lnTo>
                  <a:pt x="12" y="450"/>
                </a:lnTo>
                <a:lnTo>
                  <a:pt x="8" y="460"/>
                </a:lnTo>
                <a:lnTo>
                  <a:pt x="6" y="460"/>
                </a:lnTo>
                <a:lnTo>
                  <a:pt x="1" y="451"/>
                </a:lnTo>
                <a:lnTo>
                  <a:pt x="0" y="450"/>
                </a:lnTo>
                <a:lnTo>
                  <a:pt x="5" y="432"/>
                </a:lnTo>
                <a:lnTo>
                  <a:pt x="6" y="423"/>
                </a:lnTo>
                <a:lnTo>
                  <a:pt x="5" y="412"/>
                </a:lnTo>
                <a:lnTo>
                  <a:pt x="5" y="410"/>
                </a:lnTo>
                <a:lnTo>
                  <a:pt x="4" y="410"/>
                </a:lnTo>
                <a:lnTo>
                  <a:pt x="6" y="410"/>
                </a:lnTo>
                <a:lnTo>
                  <a:pt x="20" y="396"/>
                </a:lnTo>
                <a:lnTo>
                  <a:pt x="23" y="390"/>
                </a:lnTo>
                <a:lnTo>
                  <a:pt x="22" y="383"/>
                </a:lnTo>
                <a:lnTo>
                  <a:pt x="27" y="381"/>
                </a:lnTo>
                <a:lnTo>
                  <a:pt x="29" y="372"/>
                </a:lnTo>
                <a:lnTo>
                  <a:pt x="30" y="369"/>
                </a:lnTo>
                <a:lnTo>
                  <a:pt x="40" y="353"/>
                </a:lnTo>
                <a:lnTo>
                  <a:pt x="35" y="340"/>
                </a:lnTo>
                <a:lnTo>
                  <a:pt x="34" y="339"/>
                </a:lnTo>
                <a:lnTo>
                  <a:pt x="34" y="336"/>
                </a:lnTo>
                <a:lnTo>
                  <a:pt x="35" y="335"/>
                </a:lnTo>
                <a:lnTo>
                  <a:pt x="30" y="325"/>
                </a:lnTo>
                <a:lnTo>
                  <a:pt x="26" y="314"/>
                </a:lnTo>
                <a:lnTo>
                  <a:pt x="24" y="308"/>
                </a:lnTo>
                <a:lnTo>
                  <a:pt x="27" y="297"/>
                </a:lnTo>
                <a:lnTo>
                  <a:pt x="26" y="299"/>
                </a:lnTo>
                <a:lnTo>
                  <a:pt x="26" y="296"/>
                </a:lnTo>
                <a:lnTo>
                  <a:pt x="30" y="286"/>
                </a:lnTo>
                <a:lnTo>
                  <a:pt x="29" y="272"/>
                </a:lnTo>
                <a:lnTo>
                  <a:pt x="27" y="270"/>
                </a:lnTo>
                <a:lnTo>
                  <a:pt x="27" y="259"/>
                </a:lnTo>
                <a:lnTo>
                  <a:pt x="26" y="249"/>
                </a:lnTo>
                <a:lnTo>
                  <a:pt x="24" y="236"/>
                </a:lnTo>
                <a:lnTo>
                  <a:pt x="23" y="228"/>
                </a:lnTo>
                <a:lnTo>
                  <a:pt x="22" y="209"/>
                </a:lnTo>
                <a:lnTo>
                  <a:pt x="20" y="202"/>
                </a:lnTo>
                <a:lnTo>
                  <a:pt x="20" y="199"/>
                </a:lnTo>
                <a:lnTo>
                  <a:pt x="19" y="182"/>
                </a:lnTo>
                <a:lnTo>
                  <a:pt x="17" y="173"/>
                </a:lnTo>
                <a:lnTo>
                  <a:pt x="17" y="164"/>
                </a:lnTo>
                <a:lnTo>
                  <a:pt x="17" y="163"/>
                </a:lnTo>
                <a:lnTo>
                  <a:pt x="16" y="155"/>
                </a:lnTo>
                <a:lnTo>
                  <a:pt x="16" y="148"/>
                </a:lnTo>
                <a:lnTo>
                  <a:pt x="15" y="135"/>
                </a:lnTo>
                <a:lnTo>
                  <a:pt x="12" y="113"/>
                </a:lnTo>
                <a:lnTo>
                  <a:pt x="12" y="108"/>
                </a:lnTo>
                <a:lnTo>
                  <a:pt x="12" y="106"/>
                </a:lnTo>
                <a:lnTo>
                  <a:pt x="11" y="98"/>
                </a:lnTo>
                <a:lnTo>
                  <a:pt x="11" y="94"/>
                </a:lnTo>
                <a:lnTo>
                  <a:pt x="11" y="90"/>
                </a:lnTo>
                <a:lnTo>
                  <a:pt x="8" y="81"/>
                </a:lnTo>
                <a:lnTo>
                  <a:pt x="8" y="77"/>
                </a:lnTo>
                <a:lnTo>
                  <a:pt x="8" y="76"/>
                </a:lnTo>
                <a:lnTo>
                  <a:pt x="8" y="72"/>
                </a:lnTo>
                <a:lnTo>
                  <a:pt x="8" y="67"/>
                </a:lnTo>
                <a:lnTo>
                  <a:pt x="6" y="56"/>
                </a:lnTo>
                <a:lnTo>
                  <a:pt x="6" y="51"/>
                </a:lnTo>
                <a:lnTo>
                  <a:pt x="6" y="48"/>
                </a:lnTo>
                <a:lnTo>
                  <a:pt x="4" y="30"/>
                </a:lnTo>
                <a:lnTo>
                  <a:pt x="5" y="31"/>
                </a:lnTo>
                <a:lnTo>
                  <a:pt x="16" y="38"/>
                </a:lnTo>
                <a:lnTo>
                  <a:pt x="29" y="37"/>
                </a:lnTo>
                <a:lnTo>
                  <a:pt x="33" y="36"/>
                </a:lnTo>
                <a:lnTo>
                  <a:pt x="34" y="36"/>
                </a:lnTo>
                <a:lnTo>
                  <a:pt x="51" y="26"/>
                </a:lnTo>
                <a:lnTo>
                  <a:pt x="53" y="23"/>
                </a:lnTo>
                <a:lnTo>
                  <a:pt x="55" y="22"/>
                </a:lnTo>
                <a:lnTo>
                  <a:pt x="59" y="19"/>
                </a:lnTo>
                <a:lnTo>
                  <a:pt x="66" y="19"/>
                </a:lnTo>
                <a:lnTo>
                  <a:pt x="76" y="18"/>
                </a:lnTo>
                <a:lnTo>
                  <a:pt x="83" y="18"/>
                </a:lnTo>
                <a:lnTo>
                  <a:pt x="95" y="15"/>
                </a:lnTo>
                <a:lnTo>
                  <a:pt x="105" y="15"/>
                </a:lnTo>
                <a:lnTo>
                  <a:pt x="106" y="13"/>
                </a:lnTo>
                <a:lnTo>
                  <a:pt x="120" y="12"/>
                </a:lnTo>
                <a:lnTo>
                  <a:pt x="125" y="12"/>
                </a:lnTo>
                <a:lnTo>
                  <a:pt x="145" y="9"/>
                </a:lnTo>
                <a:lnTo>
                  <a:pt x="152" y="8"/>
                </a:lnTo>
                <a:lnTo>
                  <a:pt x="164" y="8"/>
                </a:lnTo>
                <a:lnTo>
                  <a:pt x="175" y="5"/>
                </a:lnTo>
                <a:lnTo>
                  <a:pt x="181" y="5"/>
                </a:lnTo>
                <a:lnTo>
                  <a:pt x="185" y="5"/>
                </a:lnTo>
                <a:lnTo>
                  <a:pt x="186" y="4"/>
                </a:lnTo>
                <a:lnTo>
                  <a:pt x="189" y="4"/>
                </a:lnTo>
                <a:lnTo>
                  <a:pt x="195" y="4"/>
                </a:lnTo>
                <a:lnTo>
                  <a:pt x="204" y="2"/>
                </a:lnTo>
                <a:lnTo>
                  <a:pt x="218" y="1"/>
                </a:lnTo>
                <a:lnTo>
                  <a:pt x="220" y="0"/>
                </a:lnTo>
                <a:lnTo>
                  <a:pt x="221" y="6"/>
                </a:lnTo>
                <a:lnTo>
                  <a:pt x="222" y="24"/>
                </a:lnTo>
                <a:lnTo>
                  <a:pt x="225" y="36"/>
                </a:lnTo>
                <a:lnTo>
                  <a:pt x="225" y="41"/>
                </a:lnTo>
                <a:lnTo>
                  <a:pt x="225" y="44"/>
                </a:lnTo>
                <a:lnTo>
                  <a:pt x="227" y="52"/>
                </a:lnTo>
                <a:lnTo>
                  <a:pt x="228" y="55"/>
                </a:lnTo>
                <a:lnTo>
                  <a:pt x="229" y="69"/>
                </a:lnTo>
                <a:lnTo>
                  <a:pt x="231" y="81"/>
                </a:lnTo>
                <a:lnTo>
                  <a:pt x="231" y="84"/>
                </a:lnTo>
                <a:lnTo>
                  <a:pt x="232" y="91"/>
                </a:lnTo>
                <a:lnTo>
                  <a:pt x="232" y="95"/>
                </a:lnTo>
                <a:lnTo>
                  <a:pt x="235" y="109"/>
                </a:lnTo>
                <a:lnTo>
                  <a:pt x="235" y="112"/>
                </a:lnTo>
                <a:lnTo>
                  <a:pt x="236" y="123"/>
                </a:lnTo>
                <a:lnTo>
                  <a:pt x="238" y="128"/>
                </a:lnTo>
              </a:path>
            </a:pathLst>
          </a:custGeom>
          <a:solidFill>
            <a:schemeClr val="tx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76" name="Iowa" descr="Iowa, 500 kilowatt limit, certain utility types only."/>
          <p:cNvSpPr>
            <a:spLocks/>
          </p:cNvSpPr>
          <p:nvPr/>
        </p:nvSpPr>
        <p:spPr bwMode="auto">
          <a:xfrm>
            <a:off x="3770313" y="2494838"/>
            <a:ext cx="820737" cy="501650"/>
          </a:xfrm>
          <a:custGeom>
            <a:avLst/>
            <a:gdLst>
              <a:gd name="T0" fmla="*/ 2147483647 w 519"/>
              <a:gd name="T1" fmla="*/ 2147483647 h 341"/>
              <a:gd name="T2" fmla="*/ 2147483647 w 519"/>
              <a:gd name="T3" fmla="*/ 2147483647 h 341"/>
              <a:gd name="T4" fmla="*/ 2147483647 w 519"/>
              <a:gd name="T5" fmla="*/ 2147483647 h 341"/>
              <a:gd name="T6" fmla="*/ 2147483647 w 519"/>
              <a:gd name="T7" fmla="*/ 2147483647 h 341"/>
              <a:gd name="T8" fmla="*/ 2147483647 w 519"/>
              <a:gd name="T9" fmla="*/ 2147483647 h 341"/>
              <a:gd name="T10" fmla="*/ 2147483647 w 519"/>
              <a:gd name="T11" fmla="*/ 2147483647 h 341"/>
              <a:gd name="T12" fmla="*/ 2147483647 w 519"/>
              <a:gd name="T13" fmla="*/ 2147483647 h 341"/>
              <a:gd name="T14" fmla="*/ 2147483647 w 519"/>
              <a:gd name="T15" fmla="*/ 2147483647 h 341"/>
              <a:gd name="T16" fmla="*/ 2147483647 w 519"/>
              <a:gd name="T17" fmla="*/ 2147483647 h 341"/>
              <a:gd name="T18" fmla="*/ 2147483647 w 519"/>
              <a:gd name="T19" fmla="*/ 2147483647 h 341"/>
              <a:gd name="T20" fmla="*/ 2147483647 w 519"/>
              <a:gd name="T21" fmla="*/ 2147483647 h 341"/>
              <a:gd name="T22" fmla="*/ 2147483647 w 519"/>
              <a:gd name="T23" fmla="*/ 2147483647 h 341"/>
              <a:gd name="T24" fmla="*/ 0 w 519"/>
              <a:gd name="T25" fmla="*/ 2147483647 h 341"/>
              <a:gd name="T26" fmla="*/ 2147483647 w 519"/>
              <a:gd name="T27" fmla="*/ 2147483647 h 341"/>
              <a:gd name="T28" fmla="*/ 2147483647 w 519"/>
              <a:gd name="T29" fmla="*/ 2147483647 h 341"/>
              <a:gd name="T30" fmla="*/ 2147483647 w 519"/>
              <a:gd name="T31" fmla="*/ 2147483647 h 341"/>
              <a:gd name="T32" fmla="*/ 2147483647 w 519"/>
              <a:gd name="T33" fmla="*/ 2147483647 h 341"/>
              <a:gd name="T34" fmla="*/ 2147483647 w 519"/>
              <a:gd name="T35" fmla="*/ 2147483647 h 341"/>
              <a:gd name="T36" fmla="*/ 2147483647 w 519"/>
              <a:gd name="T37" fmla="*/ 2147483647 h 341"/>
              <a:gd name="T38" fmla="*/ 2147483647 w 519"/>
              <a:gd name="T39" fmla="*/ 2147483647 h 341"/>
              <a:gd name="T40" fmla="*/ 2147483647 w 519"/>
              <a:gd name="T41" fmla="*/ 2147483647 h 341"/>
              <a:gd name="T42" fmla="*/ 2147483647 w 519"/>
              <a:gd name="T43" fmla="*/ 2147483647 h 341"/>
              <a:gd name="T44" fmla="*/ 2147483647 w 519"/>
              <a:gd name="T45" fmla="*/ 2147483647 h 341"/>
              <a:gd name="T46" fmla="*/ 2147483647 w 519"/>
              <a:gd name="T47" fmla="*/ 2147483647 h 341"/>
              <a:gd name="T48" fmla="*/ 2147483647 w 519"/>
              <a:gd name="T49" fmla="*/ 2147483647 h 341"/>
              <a:gd name="T50" fmla="*/ 2147483647 w 519"/>
              <a:gd name="T51" fmla="*/ 2147483647 h 341"/>
              <a:gd name="T52" fmla="*/ 2147483647 w 519"/>
              <a:gd name="T53" fmla="*/ 2147483647 h 341"/>
              <a:gd name="T54" fmla="*/ 2147483647 w 519"/>
              <a:gd name="T55" fmla="*/ 2147483647 h 341"/>
              <a:gd name="T56" fmla="*/ 2147483647 w 519"/>
              <a:gd name="T57" fmla="*/ 2147483647 h 341"/>
              <a:gd name="T58" fmla="*/ 2147483647 w 519"/>
              <a:gd name="T59" fmla="*/ 2147483647 h 341"/>
              <a:gd name="T60" fmla="*/ 2147483647 w 519"/>
              <a:gd name="T61" fmla="*/ 2147483647 h 341"/>
              <a:gd name="T62" fmla="*/ 2147483647 w 519"/>
              <a:gd name="T63" fmla="*/ 2147483647 h 341"/>
              <a:gd name="T64" fmla="*/ 2147483647 w 519"/>
              <a:gd name="T65" fmla="*/ 2147483647 h 341"/>
              <a:gd name="T66" fmla="*/ 2147483647 w 519"/>
              <a:gd name="T67" fmla="*/ 2147483647 h 341"/>
              <a:gd name="T68" fmla="*/ 2147483647 w 519"/>
              <a:gd name="T69" fmla="*/ 2147483647 h 341"/>
              <a:gd name="T70" fmla="*/ 2147483647 w 519"/>
              <a:gd name="T71" fmla="*/ 2147483647 h 341"/>
              <a:gd name="T72" fmla="*/ 2147483647 w 519"/>
              <a:gd name="T73" fmla="*/ 2147483647 h 341"/>
              <a:gd name="T74" fmla="*/ 2147483647 w 519"/>
              <a:gd name="T75" fmla="*/ 2147483647 h 341"/>
              <a:gd name="T76" fmla="*/ 2147483647 w 519"/>
              <a:gd name="T77" fmla="*/ 2147483647 h 341"/>
              <a:gd name="T78" fmla="*/ 2147483647 w 519"/>
              <a:gd name="T79" fmla="*/ 2147483647 h 341"/>
              <a:gd name="T80" fmla="*/ 2147483647 w 519"/>
              <a:gd name="T81" fmla="*/ 2147483647 h 341"/>
              <a:gd name="T82" fmla="*/ 2147483647 w 519"/>
              <a:gd name="T83" fmla="*/ 2147483647 h 341"/>
              <a:gd name="T84" fmla="*/ 2147483647 w 519"/>
              <a:gd name="T85" fmla="*/ 2147483647 h 341"/>
              <a:gd name="T86" fmla="*/ 2147483647 w 519"/>
              <a:gd name="T87" fmla="*/ 2147483647 h 341"/>
              <a:gd name="T88" fmla="*/ 2147483647 w 519"/>
              <a:gd name="T89" fmla="*/ 2147483647 h 341"/>
              <a:gd name="T90" fmla="*/ 2147483647 w 519"/>
              <a:gd name="T91" fmla="*/ 2147483647 h 341"/>
              <a:gd name="T92" fmla="*/ 2147483647 w 519"/>
              <a:gd name="T93" fmla="*/ 2147483647 h 341"/>
              <a:gd name="T94" fmla="*/ 2147483647 w 519"/>
              <a:gd name="T95" fmla="*/ 2147483647 h 341"/>
              <a:gd name="T96" fmla="*/ 2147483647 w 519"/>
              <a:gd name="T97" fmla="*/ 2147483647 h 341"/>
              <a:gd name="T98" fmla="*/ 2147483647 w 519"/>
              <a:gd name="T99" fmla="*/ 2147483647 h 341"/>
              <a:gd name="T100" fmla="*/ 2147483647 w 519"/>
              <a:gd name="T101" fmla="*/ 2147483647 h 341"/>
              <a:gd name="T102" fmla="*/ 2147483647 w 519"/>
              <a:gd name="T103" fmla="*/ 2147483647 h 341"/>
              <a:gd name="T104" fmla="*/ 2147483647 w 519"/>
              <a:gd name="T105" fmla="*/ 2147483647 h 341"/>
              <a:gd name="T106" fmla="*/ 2147483647 w 519"/>
              <a:gd name="T107" fmla="*/ 2147483647 h 341"/>
              <a:gd name="T108" fmla="*/ 2147483647 w 519"/>
              <a:gd name="T109" fmla="*/ 2147483647 h 341"/>
              <a:gd name="T110" fmla="*/ 2147483647 w 519"/>
              <a:gd name="T111" fmla="*/ 2147483647 h 341"/>
              <a:gd name="T112" fmla="*/ 2147483647 w 519"/>
              <a:gd name="T113" fmla="*/ 2147483647 h 341"/>
              <a:gd name="T114" fmla="*/ 2147483647 w 519"/>
              <a:gd name="T115" fmla="*/ 2147483647 h 341"/>
              <a:gd name="T116" fmla="*/ 2147483647 w 519"/>
              <a:gd name="T117" fmla="*/ 2147483647 h 341"/>
              <a:gd name="T118" fmla="*/ 2147483647 w 519"/>
              <a:gd name="T119" fmla="*/ 2147483647 h 3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9"/>
              <a:gd name="T181" fmla="*/ 0 h 341"/>
              <a:gd name="T182" fmla="*/ 519 w 519"/>
              <a:gd name="T183" fmla="*/ 341 h 3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9" h="341">
                <a:moveTo>
                  <a:pt x="243" y="11"/>
                </a:moveTo>
                <a:lnTo>
                  <a:pt x="232" y="11"/>
                </a:lnTo>
                <a:lnTo>
                  <a:pt x="216" y="12"/>
                </a:lnTo>
                <a:lnTo>
                  <a:pt x="214" y="12"/>
                </a:lnTo>
                <a:lnTo>
                  <a:pt x="206" y="12"/>
                </a:lnTo>
                <a:lnTo>
                  <a:pt x="203" y="12"/>
                </a:lnTo>
                <a:lnTo>
                  <a:pt x="184" y="13"/>
                </a:lnTo>
                <a:lnTo>
                  <a:pt x="174" y="13"/>
                </a:lnTo>
                <a:lnTo>
                  <a:pt x="170" y="13"/>
                </a:lnTo>
                <a:lnTo>
                  <a:pt x="153" y="13"/>
                </a:lnTo>
                <a:lnTo>
                  <a:pt x="145" y="13"/>
                </a:lnTo>
                <a:lnTo>
                  <a:pt x="137" y="13"/>
                </a:lnTo>
                <a:lnTo>
                  <a:pt x="135" y="13"/>
                </a:lnTo>
                <a:lnTo>
                  <a:pt x="132" y="13"/>
                </a:lnTo>
                <a:lnTo>
                  <a:pt x="116" y="15"/>
                </a:lnTo>
                <a:lnTo>
                  <a:pt x="106" y="15"/>
                </a:lnTo>
                <a:lnTo>
                  <a:pt x="96" y="16"/>
                </a:lnTo>
                <a:lnTo>
                  <a:pt x="91" y="16"/>
                </a:lnTo>
                <a:lnTo>
                  <a:pt x="70" y="16"/>
                </a:lnTo>
                <a:lnTo>
                  <a:pt x="67" y="16"/>
                </a:lnTo>
                <a:lnTo>
                  <a:pt x="58" y="16"/>
                </a:lnTo>
                <a:lnTo>
                  <a:pt x="54" y="16"/>
                </a:lnTo>
                <a:lnTo>
                  <a:pt x="48" y="16"/>
                </a:lnTo>
                <a:lnTo>
                  <a:pt x="44" y="16"/>
                </a:lnTo>
                <a:lnTo>
                  <a:pt x="27" y="16"/>
                </a:lnTo>
                <a:lnTo>
                  <a:pt x="18" y="17"/>
                </a:lnTo>
                <a:lnTo>
                  <a:pt x="12" y="17"/>
                </a:lnTo>
                <a:lnTo>
                  <a:pt x="8" y="17"/>
                </a:lnTo>
                <a:lnTo>
                  <a:pt x="1" y="17"/>
                </a:lnTo>
                <a:lnTo>
                  <a:pt x="6" y="30"/>
                </a:lnTo>
                <a:lnTo>
                  <a:pt x="5" y="44"/>
                </a:lnTo>
                <a:lnTo>
                  <a:pt x="9" y="46"/>
                </a:lnTo>
                <a:lnTo>
                  <a:pt x="13" y="58"/>
                </a:lnTo>
                <a:lnTo>
                  <a:pt x="12" y="62"/>
                </a:lnTo>
                <a:lnTo>
                  <a:pt x="9" y="66"/>
                </a:lnTo>
                <a:lnTo>
                  <a:pt x="9" y="76"/>
                </a:lnTo>
                <a:lnTo>
                  <a:pt x="6" y="81"/>
                </a:lnTo>
                <a:lnTo>
                  <a:pt x="0" y="103"/>
                </a:lnTo>
                <a:lnTo>
                  <a:pt x="11" y="116"/>
                </a:lnTo>
                <a:lnTo>
                  <a:pt x="11" y="118"/>
                </a:lnTo>
                <a:lnTo>
                  <a:pt x="12" y="125"/>
                </a:lnTo>
                <a:lnTo>
                  <a:pt x="15" y="127"/>
                </a:lnTo>
                <a:lnTo>
                  <a:pt x="22" y="149"/>
                </a:lnTo>
                <a:lnTo>
                  <a:pt x="24" y="153"/>
                </a:lnTo>
                <a:lnTo>
                  <a:pt x="22" y="156"/>
                </a:lnTo>
                <a:lnTo>
                  <a:pt x="27" y="165"/>
                </a:lnTo>
                <a:lnTo>
                  <a:pt x="29" y="174"/>
                </a:lnTo>
                <a:lnTo>
                  <a:pt x="31" y="179"/>
                </a:lnTo>
                <a:lnTo>
                  <a:pt x="37" y="179"/>
                </a:lnTo>
                <a:lnTo>
                  <a:pt x="40" y="193"/>
                </a:lnTo>
                <a:lnTo>
                  <a:pt x="41" y="194"/>
                </a:lnTo>
                <a:lnTo>
                  <a:pt x="44" y="207"/>
                </a:lnTo>
                <a:lnTo>
                  <a:pt x="41" y="214"/>
                </a:lnTo>
                <a:lnTo>
                  <a:pt x="42" y="219"/>
                </a:lnTo>
                <a:lnTo>
                  <a:pt x="52" y="229"/>
                </a:lnTo>
                <a:lnTo>
                  <a:pt x="52" y="233"/>
                </a:lnTo>
                <a:lnTo>
                  <a:pt x="51" y="233"/>
                </a:lnTo>
                <a:lnTo>
                  <a:pt x="52" y="236"/>
                </a:lnTo>
                <a:lnTo>
                  <a:pt x="58" y="246"/>
                </a:lnTo>
                <a:lnTo>
                  <a:pt x="62" y="257"/>
                </a:lnTo>
                <a:lnTo>
                  <a:pt x="59" y="259"/>
                </a:lnTo>
                <a:lnTo>
                  <a:pt x="59" y="266"/>
                </a:lnTo>
                <a:lnTo>
                  <a:pt x="62" y="266"/>
                </a:lnTo>
                <a:lnTo>
                  <a:pt x="63" y="269"/>
                </a:lnTo>
                <a:lnTo>
                  <a:pt x="62" y="270"/>
                </a:lnTo>
                <a:lnTo>
                  <a:pt x="63" y="273"/>
                </a:lnTo>
                <a:lnTo>
                  <a:pt x="62" y="280"/>
                </a:lnTo>
                <a:lnTo>
                  <a:pt x="62" y="281"/>
                </a:lnTo>
                <a:lnTo>
                  <a:pt x="63" y="287"/>
                </a:lnTo>
                <a:lnTo>
                  <a:pt x="67" y="298"/>
                </a:lnTo>
                <a:lnTo>
                  <a:pt x="69" y="298"/>
                </a:lnTo>
                <a:lnTo>
                  <a:pt x="67" y="301"/>
                </a:lnTo>
                <a:lnTo>
                  <a:pt x="67" y="310"/>
                </a:lnTo>
                <a:lnTo>
                  <a:pt x="63" y="315"/>
                </a:lnTo>
                <a:lnTo>
                  <a:pt x="74" y="330"/>
                </a:lnTo>
                <a:lnTo>
                  <a:pt x="73" y="333"/>
                </a:lnTo>
                <a:lnTo>
                  <a:pt x="74" y="333"/>
                </a:lnTo>
                <a:lnTo>
                  <a:pt x="94" y="333"/>
                </a:lnTo>
                <a:lnTo>
                  <a:pt x="105" y="333"/>
                </a:lnTo>
                <a:lnTo>
                  <a:pt x="114" y="333"/>
                </a:lnTo>
                <a:lnTo>
                  <a:pt x="119" y="333"/>
                </a:lnTo>
                <a:lnTo>
                  <a:pt x="135" y="331"/>
                </a:lnTo>
                <a:lnTo>
                  <a:pt x="142" y="331"/>
                </a:lnTo>
                <a:lnTo>
                  <a:pt x="156" y="331"/>
                </a:lnTo>
                <a:lnTo>
                  <a:pt x="164" y="331"/>
                </a:lnTo>
                <a:lnTo>
                  <a:pt x="175" y="331"/>
                </a:lnTo>
                <a:lnTo>
                  <a:pt x="178" y="330"/>
                </a:lnTo>
                <a:lnTo>
                  <a:pt x="196" y="330"/>
                </a:lnTo>
                <a:lnTo>
                  <a:pt x="198" y="330"/>
                </a:lnTo>
                <a:lnTo>
                  <a:pt x="216" y="330"/>
                </a:lnTo>
                <a:lnTo>
                  <a:pt x="217" y="328"/>
                </a:lnTo>
                <a:lnTo>
                  <a:pt x="235" y="327"/>
                </a:lnTo>
                <a:lnTo>
                  <a:pt x="236" y="327"/>
                </a:lnTo>
                <a:lnTo>
                  <a:pt x="253" y="327"/>
                </a:lnTo>
                <a:lnTo>
                  <a:pt x="257" y="327"/>
                </a:lnTo>
                <a:lnTo>
                  <a:pt x="263" y="326"/>
                </a:lnTo>
                <a:lnTo>
                  <a:pt x="267" y="326"/>
                </a:lnTo>
                <a:lnTo>
                  <a:pt x="277" y="326"/>
                </a:lnTo>
                <a:lnTo>
                  <a:pt x="290" y="324"/>
                </a:lnTo>
                <a:lnTo>
                  <a:pt x="299" y="324"/>
                </a:lnTo>
                <a:lnTo>
                  <a:pt x="318" y="323"/>
                </a:lnTo>
                <a:lnTo>
                  <a:pt x="321" y="323"/>
                </a:lnTo>
                <a:lnTo>
                  <a:pt x="326" y="322"/>
                </a:lnTo>
                <a:lnTo>
                  <a:pt x="339" y="320"/>
                </a:lnTo>
                <a:lnTo>
                  <a:pt x="351" y="320"/>
                </a:lnTo>
                <a:lnTo>
                  <a:pt x="358" y="319"/>
                </a:lnTo>
                <a:lnTo>
                  <a:pt x="360" y="319"/>
                </a:lnTo>
                <a:lnTo>
                  <a:pt x="365" y="319"/>
                </a:lnTo>
                <a:lnTo>
                  <a:pt x="375" y="319"/>
                </a:lnTo>
                <a:lnTo>
                  <a:pt x="378" y="319"/>
                </a:lnTo>
                <a:lnTo>
                  <a:pt x="385" y="317"/>
                </a:lnTo>
                <a:lnTo>
                  <a:pt x="401" y="316"/>
                </a:lnTo>
                <a:lnTo>
                  <a:pt x="403" y="317"/>
                </a:lnTo>
                <a:lnTo>
                  <a:pt x="411" y="323"/>
                </a:lnTo>
                <a:lnTo>
                  <a:pt x="421" y="337"/>
                </a:lnTo>
                <a:lnTo>
                  <a:pt x="427" y="340"/>
                </a:lnTo>
                <a:lnTo>
                  <a:pt x="432" y="337"/>
                </a:lnTo>
                <a:lnTo>
                  <a:pt x="430" y="317"/>
                </a:lnTo>
                <a:lnTo>
                  <a:pt x="445" y="310"/>
                </a:lnTo>
                <a:lnTo>
                  <a:pt x="448" y="306"/>
                </a:lnTo>
                <a:lnTo>
                  <a:pt x="450" y="306"/>
                </a:lnTo>
                <a:lnTo>
                  <a:pt x="451" y="304"/>
                </a:lnTo>
                <a:lnTo>
                  <a:pt x="451" y="297"/>
                </a:lnTo>
                <a:lnTo>
                  <a:pt x="461" y="269"/>
                </a:lnTo>
                <a:lnTo>
                  <a:pt x="461" y="262"/>
                </a:lnTo>
                <a:lnTo>
                  <a:pt x="455" y="252"/>
                </a:lnTo>
                <a:lnTo>
                  <a:pt x="445" y="243"/>
                </a:lnTo>
                <a:lnTo>
                  <a:pt x="448" y="233"/>
                </a:lnTo>
                <a:lnTo>
                  <a:pt x="450" y="229"/>
                </a:lnTo>
                <a:lnTo>
                  <a:pt x="454" y="223"/>
                </a:lnTo>
                <a:lnTo>
                  <a:pt x="470" y="219"/>
                </a:lnTo>
                <a:lnTo>
                  <a:pt x="494" y="211"/>
                </a:lnTo>
                <a:lnTo>
                  <a:pt x="504" y="204"/>
                </a:lnTo>
                <a:lnTo>
                  <a:pt x="506" y="186"/>
                </a:lnTo>
                <a:lnTo>
                  <a:pt x="508" y="183"/>
                </a:lnTo>
                <a:lnTo>
                  <a:pt x="511" y="181"/>
                </a:lnTo>
                <a:lnTo>
                  <a:pt x="512" y="181"/>
                </a:lnTo>
                <a:lnTo>
                  <a:pt x="518" y="170"/>
                </a:lnTo>
                <a:lnTo>
                  <a:pt x="518" y="164"/>
                </a:lnTo>
                <a:lnTo>
                  <a:pt x="518" y="156"/>
                </a:lnTo>
                <a:lnTo>
                  <a:pt x="518" y="153"/>
                </a:lnTo>
                <a:lnTo>
                  <a:pt x="515" y="143"/>
                </a:lnTo>
                <a:lnTo>
                  <a:pt x="505" y="138"/>
                </a:lnTo>
                <a:lnTo>
                  <a:pt x="502" y="136"/>
                </a:lnTo>
                <a:lnTo>
                  <a:pt x="497" y="134"/>
                </a:lnTo>
                <a:lnTo>
                  <a:pt x="494" y="131"/>
                </a:lnTo>
                <a:lnTo>
                  <a:pt x="488" y="117"/>
                </a:lnTo>
                <a:lnTo>
                  <a:pt x="476" y="110"/>
                </a:lnTo>
                <a:lnTo>
                  <a:pt x="475" y="106"/>
                </a:lnTo>
                <a:lnTo>
                  <a:pt x="475" y="105"/>
                </a:lnTo>
                <a:lnTo>
                  <a:pt x="469" y="92"/>
                </a:lnTo>
                <a:lnTo>
                  <a:pt x="465" y="89"/>
                </a:lnTo>
                <a:lnTo>
                  <a:pt x="454" y="88"/>
                </a:lnTo>
                <a:lnTo>
                  <a:pt x="439" y="80"/>
                </a:lnTo>
                <a:lnTo>
                  <a:pt x="437" y="67"/>
                </a:lnTo>
                <a:lnTo>
                  <a:pt x="430" y="56"/>
                </a:lnTo>
                <a:lnTo>
                  <a:pt x="429" y="53"/>
                </a:lnTo>
                <a:lnTo>
                  <a:pt x="427" y="46"/>
                </a:lnTo>
                <a:lnTo>
                  <a:pt x="427" y="45"/>
                </a:lnTo>
                <a:lnTo>
                  <a:pt x="436" y="26"/>
                </a:lnTo>
                <a:lnTo>
                  <a:pt x="423" y="11"/>
                </a:lnTo>
                <a:lnTo>
                  <a:pt x="423" y="9"/>
                </a:lnTo>
                <a:lnTo>
                  <a:pt x="422" y="1"/>
                </a:lnTo>
                <a:lnTo>
                  <a:pt x="422" y="0"/>
                </a:lnTo>
                <a:lnTo>
                  <a:pt x="419" y="1"/>
                </a:lnTo>
                <a:lnTo>
                  <a:pt x="412" y="1"/>
                </a:lnTo>
                <a:lnTo>
                  <a:pt x="391" y="2"/>
                </a:lnTo>
                <a:lnTo>
                  <a:pt x="390" y="2"/>
                </a:lnTo>
                <a:lnTo>
                  <a:pt x="382" y="2"/>
                </a:lnTo>
                <a:lnTo>
                  <a:pt x="354" y="5"/>
                </a:lnTo>
                <a:lnTo>
                  <a:pt x="325" y="6"/>
                </a:lnTo>
                <a:lnTo>
                  <a:pt x="318" y="6"/>
                </a:lnTo>
                <a:lnTo>
                  <a:pt x="282" y="9"/>
                </a:lnTo>
                <a:lnTo>
                  <a:pt x="281" y="9"/>
                </a:lnTo>
                <a:lnTo>
                  <a:pt x="278" y="9"/>
                </a:lnTo>
                <a:lnTo>
                  <a:pt x="253" y="9"/>
                </a:lnTo>
                <a:lnTo>
                  <a:pt x="250" y="11"/>
                </a:lnTo>
                <a:lnTo>
                  <a:pt x="243" y="11"/>
                </a:lnTo>
              </a:path>
            </a:pathLst>
          </a:custGeom>
          <a:solidFill>
            <a:schemeClr val="tx2"/>
          </a:solidFill>
          <a:ln w="6350" cap="rnd">
            <a:solidFill>
              <a:schemeClr val="tx1"/>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9" name="Kentucky" descr="Kentucky, 30 kilowatt limit, certain utility types only."/>
          <p:cNvSpPr>
            <a:spLocks/>
          </p:cNvSpPr>
          <p:nvPr/>
        </p:nvSpPr>
        <p:spPr bwMode="auto">
          <a:xfrm>
            <a:off x="4762500" y="3117138"/>
            <a:ext cx="977900" cy="481012"/>
          </a:xfrm>
          <a:custGeom>
            <a:avLst/>
            <a:gdLst>
              <a:gd name="T0" fmla="*/ 2147483647 w 618"/>
              <a:gd name="T1" fmla="*/ 2147483647 h 328"/>
              <a:gd name="T2" fmla="*/ 2147483647 w 618"/>
              <a:gd name="T3" fmla="*/ 2147483647 h 328"/>
              <a:gd name="T4" fmla="*/ 2147483647 w 618"/>
              <a:gd name="T5" fmla="*/ 2147483647 h 328"/>
              <a:gd name="T6" fmla="*/ 2147483647 w 618"/>
              <a:gd name="T7" fmla="*/ 2147483647 h 328"/>
              <a:gd name="T8" fmla="*/ 2147483647 w 618"/>
              <a:gd name="T9" fmla="*/ 2147483647 h 328"/>
              <a:gd name="T10" fmla="*/ 2147483647 w 618"/>
              <a:gd name="T11" fmla="*/ 2147483647 h 328"/>
              <a:gd name="T12" fmla="*/ 2147483647 w 618"/>
              <a:gd name="T13" fmla="*/ 2147483647 h 328"/>
              <a:gd name="T14" fmla="*/ 2147483647 w 618"/>
              <a:gd name="T15" fmla="*/ 2147483647 h 328"/>
              <a:gd name="T16" fmla="*/ 2147483647 w 618"/>
              <a:gd name="T17" fmla="*/ 2147483647 h 328"/>
              <a:gd name="T18" fmla="*/ 2147483647 w 618"/>
              <a:gd name="T19" fmla="*/ 2147483647 h 328"/>
              <a:gd name="T20" fmla="*/ 2147483647 w 618"/>
              <a:gd name="T21" fmla="*/ 2147483647 h 328"/>
              <a:gd name="T22" fmla="*/ 2147483647 w 618"/>
              <a:gd name="T23" fmla="*/ 2147483647 h 328"/>
              <a:gd name="T24" fmla="*/ 2147483647 w 618"/>
              <a:gd name="T25" fmla="*/ 2147483647 h 328"/>
              <a:gd name="T26" fmla="*/ 2147483647 w 618"/>
              <a:gd name="T27" fmla="*/ 2147483647 h 328"/>
              <a:gd name="T28" fmla="*/ 2147483647 w 618"/>
              <a:gd name="T29" fmla="*/ 2147483647 h 328"/>
              <a:gd name="T30" fmla="*/ 0 w 618"/>
              <a:gd name="T31" fmla="*/ 2147483647 h 328"/>
              <a:gd name="T32" fmla="*/ 2147483647 w 618"/>
              <a:gd name="T33" fmla="*/ 2147483647 h 328"/>
              <a:gd name="T34" fmla="*/ 2147483647 w 618"/>
              <a:gd name="T35" fmla="*/ 2147483647 h 328"/>
              <a:gd name="T36" fmla="*/ 2147483647 w 618"/>
              <a:gd name="T37" fmla="*/ 2147483647 h 328"/>
              <a:gd name="T38" fmla="*/ 2147483647 w 618"/>
              <a:gd name="T39" fmla="*/ 2147483647 h 328"/>
              <a:gd name="T40" fmla="*/ 2147483647 w 618"/>
              <a:gd name="T41" fmla="*/ 2147483647 h 328"/>
              <a:gd name="T42" fmla="*/ 2147483647 w 618"/>
              <a:gd name="T43" fmla="*/ 2147483647 h 328"/>
              <a:gd name="T44" fmla="*/ 2147483647 w 618"/>
              <a:gd name="T45" fmla="*/ 2147483647 h 328"/>
              <a:gd name="T46" fmla="*/ 2147483647 w 618"/>
              <a:gd name="T47" fmla="*/ 2147483647 h 328"/>
              <a:gd name="T48" fmla="*/ 2147483647 w 618"/>
              <a:gd name="T49" fmla="*/ 2147483647 h 328"/>
              <a:gd name="T50" fmla="*/ 2147483647 w 618"/>
              <a:gd name="T51" fmla="*/ 2147483647 h 328"/>
              <a:gd name="T52" fmla="*/ 2147483647 w 618"/>
              <a:gd name="T53" fmla="*/ 2147483647 h 328"/>
              <a:gd name="T54" fmla="*/ 2147483647 w 618"/>
              <a:gd name="T55" fmla="*/ 2147483647 h 328"/>
              <a:gd name="T56" fmla="*/ 2147483647 w 618"/>
              <a:gd name="T57" fmla="*/ 2147483647 h 328"/>
              <a:gd name="T58" fmla="*/ 2147483647 w 618"/>
              <a:gd name="T59" fmla="*/ 2147483647 h 328"/>
              <a:gd name="T60" fmla="*/ 2147483647 w 618"/>
              <a:gd name="T61" fmla="*/ 2147483647 h 328"/>
              <a:gd name="T62" fmla="*/ 2147483647 w 618"/>
              <a:gd name="T63" fmla="*/ 2147483647 h 328"/>
              <a:gd name="T64" fmla="*/ 2147483647 w 618"/>
              <a:gd name="T65" fmla="*/ 2147483647 h 328"/>
              <a:gd name="T66" fmla="*/ 2147483647 w 618"/>
              <a:gd name="T67" fmla="*/ 2147483647 h 328"/>
              <a:gd name="T68" fmla="*/ 2147483647 w 618"/>
              <a:gd name="T69" fmla="*/ 2147483647 h 328"/>
              <a:gd name="T70" fmla="*/ 2147483647 w 618"/>
              <a:gd name="T71" fmla="*/ 2147483647 h 328"/>
              <a:gd name="T72" fmla="*/ 2147483647 w 618"/>
              <a:gd name="T73" fmla="*/ 2147483647 h 328"/>
              <a:gd name="T74" fmla="*/ 2147483647 w 618"/>
              <a:gd name="T75" fmla="*/ 2147483647 h 328"/>
              <a:gd name="T76" fmla="*/ 2147483647 w 618"/>
              <a:gd name="T77" fmla="*/ 2147483647 h 328"/>
              <a:gd name="T78" fmla="*/ 2147483647 w 618"/>
              <a:gd name="T79" fmla="*/ 2147483647 h 328"/>
              <a:gd name="T80" fmla="*/ 2147483647 w 618"/>
              <a:gd name="T81" fmla="*/ 2147483647 h 328"/>
              <a:gd name="T82" fmla="*/ 2147483647 w 618"/>
              <a:gd name="T83" fmla="*/ 2147483647 h 328"/>
              <a:gd name="T84" fmla="*/ 2147483647 w 618"/>
              <a:gd name="T85" fmla="*/ 0 h 328"/>
              <a:gd name="T86" fmla="*/ 2147483647 w 618"/>
              <a:gd name="T87" fmla="*/ 2147483647 h 328"/>
              <a:gd name="T88" fmla="*/ 2147483647 w 618"/>
              <a:gd name="T89" fmla="*/ 2147483647 h 328"/>
              <a:gd name="T90" fmla="*/ 2147483647 w 618"/>
              <a:gd name="T91" fmla="*/ 2147483647 h 328"/>
              <a:gd name="T92" fmla="*/ 2147483647 w 618"/>
              <a:gd name="T93" fmla="*/ 2147483647 h 328"/>
              <a:gd name="T94" fmla="*/ 2147483647 w 618"/>
              <a:gd name="T95" fmla="*/ 2147483647 h 328"/>
              <a:gd name="T96" fmla="*/ 2147483647 w 618"/>
              <a:gd name="T97" fmla="*/ 2147483647 h 328"/>
              <a:gd name="T98" fmla="*/ 2147483647 w 618"/>
              <a:gd name="T99" fmla="*/ 2147483647 h 328"/>
              <a:gd name="T100" fmla="*/ 2147483647 w 618"/>
              <a:gd name="T101" fmla="*/ 2147483647 h 328"/>
              <a:gd name="T102" fmla="*/ 2147483647 w 618"/>
              <a:gd name="T103" fmla="*/ 2147483647 h 328"/>
              <a:gd name="T104" fmla="*/ 2147483647 w 618"/>
              <a:gd name="T105" fmla="*/ 2147483647 h 328"/>
              <a:gd name="T106" fmla="*/ 2147483647 w 618"/>
              <a:gd name="T107" fmla="*/ 2147483647 h 328"/>
              <a:gd name="T108" fmla="*/ 2147483647 w 618"/>
              <a:gd name="T109" fmla="*/ 2147483647 h 328"/>
              <a:gd name="T110" fmla="*/ 2147483647 w 618"/>
              <a:gd name="T111" fmla="*/ 2147483647 h 328"/>
              <a:gd name="T112" fmla="*/ 2147483647 w 618"/>
              <a:gd name="T113" fmla="*/ 2147483647 h 328"/>
              <a:gd name="T114" fmla="*/ 2147483647 w 618"/>
              <a:gd name="T115" fmla="*/ 2147483647 h 328"/>
              <a:gd name="T116" fmla="*/ 2147483647 w 618"/>
              <a:gd name="T117" fmla="*/ 2147483647 h 328"/>
              <a:gd name="T118" fmla="*/ 2147483647 w 618"/>
              <a:gd name="T119" fmla="*/ 2147483647 h 328"/>
              <a:gd name="T120" fmla="*/ 2147483647 w 618"/>
              <a:gd name="T121" fmla="*/ 2147483647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8"/>
              <a:gd name="T184" fmla="*/ 0 h 328"/>
              <a:gd name="T185" fmla="*/ 618 w 61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8" h="328">
                <a:moveTo>
                  <a:pt x="440" y="269"/>
                </a:moveTo>
                <a:lnTo>
                  <a:pt x="440" y="269"/>
                </a:lnTo>
                <a:lnTo>
                  <a:pt x="439" y="269"/>
                </a:lnTo>
                <a:lnTo>
                  <a:pt x="422" y="270"/>
                </a:lnTo>
                <a:lnTo>
                  <a:pt x="414" y="273"/>
                </a:lnTo>
                <a:lnTo>
                  <a:pt x="393" y="274"/>
                </a:lnTo>
                <a:lnTo>
                  <a:pt x="386" y="274"/>
                </a:lnTo>
                <a:lnTo>
                  <a:pt x="379" y="275"/>
                </a:lnTo>
                <a:lnTo>
                  <a:pt x="377" y="275"/>
                </a:lnTo>
                <a:lnTo>
                  <a:pt x="375" y="275"/>
                </a:lnTo>
                <a:lnTo>
                  <a:pt x="364" y="275"/>
                </a:lnTo>
                <a:lnTo>
                  <a:pt x="352" y="277"/>
                </a:lnTo>
                <a:lnTo>
                  <a:pt x="350" y="277"/>
                </a:lnTo>
                <a:lnTo>
                  <a:pt x="346" y="277"/>
                </a:lnTo>
                <a:lnTo>
                  <a:pt x="338" y="280"/>
                </a:lnTo>
                <a:lnTo>
                  <a:pt x="332" y="280"/>
                </a:lnTo>
                <a:lnTo>
                  <a:pt x="321" y="281"/>
                </a:lnTo>
                <a:lnTo>
                  <a:pt x="307" y="282"/>
                </a:lnTo>
                <a:lnTo>
                  <a:pt x="305" y="282"/>
                </a:lnTo>
                <a:lnTo>
                  <a:pt x="298" y="284"/>
                </a:lnTo>
                <a:lnTo>
                  <a:pt x="292" y="284"/>
                </a:lnTo>
                <a:lnTo>
                  <a:pt x="289" y="284"/>
                </a:lnTo>
                <a:lnTo>
                  <a:pt x="278" y="285"/>
                </a:lnTo>
                <a:lnTo>
                  <a:pt x="271" y="285"/>
                </a:lnTo>
                <a:lnTo>
                  <a:pt x="264" y="285"/>
                </a:lnTo>
                <a:lnTo>
                  <a:pt x="262" y="285"/>
                </a:lnTo>
                <a:lnTo>
                  <a:pt x="255" y="285"/>
                </a:lnTo>
                <a:lnTo>
                  <a:pt x="246" y="286"/>
                </a:lnTo>
                <a:lnTo>
                  <a:pt x="244" y="288"/>
                </a:lnTo>
                <a:lnTo>
                  <a:pt x="241" y="289"/>
                </a:lnTo>
                <a:lnTo>
                  <a:pt x="239" y="286"/>
                </a:lnTo>
                <a:lnTo>
                  <a:pt x="230" y="289"/>
                </a:lnTo>
                <a:lnTo>
                  <a:pt x="224" y="289"/>
                </a:lnTo>
                <a:lnTo>
                  <a:pt x="219" y="289"/>
                </a:lnTo>
                <a:lnTo>
                  <a:pt x="214" y="291"/>
                </a:lnTo>
                <a:lnTo>
                  <a:pt x="199" y="292"/>
                </a:lnTo>
                <a:lnTo>
                  <a:pt x="195" y="293"/>
                </a:lnTo>
                <a:lnTo>
                  <a:pt x="194" y="293"/>
                </a:lnTo>
                <a:lnTo>
                  <a:pt x="184" y="293"/>
                </a:lnTo>
                <a:lnTo>
                  <a:pt x="176" y="295"/>
                </a:lnTo>
                <a:lnTo>
                  <a:pt x="164" y="296"/>
                </a:lnTo>
                <a:lnTo>
                  <a:pt x="158" y="298"/>
                </a:lnTo>
                <a:lnTo>
                  <a:pt x="149" y="299"/>
                </a:lnTo>
                <a:lnTo>
                  <a:pt x="145" y="299"/>
                </a:lnTo>
                <a:lnTo>
                  <a:pt x="131" y="300"/>
                </a:lnTo>
                <a:lnTo>
                  <a:pt x="131" y="298"/>
                </a:lnTo>
                <a:lnTo>
                  <a:pt x="112" y="298"/>
                </a:lnTo>
                <a:lnTo>
                  <a:pt x="113" y="300"/>
                </a:lnTo>
                <a:lnTo>
                  <a:pt x="115" y="303"/>
                </a:lnTo>
                <a:lnTo>
                  <a:pt x="116" y="317"/>
                </a:lnTo>
                <a:lnTo>
                  <a:pt x="97" y="318"/>
                </a:lnTo>
                <a:lnTo>
                  <a:pt x="88" y="320"/>
                </a:lnTo>
                <a:lnTo>
                  <a:pt x="79" y="320"/>
                </a:lnTo>
                <a:lnTo>
                  <a:pt x="76" y="320"/>
                </a:lnTo>
                <a:lnTo>
                  <a:pt x="73" y="320"/>
                </a:lnTo>
                <a:lnTo>
                  <a:pt x="55" y="322"/>
                </a:lnTo>
                <a:lnTo>
                  <a:pt x="51" y="322"/>
                </a:lnTo>
                <a:lnTo>
                  <a:pt x="49" y="322"/>
                </a:lnTo>
                <a:lnTo>
                  <a:pt x="37" y="324"/>
                </a:lnTo>
                <a:lnTo>
                  <a:pt x="9" y="325"/>
                </a:lnTo>
                <a:lnTo>
                  <a:pt x="5" y="327"/>
                </a:lnTo>
                <a:lnTo>
                  <a:pt x="0" y="327"/>
                </a:lnTo>
                <a:lnTo>
                  <a:pt x="2" y="314"/>
                </a:lnTo>
                <a:lnTo>
                  <a:pt x="2" y="313"/>
                </a:lnTo>
                <a:lnTo>
                  <a:pt x="5" y="313"/>
                </a:lnTo>
                <a:lnTo>
                  <a:pt x="13" y="320"/>
                </a:lnTo>
                <a:lnTo>
                  <a:pt x="19" y="309"/>
                </a:lnTo>
                <a:lnTo>
                  <a:pt x="16" y="299"/>
                </a:lnTo>
                <a:lnTo>
                  <a:pt x="22" y="298"/>
                </a:lnTo>
                <a:lnTo>
                  <a:pt x="22" y="293"/>
                </a:lnTo>
                <a:lnTo>
                  <a:pt x="20" y="285"/>
                </a:lnTo>
                <a:lnTo>
                  <a:pt x="22" y="282"/>
                </a:lnTo>
                <a:lnTo>
                  <a:pt x="22" y="277"/>
                </a:lnTo>
                <a:lnTo>
                  <a:pt x="22" y="275"/>
                </a:lnTo>
                <a:lnTo>
                  <a:pt x="19" y="273"/>
                </a:lnTo>
                <a:lnTo>
                  <a:pt x="16" y="271"/>
                </a:lnTo>
                <a:lnTo>
                  <a:pt x="13" y="266"/>
                </a:lnTo>
                <a:lnTo>
                  <a:pt x="15" y="264"/>
                </a:lnTo>
                <a:lnTo>
                  <a:pt x="18" y="260"/>
                </a:lnTo>
                <a:lnTo>
                  <a:pt x="29" y="245"/>
                </a:lnTo>
                <a:lnTo>
                  <a:pt x="33" y="245"/>
                </a:lnTo>
                <a:lnTo>
                  <a:pt x="34" y="245"/>
                </a:lnTo>
                <a:lnTo>
                  <a:pt x="49" y="252"/>
                </a:lnTo>
                <a:lnTo>
                  <a:pt x="61" y="253"/>
                </a:lnTo>
                <a:lnTo>
                  <a:pt x="66" y="259"/>
                </a:lnTo>
                <a:lnTo>
                  <a:pt x="72" y="259"/>
                </a:lnTo>
                <a:lnTo>
                  <a:pt x="73" y="259"/>
                </a:lnTo>
                <a:lnTo>
                  <a:pt x="77" y="252"/>
                </a:lnTo>
                <a:lnTo>
                  <a:pt x="70" y="238"/>
                </a:lnTo>
                <a:lnTo>
                  <a:pt x="76" y="219"/>
                </a:lnTo>
                <a:lnTo>
                  <a:pt x="79" y="220"/>
                </a:lnTo>
                <a:lnTo>
                  <a:pt x="80" y="222"/>
                </a:lnTo>
                <a:lnTo>
                  <a:pt x="81" y="220"/>
                </a:lnTo>
                <a:lnTo>
                  <a:pt x="90" y="215"/>
                </a:lnTo>
                <a:lnTo>
                  <a:pt x="99" y="212"/>
                </a:lnTo>
                <a:lnTo>
                  <a:pt x="105" y="208"/>
                </a:lnTo>
                <a:lnTo>
                  <a:pt x="98" y="202"/>
                </a:lnTo>
                <a:lnTo>
                  <a:pt x="98" y="201"/>
                </a:lnTo>
                <a:lnTo>
                  <a:pt x="95" y="195"/>
                </a:lnTo>
                <a:lnTo>
                  <a:pt x="98" y="186"/>
                </a:lnTo>
                <a:lnTo>
                  <a:pt x="105" y="176"/>
                </a:lnTo>
                <a:lnTo>
                  <a:pt x="106" y="176"/>
                </a:lnTo>
                <a:lnTo>
                  <a:pt x="110" y="166"/>
                </a:lnTo>
                <a:lnTo>
                  <a:pt x="112" y="164"/>
                </a:lnTo>
                <a:lnTo>
                  <a:pt x="116" y="161"/>
                </a:lnTo>
                <a:lnTo>
                  <a:pt x="126" y="164"/>
                </a:lnTo>
                <a:lnTo>
                  <a:pt x="131" y="162"/>
                </a:lnTo>
                <a:lnTo>
                  <a:pt x="138" y="169"/>
                </a:lnTo>
                <a:lnTo>
                  <a:pt x="137" y="158"/>
                </a:lnTo>
                <a:lnTo>
                  <a:pt x="151" y="155"/>
                </a:lnTo>
                <a:lnTo>
                  <a:pt x="155" y="155"/>
                </a:lnTo>
                <a:lnTo>
                  <a:pt x="158" y="155"/>
                </a:lnTo>
                <a:lnTo>
                  <a:pt x="164" y="160"/>
                </a:lnTo>
                <a:lnTo>
                  <a:pt x="167" y="161"/>
                </a:lnTo>
                <a:lnTo>
                  <a:pt x="181" y="169"/>
                </a:lnTo>
                <a:lnTo>
                  <a:pt x="189" y="153"/>
                </a:lnTo>
                <a:lnTo>
                  <a:pt x="191" y="153"/>
                </a:lnTo>
                <a:lnTo>
                  <a:pt x="199" y="147"/>
                </a:lnTo>
                <a:lnTo>
                  <a:pt x="203" y="143"/>
                </a:lnTo>
                <a:lnTo>
                  <a:pt x="210" y="153"/>
                </a:lnTo>
                <a:lnTo>
                  <a:pt x="219" y="155"/>
                </a:lnTo>
                <a:lnTo>
                  <a:pt x="219" y="160"/>
                </a:lnTo>
                <a:lnTo>
                  <a:pt x="224" y="155"/>
                </a:lnTo>
                <a:lnTo>
                  <a:pt x="228" y="136"/>
                </a:lnTo>
                <a:lnTo>
                  <a:pt x="231" y="136"/>
                </a:lnTo>
                <a:lnTo>
                  <a:pt x="232" y="129"/>
                </a:lnTo>
                <a:lnTo>
                  <a:pt x="231" y="128"/>
                </a:lnTo>
                <a:lnTo>
                  <a:pt x="231" y="126"/>
                </a:lnTo>
                <a:lnTo>
                  <a:pt x="238" y="125"/>
                </a:lnTo>
                <a:lnTo>
                  <a:pt x="238" y="118"/>
                </a:lnTo>
                <a:lnTo>
                  <a:pt x="242" y="120"/>
                </a:lnTo>
                <a:lnTo>
                  <a:pt x="248" y="125"/>
                </a:lnTo>
                <a:lnTo>
                  <a:pt x="250" y="133"/>
                </a:lnTo>
                <a:lnTo>
                  <a:pt x="271" y="136"/>
                </a:lnTo>
                <a:lnTo>
                  <a:pt x="277" y="135"/>
                </a:lnTo>
                <a:lnTo>
                  <a:pt x="278" y="121"/>
                </a:lnTo>
                <a:lnTo>
                  <a:pt x="278" y="115"/>
                </a:lnTo>
                <a:lnTo>
                  <a:pt x="282" y="107"/>
                </a:lnTo>
                <a:lnTo>
                  <a:pt x="285" y="103"/>
                </a:lnTo>
                <a:lnTo>
                  <a:pt x="288" y="103"/>
                </a:lnTo>
                <a:lnTo>
                  <a:pt x="289" y="104"/>
                </a:lnTo>
                <a:lnTo>
                  <a:pt x="298" y="92"/>
                </a:lnTo>
                <a:lnTo>
                  <a:pt x="298" y="88"/>
                </a:lnTo>
                <a:lnTo>
                  <a:pt x="307" y="80"/>
                </a:lnTo>
                <a:lnTo>
                  <a:pt x="311" y="73"/>
                </a:lnTo>
                <a:lnTo>
                  <a:pt x="311" y="67"/>
                </a:lnTo>
                <a:lnTo>
                  <a:pt x="310" y="63"/>
                </a:lnTo>
                <a:lnTo>
                  <a:pt x="314" y="51"/>
                </a:lnTo>
                <a:lnTo>
                  <a:pt x="317" y="49"/>
                </a:lnTo>
                <a:lnTo>
                  <a:pt x="324" y="49"/>
                </a:lnTo>
                <a:lnTo>
                  <a:pt x="328" y="53"/>
                </a:lnTo>
                <a:lnTo>
                  <a:pt x="335" y="51"/>
                </a:lnTo>
                <a:lnTo>
                  <a:pt x="341" y="45"/>
                </a:lnTo>
                <a:lnTo>
                  <a:pt x="343" y="44"/>
                </a:lnTo>
                <a:lnTo>
                  <a:pt x="345" y="42"/>
                </a:lnTo>
                <a:lnTo>
                  <a:pt x="354" y="38"/>
                </a:lnTo>
                <a:lnTo>
                  <a:pt x="360" y="30"/>
                </a:lnTo>
                <a:lnTo>
                  <a:pt x="361" y="28"/>
                </a:lnTo>
                <a:lnTo>
                  <a:pt x="353" y="27"/>
                </a:lnTo>
                <a:lnTo>
                  <a:pt x="353" y="24"/>
                </a:lnTo>
                <a:lnTo>
                  <a:pt x="354" y="16"/>
                </a:lnTo>
                <a:lnTo>
                  <a:pt x="352" y="13"/>
                </a:lnTo>
                <a:lnTo>
                  <a:pt x="350" y="9"/>
                </a:lnTo>
                <a:lnTo>
                  <a:pt x="354" y="4"/>
                </a:lnTo>
                <a:lnTo>
                  <a:pt x="357" y="2"/>
                </a:lnTo>
                <a:lnTo>
                  <a:pt x="360" y="0"/>
                </a:lnTo>
                <a:lnTo>
                  <a:pt x="371" y="5"/>
                </a:lnTo>
                <a:lnTo>
                  <a:pt x="381" y="2"/>
                </a:lnTo>
                <a:lnTo>
                  <a:pt x="382" y="0"/>
                </a:lnTo>
                <a:lnTo>
                  <a:pt x="393" y="6"/>
                </a:lnTo>
                <a:lnTo>
                  <a:pt x="397" y="8"/>
                </a:lnTo>
                <a:lnTo>
                  <a:pt x="402" y="16"/>
                </a:lnTo>
                <a:lnTo>
                  <a:pt x="404" y="19"/>
                </a:lnTo>
                <a:lnTo>
                  <a:pt x="407" y="23"/>
                </a:lnTo>
                <a:lnTo>
                  <a:pt x="407" y="27"/>
                </a:lnTo>
                <a:lnTo>
                  <a:pt x="417" y="31"/>
                </a:lnTo>
                <a:lnTo>
                  <a:pt x="424" y="33"/>
                </a:lnTo>
                <a:lnTo>
                  <a:pt x="427" y="30"/>
                </a:lnTo>
                <a:lnTo>
                  <a:pt x="428" y="30"/>
                </a:lnTo>
                <a:lnTo>
                  <a:pt x="436" y="30"/>
                </a:lnTo>
                <a:lnTo>
                  <a:pt x="440" y="33"/>
                </a:lnTo>
                <a:lnTo>
                  <a:pt x="450" y="42"/>
                </a:lnTo>
                <a:lnTo>
                  <a:pt x="454" y="42"/>
                </a:lnTo>
                <a:lnTo>
                  <a:pt x="456" y="42"/>
                </a:lnTo>
                <a:lnTo>
                  <a:pt x="458" y="42"/>
                </a:lnTo>
                <a:lnTo>
                  <a:pt x="460" y="37"/>
                </a:lnTo>
                <a:lnTo>
                  <a:pt x="467" y="33"/>
                </a:lnTo>
                <a:lnTo>
                  <a:pt x="481" y="35"/>
                </a:lnTo>
                <a:lnTo>
                  <a:pt x="489" y="42"/>
                </a:lnTo>
                <a:lnTo>
                  <a:pt x="490" y="40"/>
                </a:lnTo>
                <a:lnTo>
                  <a:pt x="493" y="37"/>
                </a:lnTo>
                <a:lnTo>
                  <a:pt x="500" y="37"/>
                </a:lnTo>
                <a:lnTo>
                  <a:pt x="508" y="24"/>
                </a:lnTo>
                <a:lnTo>
                  <a:pt x="521" y="20"/>
                </a:lnTo>
                <a:lnTo>
                  <a:pt x="524" y="33"/>
                </a:lnTo>
                <a:lnTo>
                  <a:pt x="529" y="40"/>
                </a:lnTo>
                <a:lnTo>
                  <a:pt x="533" y="40"/>
                </a:lnTo>
                <a:lnTo>
                  <a:pt x="542" y="44"/>
                </a:lnTo>
                <a:lnTo>
                  <a:pt x="546" y="46"/>
                </a:lnTo>
                <a:lnTo>
                  <a:pt x="550" y="52"/>
                </a:lnTo>
                <a:lnTo>
                  <a:pt x="550" y="57"/>
                </a:lnTo>
                <a:lnTo>
                  <a:pt x="553" y="70"/>
                </a:lnTo>
                <a:lnTo>
                  <a:pt x="551" y="70"/>
                </a:lnTo>
                <a:lnTo>
                  <a:pt x="551" y="84"/>
                </a:lnTo>
                <a:lnTo>
                  <a:pt x="565" y="96"/>
                </a:lnTo>
                <a:lnTo>
                  <a:pt x="565" y="102"/>
                </a:lnTo>
                <a:lnTo>
                  <a:pt x="565" y="103"/>
                </a:lnTo>
                <a:lnTo>
                  <a:pt x="574" y="109"/>
                </a:lnTo>
                <a:lnTo>
                  <a:pt x="574" y="110"/>
                </a:lnTo>
                <a:lnTo>
                  <a:pt x="578" y="115"/>
                </a:lnTo>
                <a:lnTo>
                  <a:pt x="583" y="121"/>
                </a:lnTo>
                <a:lnTo>
                  <a:pt x="582" y="122"/>
                </a:lnTo>
                <a:lnTo>
                  <a:pt x="603" y="136"/>
                </a:lnTo>
                <a:lnTo>
                  <a:pt x="603" y="139"/>
                </a:lnTo>
                <a:lnTo>
                  <a:pt x="617" y="139"/>
                </a:lnTo>
                <a:lnTo>
                  <a:pt x="608" y="149"/>
                </a:lnTo>
                <a:lnTo>
                  <a:pt x="600" y="160"/>
                </a:lnTo>
                <a:lnTo>
                  <a:pt x="592" y="169"/>
                </a:lnTo>
                <a:lnTo>
                  <a:pt x="587" y="173"/>
                </a:lnTo>
                <a:lnTo>
                  <a:pt x="582" y="176"/>
                </a:lnTo>
                <a:lnTo>
                  <a:pt x="574" y="183"/>
                </a:lnTo>
                <a:lnTo>
                  <a:pt x="572" y="183"/>
                </a:lnTo>
                <a:lnTo>
                  <a:pt x="561" y="193"/>
                </a:lnTo>
                <a:lnTo>
                  <a:pt x="560" y="205"/>
                </a:lnTo>
                <a:lnTo>
                  <a:pt x="550" y="212"/>
                </a:lnTo>
                <a:lnTo>
                  <a:pt x="550" y="219"/>
                </a:lnTo>
                <a:lnTo>
                  <a:pt x="550" y="220"/>
                </a:lnTo>
                <a:lnTo>
                  <a:pt x="532" y="235"/>
                </a:lnTo>
                <a:lnTo>
                  <a:pt x="532" y="238"/>
                </a:lnTo>
                <a:lnTo>
                  <a:pt x="506" y="252"/>
                </a:lnTo>
                <a:lnTo>
                  <a:pt x="501" y="252"/>
                </a:lnTo>
                <a:lnTo>
                  <a:pt x="492" y="259"/>
                </a:lnTo>
                <a:lnTo>
                  <a:pt x="488" y="260"/>
                </a:lnTo>
                <a:lnTo>
                  <a:pt x="486" y="263"/>
                </a:lnTo>
                <a:lnTo>
                  <a:pt x="479" y="264"/>
                </a:lnTo>
                <a:lnTo>
                  <a:pt x="467" y="266"/>
                </a:lnTo>
                <a:lnTo>
                  <a:pt x="460" y="266"/>
                </a:lnTo>
                <a:lnTo>
                  <a:pt x="453" y="267"/>
                </a:lnTo>
                <a:lnTo>
                  <a:pt x="443" y="269"/>
                </a:lnTo>
                <a:lnTo>
                  <a:pt x="440" y="269"/>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2077" name="Kansas" descr="Kansas, 25 or 200 kilowatt limit, certain utility types only."/>
          <p:cNvSpPr>
            <a:spLocks/>
          </p:cNvSpPr>
          <p:nvPr/>
        </p:nvSpPr>
        <p:spPr bwMode="auto">
          <a:xfrm>
            <a:off x="3046413" y="3069513"/>
            <a:ext cx="1008062" cy="495300"/>
          </a:xfrm>
          <a:custGeom>
            <a:avLst/>
            <a:gdLst>
              <a:gd name="T0" fmla="*/ 2147483647 w 639"/>
              <a:gd name="T1" fmla="*/ 2147483647 h 337"/>
              <a:gd name="T2" fmla="*/ 2147483647 w 639"/>
              <a:gd name="T3" fmla="*/ 2147483647 h 337"/>
              <a:gd name="T4" fmla="*/ 2147483647 w 639"/>
              <a:gd name="T5" fmla="*/ 2147483647 h 337"/>
              <a:gd name="T6" fmla="*/ 2147483647 w 639"/>
              <a:gd name="T7" fmla="*/ 2147483647 h 337"/>
              <a:gd name="T8" fmla="*/ 2147483647 w 639"/>
              <a:gd name="T9" fmla="*/ 2147483647 h 337"/>
              <a:gd name="T10" fmla="*/ 2147483647 w 639"/>
              <a:gd name="T11" fmla="*/ 2147483647 h 337"/>
              <a:gd name="T12" fmla="*/ 2147483647 w 639"/>
              <a:gd name="T13" fmla="*/ 2147483647 h 337"/>
              <a:gd name="T14" fmla="*/ 2147483647 w 639"/>
              <a:gd name="T15" fmla="*/ 2147483647 h 337"/>
              <a:gd name="T16" fmla="*/ 2147483647 w 639"/>
              <a:gd name="T17" fmla="*/ 2147483647 h 337"/>
              <a:gd name="T18" fmla="*/ 2147483647 w 639"/>
              <a:gd name="T19" fmla="*/ 2147483647 h 337"/>
              <a:gd name="T20" fmla="*/ 2147483647 w 639"/>
              <a:gd name="T21" fmla="*/ 2147483647 h 337"/>
              <a:gd name="T22" fmla="*/ 2147483647 w 639"/>
              <a:gd name="T23" fmla="*/ 2147483647 h 337"/>
              <a:gd name="T24" fmla="*/ 2147483647 w 639"/>
              <a:gd name="T25" fmla="*/ 2147483647 h 337"/>
              <a:gd name="T26" fmla="*/ 2147483647 w 639"/>
              <a:gd name="T27" fmla="*/ 2147483647 h 337"/>
              <a:gd name="T28" fmla="*/ 2147483647 w 639"/>
              <a:gd name="T29" fmla="*/ 2147483647 h 337"/>
              <a:gd name="T30" fmla="*/ 2147483647 w 639"/>
              <a:gd name="T31" fmla="*/ 2147483647 h 337"/>
              <a:gd name="T32" fmla="*/ 2147483647 w 639"/>
              <a:gd name="T33" fmla="*/ 2147483647 h 337"/>
              <a:gd name="T34" fmla="*/ 2147483647 w 639"/>
              <a:gd name="T35" fmla="*/ 2147483647 h 337"/>
              <a:gd name="T36" fmla="*/ 2147483647 w 639"/>
              <a:gd name="T37" fmla="*/ 2147483647 h 337"/>
              <a:gd name="T38" fmla="*/ 2147483647 w 639"/>
              <a:gd name="T39" fmla="*/ 2147483647 h 337"/>
              <a:gd name="T40" fmla="*/ 2147483647 w 639"/>
              <a:gd name="T41" fmla="*/ 2147483647 h 337"/>
              <a:gd name="T42" fmla="*/ 2147483647 w 639"/>
              <a:gd name="T43" fmla="*/ 2147483647 h 337"/>
              <a:gd name="T44" fmla="*/ 2147483647 w 639"/>
              <a:gd name="T45" fmla="*/ 2147483647 h 337"/>
              <a:gd name="T46" fmla="*/ 2147483647 w 639"/>
              <a:gd name="T47" fmla="*/ 2147483647 h 337"/>
              <a:gd name="T48" fmla="*/ 2147483647 w 639"/>
              <a:gd name="T49" fmla="*/ 2147483647 h 337"/>
              <a:gd name="T50" fmla="*/ 2147483647 w 639"/>
              <a:gd name="T51" fmla="*/ 2147483647 h 337"/>
              <a:gd name="T52" fmla="*/ 2147483647 w 639"/>
              <a:gd name="T53" fmla="*/ 2147483647 h 337"/>
              <a:gd name="T54" fmla="*/ 2147483647 w 639"/>
              <a:gd name="T55" fmla="*/ 2147483647 h 337"/>
              <a:gd name="T56" fmla="*/ 2147483647 w 639"/>
              <a:gd name="T57" fmla="*/ 2147483647 h 337"/>
              <a:gd name="T58" fmla="*/ 2147483647 w 639"/>
              <a:gd name="T59" fmla="*/ 2147483647 h 337"/>
              <a:gd name="T60" fmla="*/ 2147483647 w 639"/>
              <a:gd name="T61" fmla="*/ 2147483647 h 337"/>
              <a:gd name="T62" fmla="*/ 2147483647 w 639"/>
              <a:gd name="T63" fmla="*/ 2147483647 h 337"/>
              <a:gd name="T64" fmla="*/ 2147483647 w 639"/>
              <a:gd name="T65" fmla="*/ 2147483647 h 337"/>
              <a:gd name="T66" fmla="*/ 2147483647 w 639"/>
              <a:gd name="T67" fmla="*/ 2147483647 h 337"/>
              <a:gd name="T68" fmla="*/ 2147483647 w 639"/>
              <a:gd name="T69" fmla="*/ 2147483647 h 337"/>
              <a:gd name="T70" fmla="*/ 2147483647 w 639"/>
              <a:gd name="T71" fmla="*/ 2147483647 h 337"/>
              <a:gd name="T72" fmla="*/ 2147483647 w 639"/>
              <a:gd name="T73" fmla="*/ 2147483647 h 337"/>
              <a:gd name="T74" fmla="*/ 2147483647 w 639"/>
              <a:gd name="T75" fmla="*/ 2147483647 h 337"/>
              <a:gd name="T76" fmla="*/ 2147483647 w 639"/>
              <a:gd name="T77" fmla="*/ 2147483647 h 337"/>
              <a:gd name="T78" fmla="*/ 2147483647 w 639"/>
              <a:gd name="T79" fmla="*/ 2147483647 h 337"/>
              <a:gd name="T80" fmla="*/ 2147483647 w 639"/>
              <a:gd name="T81" fmla="*/ 2147483647 h 337"/>
              <a:gd name="T82" fmla="*/ 2147483647 w 639"/>
              <a:gd name="T83" fmla="*/ 2147483647 h 337"/>
              <a:gd name="T84" fmla="*/ 2147483647 w 639"/>
              <a:gd name="T85" fmla="*/ 2147483647 h 337"/>
              <a:gd name="T86" fmla="*/ 2147483647 w 639"/>
              <a:gd name="T87" fmla="*/ 2147483647 h 337"/>
              <a:gd name="T88" fmla="*/ 2147483647 w 639"/>
              <a:gd name="T89" fmla="*/ 2147483647 h 337"/>
              <a:gd name="T90" fmla="*/ 2147483647 w 639"/>
              <a:gd name="T91" fmla="*/ 2147483647 h 337"/>
              <a:gd name="T92" fmla="*/ 2147483647 w 639"/>
              <a:gd name="T93" fmla="*/ 2147483647 h 337"/>
              <a:gd name="T94" fmla="*/ 2147483647 w 639"/>
              <a:gd name="T95" fmla="*/ 2147483647 h 337"/>
              <a:gd name="T96" fmla="*/ 2147483647 w 639"/>
              <a:gd name="T97" fmla="*/ 2147483647 h 337"/>
              <a:gd name="T98" fmla="*/ 2147483647 w 639"/>
              <a:gd name="T99" fmla="*/ 2147483647 h 337"/>
              <a:gd name="T100" fmla="*/ 2147483647 w 639"/>
              <a:gd name="T101" fmla="*/ 2147483647 h 337"/>
              <a:gd name="T102" fmla="*/ 2147483647 w 639"/>
              <a:gd name="T103" fmla="*/ 2147483647 h 337"/>
              <a:gd name="T104" fmla="*/ 2147483647 w 639"/>
              <a:gd name="T105" fmla="*/ 2147483647 h 337"/>
              <a:gd name="T106" fmla="*/ 2147483647 w 639"/>
              <a:gd name="T107" fmla="*/ 2147483647 h 337"/>
              <a:gd name="T108" fmla="*/ 2147483647 w 639"/>
              <a:gd name="T109" fmla="*/ 2147483647 h 337"/>
              <a:gd name="T110" fmla="*/ 2147483647 w 639"/>
              <a:gd name="T111" fmla="*/ 2147483647 h 337"/>
              <a:gd name="T112" fmla="*/ 2147483647 w 639"/>
              <a:gd name="T113" fmla="*/ 2147483647 h 337"/>
              <a:gd name="T114" fmla="*/ 2147483647 w 639"/>
              <a:gd name="T115" fmla="*/ 2147483647 h 337"/>
              <a:gd name="T116" fmla="*/ 2147483647 w 639"/>
              <a:gd name="T117" fmla="*/ 2147483647 h 337"/>
              <a:gd name="T118" fmla="*/ 2147483647 w 639"/>
              <a:gd name="T119" fmla="*/ 2147483647 h 337"/>
              <a:gd name="T120" fmla="*/ 2147483647 w 639"/>
              <a:gd name="T121" fmla="*/ 2147483647 h 337"/>
              <a:gd name="T122" fmla="*/ 2147483647 w 639"/>
              <a:gd name="T123" fmla="*/ 2147483647 h 337"/>
              <a:gd name="T124" fmla="*/ 2147483647 w 639"/>
              <a:gd name="T125" fmla="*/ 2147483647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9"/>
              <a:gd name="T190" fmla="*/ 0 h 337"/>
              <a:gd name="T191" fmla="*/ 639 w 639"/>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9" h="337">
                <a:moveTo>
                  <a:pt x="631" y="106"/>
                </a:moveTo>
                <a:lnTo>
                  <a:pt x="631" y="113"/>
                </a:lnTo>
                <a:lnTo>
                  <a:pt x="631" y="122"/>
                </a:lnTo>
                <a:lnTo>
                  <a:pt x="632" y="129"/>
                </a:lnTo>
                <a:lnTo>
                  <a:pt x="632" y="138"/>
                </a:lnTo>
                <a:lnTo>
                  <a:pt x="632" y="140"/>
                </a:lnTo>
                <a:lnTo>
                  <a:pt x="632" y="152"/>
                </a:lnTo>
                <a:lnTo>
                  <a:pt x="632" y="166"/>
                </a:lnTo>
                <a:lnTo>
                  <a:pt x="632" y="169"/>
                </a:lnTo>
                <a:lnTo>
                  <a:pt x="632" y="179"/>
                </a:lnTo>
                <a:lnTo>
                  <a:pt x="633" y="194"/>
                </a:lnTo>
                <a:lnTo>
                  <a:pt x="633" y="204"/>
                </a:lnTo>
                <a:lnTo>
                  <a:pt x="633" y="213"/>
                </a:lnTo>
                <a:lnTo>
                  <a:pt x="633" y="216"/>
                </a:lnTo>
                <a:lnTo>
                  <a:pt x="635" y="227"/>
                </a:lnTo>
                <a:lnTo>
                  <a:pt x="635" y="244"/>
                </a:lnTo>
                <a:lnTo>
                  <a:pt x="635" y="256"/>
                </a:lnTo>
                <a:lnTo>
                  <a:pt x="635" y="259"/>
                </a:lnTo>
                <a:lnTo>
                  <a:pt x="635" y="276"/>
                </a:lnTo>
                <a:lnTo>
                  <a:pt x="636" y="290"/>
                </a:lnTo>
                <a:lnTo>
                  <a:pt x="636" y="294"/>
                </a:lnTo>
                <a:lnTo>
                  <a:pt x="638" y="312"/>
                </a:lnTo>
                <a:lnTo>
                  <a:pt x="638" y="320"/>
                </a:lnTo>
                <a:lnTo>
                  <a:pt x="638" y="324"/>
                </a:lnTo>
                <a:lnTo>
                  <a:pt x="638" y="327"/>
                </a:lnTo>
                <a:lnTo>
                  <a:pt x="638" y="330"/>
                </a:lnTo>
                <a:lnTo>
                  <a:pt x="625" y="330"/>
                </a:lnTo>
                <a:lnTo>
                  <a:pt x="604" y="331"/>
                </a:lnTo>
                <a:lnTo>
                  <a:pt x="598" y="331"/>
                </a:lnTo>
                <a:lnTo>
                  <a:pt x="583" y="331"/>
                </a:lnTo>
                <a:lnTo>
                  <a:pt x="578" y="331"/>
                </a:lnTo>
                <a:lnTo>
                  <a:pt x="569" y="331"/>
                </a:lnTo>
                <a:lnTo>
                  <a:pt x="561" y="331"/>
                </a:lnTo>
                <a:lnTo>
                  <a:pt x="559" y="331"/>
                </a:lnTo>
                <a:lnTo>
                  <a:pt x="551" y="333"/>
                </a:lnTo>
                <a:lnTo>
                  <a:pt x="547" y="333"/>
                </a:lnTo>
                <a:lnTo>
                  <a:pt x="537" y="333"/>
                </a:lnTo>
                <a:lnTo>
                  <a:pt x="529" y="333"/>
                </a:lnTo>
                <a:lnTo>
                  <a:pt x="522" y="333"/>
                </a:lnTo>
                <a:lnTo>
                  <a:pt x="519" y="333"/>
                </a:lnTo>
                <a:lnTo>
                  <a:pt x="508" y="334"/>
                </a:lnTo>
                <a:lnTo>
                  <a:pt x="481" y="334"/>
                </a:lnTo>
                <a:lnTo>
                  <a:pt x="475" y="334"/>
                </a:lnTo>
                <a:lnTo>
                  <a:pt x="465" y="334"/>
                </a:lnTo>
                <a:lnTo>
                  <a:pt x="455" y="334"/>
                </a:lnTo>
                <a:lnTo>
                  <a:pt x="444" y="334"/>
                </a:lnTo>
                <a:lnTo>
                  <a:pt x="433" y="334"/>
                </a:lnTo>
                <a:lnTo>
                  <a:pt x="420" y="334"/>
                </a:lnTo>
                <a:lnTo>
                  <a:pt x="406" y="334"/>
                </a:lnTo>
                <a:lnTo>
                  <a:pt x="401" y="334"/>
                </a:lnTo>
                <a:lnTo>
                  <a:pt x="392" y="334"/>
                </a:lnTo>
                <a:lnTo>
                  <a:pt x="391" y="334"/>
                </a:lnTo>
                <a:lnTo>
                  <a:pt x="374" y="334"/>
                </a:lnTo>
                <a:lnTo>
                  <a:pt x="364" y="334"/>
                </a:lnTo>
                <a:lnTo>
                  <a:pt x="348" y="334"/>
                </a:lnTo>
                <a:lnTo>
                  <a:pt x="344" y="334"/>
                </a:lnTo>
                <a:lnTo>
                  <a:pt x="338" y="336"/>
                </a:lnTo>
                <a:lnTo>
                  <a:pt x="337" y="334"/>
                </a:lnTo>
                <a:lnTo>
                  <a:pt x="321" y="334"/>
                </a:lnTo>
                <a:lnTo>
                  <a:pt x="317" y="334"/>
                </a:lnTo>
                <a:lnTo>
                  <a:pt x="316" y="334"/>
                </a:lnTo>
                <a:lnTo>
                  <a:pt x="305" y="334"/>
                </a:lnTo>
                <a:lnTo>
                  <a:pt x="300" y="334"/>
                </a:lnTo>
                <a:lnTo>
                  <a:pt x="282" y="334"/>
                </a:lnTo>
                <a:lnTo>
                  <a:pt x="278" y="334"/>
                </a:lnTo>
                <a:lnTo>
                  <a:pt x="261" y="334"/>
                </a:lnTo>
                <a:lnTo>
                  <a:pt x="232" y="334"/>
                </a:lnTo>
                <a:lnTo>
                  <a:pt x="229" y="334"/>
                </a:lnTo>
                <a:lnTo>
                  <a:pt x="222" y="334"/>
                </a:lnTo>
                <a:lnTo>
                  <a:pt x="218" y="334"/>
                </a:lnTo>
                <a:lnTo>
                  <a:pt x="215" y="334"/>
                </a:lnTo>
                <a:lnTo>
                  <a:pt x="182" y="334"/>
                </a:lnTo>
                <a:lnTo>
                  <a:pt x="175" y="333"/>
                </a:lnTo>
                <a:lnTo>
                  <a:pt x="172" y="333"/>
                </a:lnTo>
                <a:lnTo>
                  <a:pt x="168" y="333"/>
                </a:lnTo>
                <a:lnTo>
                  <a:pt x="165" y="333"/>
                </a:lnTo>
                <a:lnTo>
                  <a:pt x="126" y="331"/>
                </a:lnTo>
                <a:lnTo>
                  <a:pt x="122" y="331"/>
                </a:lnTo>
                <a:lnTo>
                  <a:pt x="94" y="331"/>
                </a:lnTo>
                <a:lnTo>
                  <a:pt x="90" y="331"/>
                </a:lnTo>
                <a:lnTo>
                  <a:pt x="83" y="331"/>
                </a:lnTo>
                <a:lnTo>
                  <a:pt x="79" y="331"/>
                </a:lnTo>
                <a:lnTo>
                  <a:pt x="58" y="330"/>
                </a:lnTo>
                <a:lnTo>
                  <a:pt x="43" y="330"/>
                </a:lnTo>
                <a:lnTo>
                  <a:pt x="26" y="330"/>
                </a:lnTo>
                <a:lnTo>
                  <a:pt x="20" y="330"/>
                </a:lnTo>
                <a:lnTo>
                  <a:pt x="2" y="329"/>
                </a:lnTo>
                <a:lnTo>
                  <a:pt x="0" y="329"/>
                </a:lnTo>
                <a:lnTo>
                  <a:pt x="1" y="315"/>
                </a:lnTo>
                <a:lnTo>
                  <a:pt x="2" y="301"/>
                </a:lnTo>
                <a:lnTo>
                  <a:pt x="2" y="286"/>
                </a:lnTo>
                <a:lnTo>
                  <a:pt x="2" y="273"/>
                </a:lnTo>
                <a:lnTo>
                  <a:pt x="4" y="259"/>
                </a:lnTo>
                <a:lnTo>
                  <a:pt x="4" y="258"/>
                </a:lnTo>
                <a:lnTo>
                  <a:pt x="4" y="247"/>
                </a:lnTo>
                <a:lnTo>
                  <a:pt x="5" y="219"/>
                </a:lnTo>
                <a:lnTo>
                  <a:pt x="5" y="205"/>
                </a:lnTo>
                <a:lnTo>
                  <a:pt x="6" y="190"/>
                </a:lnTo>
                <a:lnTo>
                  <a:pt x="6" y="179"/>
                </a:lnTo>
                <a:lnTo>
                  <a:pt x="6" y="170"/>
                </a:lnTo>
                <a:lnTo>
                  <a:pt x="6" y="152"/>
                </a:lnTo>
                <a:lnTo>
                  <a:pt x="6" y="149"/>
                </a:lnTo>
                <a:lnTo>
                  <a:pt x="8" y="143"/>
                </a:lnTo>
                <a:lnTo>
                  <a:pt x="8" y="131"/>
                </a:lnTo>
                <a:lnTo>
                  <a:pt x="9" y="109"/>
                </a:lnTo>
                <a:lnTo>
                  <a:pt x="9" y="105"/>
                </a:lnTo>
                <a:lnTo>
                  <a:pt x="9" y="101"/>
                </a:lnTo>
                <a:lnTo>
                  <a:pt x="9" y="95"/>
                </a:lnTo>
                <a:lnTo>
                  <a:pt x="11" y="69"/>
                </a:lnTo>
                <a:lnTo>
                  <a:pt x="11" y="55"/>
                </a:lnTo>
                <a:lnTo>
                  <a:pt x="12" y="48"/>
                </a:lnTo>
                <a:lnTo>
                  <a:pt x="12" y="47"/>
                </a:lnTo>
                <a:lnTo>
                  <a:pt x="13" y="0"/>
                </a:lnTo>
                <a:lnTo>
                  <a:pt x="66" y="2"/>
                </a:lnTo>
                <a:lnTo>
                  <a:pt x="69" y="2"/>
                </a:lnTo>
                <a:lnTo>
                  <a:pt x="73" y="2"/>
                </a:lnTo>
                <a:lnTo>
                  <a:pt x="89" y="2"/>
                </a:lnTo>
                <a:lnTo>
                  <a:pt x="110" y="2"/>
                </a:lnTo>
                <a:lnTo>
                  <a:pt x="119" y="4"/>
                </a:lnTo>
                <a:lnTo>
                  <a:pt x="122" y="4"/>
                </a:lnTo>
                <a:lnTo>
                  <a:pt x="136" y="4"/>
                </a:lnTo>
                <a:lnTo>
                  <a:pt x="151" y="4"/>
                </a:lnTo>
                <a:lnTo>
                  <a:pt x="167" y="5"/>
                </a:lnTo>
                <a:lnTo>
                  <a:pt x="168" y="5"/>
                </a:lnTo>
                <a:lnTo>
                  <a:pt x="172" y="5"/>
                </a:lnTo>
                <a:lnTo>
                  <a:pt x="197" y="5"/>
                </a:lnTo>
                <a:lnTo>
                  <a:pt x="213" y="5"/>
                </a:lnTo>
                <a:lnTo>
                  <a:pt x="234" y="5"/>
                </a:lnTo>
                <a:lnTo>
                  <a:pt x="239" y="5"/>
                </a:lnTo>
                <a:lnTo>
                  <a:pt x="250" y="5"/>
                </a:lnTo>
                <a:lnTo>
                  <a:pt x="254" y="5"/>
                </a:lnTo>
                <a:lnTo>
                  <a:pt x="259" y="6"/>
                </a:lnTo>
                <a:lnTo>
                  <a:pt x="275" y="6"/>
                </a:lnTo>
                <a:lnTo>
                  <a:pt x="285" y="6"/>
                </a:lnTo>
                <a:lnTo>
                  <a:pt x="288" y="6"/>
                </a:lnTo>
                <a:lnTo>
                  <a:pt x="295" y="6"/>
                </a:lnTo>
                <a:lnTo>
                  <a:pt x="306" y="6"/>
                </a:lnTo>
                <a:lnTo>
                  <a:pt x="316" y="6"/>
                </a:lnTo>
                <a:lnTo>
                  <a:pt x="324" y="6"/>
                </a:lnTo>
                <a:lnTo>
                  <a:pt x="337" y="6"/>
                </a:lnTo>
                <a:lnTo>
                  <a:pt x="348" y="6"/>
                </a:lnTo>
                <a:lnTo>
                  <a:pt x="352" y="6"/>
                </a:lnTo>
                <a:lnTo>
                  <a:pt x="358" y="6"/>
                </a:lnTo>
                <a:lnTo>
                  <a:pt x="362" y="6"/>
                </a:lnTo>
                <a:lnTo>
                  <a:pt x="378" y="6"/>
                </a:lnTo>
                <a:lnTo>
                  <a:pt x="399" y="6"/>
                </a:lnTo>
                <a:lnTo>
                  <a:pt x="409" y="6"/>
                </a:lnTo>
                <a:lnTo>
                  <a:pt x="419" y="6"/>
                </a:lnTo>
                <a:lnTo>
                  <a:pt x="437" y="6"/>
                </a:lnTo>
                <a:lnTo>
                  <a:pt x="440" y="6"/>
                </a:lnTo>
                <a:lnTo>
                  <a:pt x="445" y="5"/>
                </a:lnTo>
                <a:lnTo>
                  <a:pt x="451" y="5"/>
                </a:lnTo>
                <a:lnTo>
                  <a:pt x="472" y="5"/>
                </a:lnTo>
                <a:lnTo>
                  <a:pt x="475" y="5"/>
                </a:lnTo>
                <a:lnTo>
                  <a:pt x="481" y="5"/>
                </a:lnTo>
                <a:lnTo>
                  <a:pt x="491" y="5"/>
                </a:lnTo>
                <a:lnTo>
                  <a:pt x="493" y="5"/>
                </a:lnTo>
                <a:lnTo>
                  <a:pt x="502" y="5"/>
                </a:lnTo>
                <a:lnTo>
                  <a:pt x="511" y="5"/>
                </a:lnTo>
                <a:lnTo>
                  <a:pt x="512" y="5"/>
                </a:lnTo>
                <a:lnTo>
                  <a:pt x="522" y="5"/>
                </a:lnTo>
                <a:lnTo>
                  <a:pt x="529" y="5"/>
                </a:lnTo>
                <a:lnTo>
                  <a:pt x="566" y="4"/>
                </a:lnTo>
                <a:lnTo>
                  <a:pt x="569" y="4"/>
                </a:lnTo>
                <a:lnTo>
                  <a:pt x="585" y="16"/>
                </a:lnTo>
                <a:lnTo>
                  <a:pt x="593" y="16"/>
                </a:lnTo>
                <a:lnTo>
                  <a:pt x="596" y="15"/>
                </a:lnTo>
                <a:lnTo>
                  <a:pt x="601" y="16"/>
                </a:lnTo>
                <a:lnTo>
                  <a:pt x="605" y="22"/>
                </a:lnTo>
                <a:lnTo>
                  <a:pt x="605" y="31"/>
                </a:lnTo>
                <a:lnTo>
                  <a:pt x="596" y="38"/>
                </a:lnTo>
                <a:lnTo>
                  <a:pt x="592" y="44"/>
                </a:lnTo>
                <a:lnTo>
                  <a:pt x="587" y="55"/>
                </a:lnTo>
                <a:lnTo>
                  <a:pt x="592" y="58"/>
                </a:lnTo>
                <a:lnTo>
                  <a:pt x="596" y="63"/>
                </a:lnTo>
                <a:lnTo>
                  <a:pt x="598" y="66"/>
                </a:lnTo>
                <a:lnTo>
                  <a:pt x="607" y="72"/>
                </a:lnTo>
                <a:lnTo>
                  <a:pt x="608" y="81"/>
                </a:lnTo>
                <a:lnTo>
                  <a:pt x="615" y="90"/>
                </a:lnTo>
                <a:lnTo>
                  <a:pt x="618" y="93"/>
                </a:lnTo>
                <a:lnTo>
                  <a:pt x="629" y="94"/>
                </a:lnTo>
                <a:lnTo>
                  <a:pt x="631" y="94"/>
                </a:lnTo>
                <a:lnTo>
                  <a:pt x="631" y="97"/>
                </a:lnTo>
                <a:lnTo>
                  <a:pt x="631" y="98"/>
                </a:lnTo>
                <a:lnTo>
                  <a:pt x="631" y="99"/>
                </a:lnTo>
                <a:lnTo>
                  <a:pt x="631" y="106"/>
                </a:lnTo>
              </a:path>
            </a:pathLst>
          </a:custGeom>
          <a:solidFill>
            <a:schemeClr val="tx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3" name="Louisiana" descr="Louisiana, 25 or 300 kilowatt limit."/>
          <p:cNvSpPr>
            <a:spLocks/>
          </p:cNvSpPr>
          <p:nvPr/>
        </p:nvSpPr>
        <p:spPr bwMode="auto">
          <a:xfrm>
            <a:off x="4159250" y="4177588"/>
            <a:ext cx="768350" cy="633412"/>
          </a:xfrm>
          <a:custGeom>
            <a:avLst/>
            <a:gdLst>
              <a:gd name="T0" fmla="*/ 2147483647 w 487"/>
              <a:gd name="T1" fmla="*/ 2147483647 h 430"/>
              <a:gd name="T2" fmla="*/ 2147483647 w 487"/>
              <a:gd name="T3" fmla="*/ 2147483647 h 430"/>
              <a:gd name="T4" fmla="*/ 2147483647 w 487"/>
              <a:gd name="T5" fmla="*/ 2147483647 h 430"/>
              <a:gd name="T6" fmla="*/ 2147483647 w 487"/>
              <a:gd name="T7" fmla="*/ 2147483647 h 430"/>
              <a:gd name="T8" fmla="*/ 2147483647 w 487"/>
              <a:gd name="T9" fmla="*/ 2147483647 h 430"/>
              <a:gd name="T10" fmla="*/ 2147483647 w 487"/>
              <a:gd name="T11" fmla="*/ 2147483647 h 430"/>
              <a:gd name="T12" fmla="*/ 2147483647 w 487"/>
              <a:gd name="T13" fmla="*/ 2147483647 h 430"/>
              <a:gd name="T14" fmla="*/ 2147483647 w 487"/>
              <a:gd name="T15" fmla="*/ 2147483647 h 430"/>
              <a:gd name="T16" fmla="*/ 2147483647 w 487"/>
              <a:gd name="T17" fmla="*/ 2147483647 h 430"/>
              <a:gd name="T18" fmla="*/ 2147483647 w 487"/>
              <a:gd name="T19" fmla="*/ 2147483647 h 430"/>
              <a:gd name="T20" fmla="*/ 2147483647 w 487"/>
              <a:gd name="T21" fmla="*/ 2147483647 h 430"/>
              <a:gd name="T22" fmla="*/ 2147483647 w 487"/>
              <a:gd name="T23" fmla="*/ 2147483647 h 430"/>
              <a:gd name="T24" fmla="*/ 2147483647 w 487"/>
              <a:gd name="T25" fmla="*/ 2147483647 h 430"/>
              <a:gd name="T26" fmla="*/ 2147483647 w 487"/>
              <a:gd name="T27" fmla="*/ 2147483647 h 430"/>
              <a:gd name="T28" fmla="*/ 2147483647 w 487"/>
              <a:gd name="T29" fmla="*/ 2147483647 h 430"/>
              <a:gd name="T30" fmla="*/ 2147483647 w 487"/>
              <a:gd name="T31" fmla="*/ 2147483647 h 430"/>
              <a:gd name="T32" fmla="*/ 2147483647 w 487"/>
              <a:gd name="T33" fmla="*/ 2147483647 h 430"/>
              <a:gd name="T34" fmla="*/ 2147483647 w 487"/>
              <a:gd name="T35" fmla="*/ 2147483647 h 430"/>
              <a:gd name="T36" fmla="*/ 2147483647 w 487"/>
              <a:gd name="T37" fmla="*/ 2147483647 h 430"/>
              <a:gd name="T38" fmla="*/ 2147483647 w 487"/>
              <a:gd name="T39" fmla="*/ 2147483647 h 430"/>
              <a:gd name="T40" fmla="*/ 2147483647 w 487"/>
              <a:gd name="T41" fmla="*/ 2147483647 h 430"/>
              <a:gd name="T42" fmla="*/ 2147483647 w 487"/>
              <a:gd name="T43" fmla="*/ 2147483647 h 430"/>
              <a:gd name="T44" fmla="*/ 2147483647 w 487"/>
              <a:gd name="T45" fmla="*/ 2147483647 h 430"/>
              <a:gd name="T46" fmla="*/ 2147483647 w 487"/>
              <a:gd name="T47" fmla="*/ 2147483647 h 430"/>
              <a:gd name="T48" fmla="*/ 2147483647 w 487"/>
              <a:gd name="T49" fmla="*/ 2147483647 h 430"/>
              <a:gd name="T50" fmla="*/ 2147483647 w 487"/>
              <a:gd name="T51" fmla="*/ 2147483647 h 430"/>
              <a:gd name="T52" fmla="*/ 2147483647 w 487"/>
              <a:gd name="T53" fmla="*/ 2147483647 h 430"/>
              <a:gd name="T54" fmla="*/ 2147483647 w 487"/>
              <a:gd name="T55" fmla="*/ 2147483647 h 430"/>
              <a:gd name="T56" fmla="*/ 2147483647 w 487"/>
              <a:gd name="T57" fmla="*/ 2147483647 h 430"/>
              <a:gd name="T58" fmla="*/ 2147483647 w 487"/>
              <a:gd name="T59" fmla="*/ 2147483647 h 430"/>
              <a:gd name="T60" fmla="*/ 2147483647 w 487"/>
              <a:gd name="T61" fmla="*/ 2147483647 h 430"/>
              <a:gd name="T62" fmla="*/ 2147483647 w 487"/>
              <a:gd name="T63" fmla="*/ 2147483647 h 430"/>
              <a:gd name="T64" fmla="*/ 2147483647 w 487"/>
              <a:gd name="T65" fmla="*/ 2147483647 h 430"/>
              <a:gd name="T66" fmla="*/ 2147483647 w 487"/>
              <a:gd name="T67" fmla="*/ 2147483647 h 430"/>
              <a:gd name="T68" fmla="*/ 2147483647 w 487"/>
              <a:gd name="T69" fmla="*/ 2147483647 h 430"/>
              <a:gd name="T70" fmla="*/ 0 w 487"/>
              <a:gd name="T71" fmla="*/ 2147483647 h 430"/>
              <a:gd name="T72" fmla="*/ 0 w 487"/>
              <a:gd name="T73" fmla="*/ 2147483647 h 430"/>
              <a:gd name="T74" fmla="*/ 2147483647 w 487"/>
              <a:gd name="T75" fmla="*/ 2147483647 h 430"/>
              <a:gd name="T76" fmla="*/ 2147483647 w 487"/>
              <a:gd name="T77" fmla="*/ 2147483647 h 430"/>
              <a:gd name="T78" fmla="*/ 2147483647 w 487"/>
              <a:gd name="T79" fmla="*/ 2147483647 h 430"/>
              <a:gd name="T80" fmla="*/ 2147483647 w 487"/>
              <a:gd name="T81" fmla="*/ 2147483647 h 430"/>
              <a:gd name="T82" fmla="*/ 2147483647 w 487"/>
              <a:gd name="T83" fmla="*/ 2147483647 h 430"/>
              <a:gd name="T84" fmla="*/ 2147483647 w 487"/>
              <a:gd name="T85" fmla="*/ 2147483647 h 430"/>
              <a:gd name="T86" fmla="*/ 2147483647 w 487"/>
              <a:gd name="T87" fmla="*/ 0 h 430"/>
              <a:gd name="T88" fmla="*/ 2147483647 w 487"/>
              <a:gd name="T89" fmla="*/ 2147483647 h 430"/>
              <a:gd name="T90" fmla="*/ 2147483647 w 487"/>
              <a:gd name="T91" fmla="*/ 2147483647 h 430"/>
              <a:gd name="T92" fmla="*/ 2147483647 w 487"/>
              <a:gd name="T93" fmla="*/ 2147483647 h 430"/>
              <a:gd name="T94" fmla="*/ 2147483647 w 487"/>
              <a:gd name="T95" fmla="*/ 2147483647 h 430"/>
              <a:gd name="T96" fmla="*/ 2147483647 w 487"/>
              <a:gd name="T97" fmla="*/ 2147483647 h 430"/>
              <a:gd name="T98" fmla="*/ 2147483647 w 487"/>
              <a:gd name="T99" fmla="*/ 2147483647 h 430"/>
              <a:gd name="T100" fmla="*/ 2147483647 w 487"/>
              <a:gd name="T101" fmla="*/ 2147483647 h 430"/>
              <a:gd name="T102" fmla="*/ 2147483647 w 487"/>
              <a:gd name="T103" fmla="*/ 2147483647 h 4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7"/>
              <a:gd name="T157" fmla="*/ 0 h 430"/>
              <a:gd name="T158" fmla="*/ 487 w 487"/>
              <a:gd name="T159" fmla="*/ 430 h 4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7" h="430">
                <a:moveTo>
                  <a:pt x="272" y="217"/>
                </a:moveTo>
                <a:lnTo>
                  <a:pt x="281" y="217"/>
                </a:lnTo>
                <a:lnTo>
                  <a:pt x="287" y="217"/>
                </a:lnTo>
                <a:lnTo>
                  <a:pt x="302" y="216"/>
                </a:lnTo>
                <a:lnTo>
                  <a:pt x="309" y="215"/>
                </a:lnTo>
                <a:lnTo>
                  <a:pt x="315" y="215"/>
                </a:lnTo>
                <a:lnTo>
                  <a:pt x="327" y="215"/>
                </a:lnTo>
                <a:lnTo>
                  <a:pt x="329" y="213"/>
                </a:lnTo>
                <a:lnTo>
                  <a:pt x="333" y="213"/>
                </a:lnTo>
                <a:lnTo>
                  <a:pt x="344" y="212"/>
                </a:lnTo>
                <a:lnTo>
                  <a:pt x="347" y="212"/>
                </a:lnTo>
                <a:lnTo>
                  <a:pt x="355" y="212"/>
                </a:lnTo>
                <a:lnTo>
                  <a:pt x="367" y="211"/>
                </a:lnTo>
                <a:lnTo>
                  <a:pt x="394" y="208"/>
                </a:lnTo>
                <a:lnTo>
                  <a:pt x="401" y="208"/>
                </a:lnTo>
                <a:lnTo>
                  <a:pt x="404" y="208"/>
                </a:lnTo>
                <a:lnTo>
                  <a:pt x="402" y="216"/>
                </a:lnTo>
                <a:lnTo>
                  <a:pt x="397" y="236"/>
                </a:lnTo>
                <a:lnTo>
                  <a:pt x="395" y="245"/>
                </a:lnTo>
                <a:lnTo>
                  <a:pt x="405" y="262"/>
                </a:lnTo>
                <a:lnTo>
                  <a:pt x="406" y="262"/>
                </a:lnTo>
                <a:lnTo>
                  <a:pt x="412" y="267"/>
                </a:lnTo>
                <a:lnTo>
                  <a:pt x="420" y="288"/>
                </a:lnTo>
                <a:lnTo>
                  <a:pt x="430" y="295"/>
                </a:lnTo>
                <a:lnTo>
                  <a:pt x="420" y="299"/>
                </a:lnTo>
                <a:lnTo>
                  <a:pt x="411" y="313"/>
                </a:lnTo>
                <a:lnTo>
                  <a:pt x="401" y="316"/>
                </a:lnTo>
                <a:lnTo>
                  <a:pt x="411" y="323"/>
                </a:lnTo>
                <a:lnTo>
                  <a:pt x="416" y="330"/>
                </a:lnTo>
                <a:lnTo>
                  <a:pt x="423" y="330"/>
                </a:lnTo>
                <a:lnTo>
                  <a:pt x="429" y="315"/>
                </a:lnTo>
                <a:lnTo>
                  <a:pt x="434" y="312"/>
                </a:lnTo>
                <a:lnTo>
                  <a:pt x="445" y="308"/>
                </a:lnTo>
                <a:lnTo>
                  <a:pt x="462" y="295"/>
                </a:lnTo>
                <a:lnTo>
                  <a:pt x="462" y="319"/>
                </a:lnTo>
                <a:lnTo>
                  <a:pt x="458" y="322"/>
                </a:lnTo>
                <a:lnTo>
                  <a:pt x="458" y="327"/>
                </a:lnTo>
                <a:lnTo>
                  <a:pt x="444" y="341"/>
                </a:lnTo>
                <a:lnTo>
                  <a:pt x="442" y="351"/>
                </a:lnTo>
                <a:lnTo>
                  <a:pt x="437" y="345"/>
                </a:lnTo>
                <a:lnTo>
                  <a:pt x="437" y="355"/>
                </a:lnTo>
                <a:lnTo>
                  <a:pt x="424" y="351"/>
                </a:lnTo>
                <a:lnTo>
                  <a:pt x="437" y="355"/>
                </a:lnTo>
                <a:lnTo>
                  <a:pt x="424" y="356"/>
                </a:lnTo>
                <a:lnTo>
                  <a:pt x="436" y="369"/>
                </a:lnTo>
                <a:lnTo>
                  <a:pt x="429" y="369"/>
                </a:lnTo>
                <a:lnTo>
                  <a:pt x="438" y="381"/>
                </a:lnTo>
                <a:lnTo>
                  <a:pt x="451" y="381"/>
                </a:lnTo>
                <a:lnTo>
                  <a:pt x="465" y="388"/>
                </a:lnTo>
                <a:lnTo>
                  <a:pt x="470" y="385"/>
                </a:lnTo>
                <a:lnTo>
                  <a:pt x="480" y="394"/>
                </a:lnTo>
                <a:lnTo>
                  <a:pt x="486" y="395"/>
                </a:lnTo>
                <a:lnTo>
                  <a:pt x="484" y="413"/>
                </a:lnTo>
                <a:lnTo>
                  <a:pt x="477" y="413"/>
                </a:lnTo>
                <a:lnTo>
                  <a:pt x="476" y="423"/>
                </a:lnTo>
                <a:lnTo>
                  <a:pt x="476" y="422"/>
                </a:lnTo>
                <a:lnTo>
                  <a:pt x="466" y="412"/>
                </a:lnTo>
                <a:lnTo>
                  <a:pt x="455" y="427"/>
                </a:lnTo>
                <a:lnTo>
                  <a:pt x="454" y="426"/>
                </a:lnTo>
                <a:lnTo>
                  <a:pt x="455" y="423"/>
                </a:lnTo>
                <a:lnTo>
                  <a:pt x="454" y="413"/>
                </a:lnTo>
                <a:lnTo>
                  <a:pt x="451" y="413"/>
                </a:lnTo>
                <a:lnTo>
                  <a:pt x="441" y="399"/>
                </a:lnTo>
                <a:lnTo>
                  <a:pt x="417" y="392"/>
                </a:lnTo>
                <a:lnTo>
                  <a:pt x="402" y="395"/>
                </a:lnTo>
                <a:lnTo>
                  <a:pt x="387" y="410"/>
                </a:lnTo>
                <a:lnTo>
                  <a:pt x="372" y="420"/>
                </a:lnTo>
                <a:lnTo>
                  <a:pt x="361" y="423"/>
                </a:lnTo>
                <a:lnTo>
                  <a:pt x="369" y="420"/>
                </a:lnTo>
                <a:lnTo>
                  <a:pt x="373" y="416"/>
                </a:lnTo>
                <a:lnTo>
                  <a:pt x="365" y="402"/>
                </a:lnTo>
                <a:lnTo>
                  <a:pt x="358" y="402"/>
                </a:lnTo>
                <a:lnTo>
                  <a:pt x="355" y="409"/>
                </a:lnTo>
                <a:lnTo>
                  <a:pt x="348" y="406"/>
                </a:lnTo>
                <a:lnTo>
                  <a:pt x="331" y="419"/>
                </a:lnTo>
                <a:lnTo>
                  <a:pt x="320" y="429"/>
                </a:lnTo>
                <a:lnTo>
                  <a:pt x="317" y="429"/>
                </a:lnTo>
                <a:lnTo>
                  <a:pt x="308" y="417"/>
                </a:lnTo>
                <a:lnTo>
                  <a:pt x="291" y="419"/>
                </a:lnTo>
                <a:lnTo>
                  <a:pt x="265" y="401"/>
                </a:lnTo>
                <a:lnTo>
                  <a:pt x="272" y="402"/>
                </a:lnTo>
                <a:lnTo>
                  <a:pt x="277" y="395"/>
                </a:lnTo>
                <a:lnTo>
                  <a:pt x="274" y="384"/>
                </a:lnTo>
                <a:lnTo>
                  <a:pt x="251" y="379"/>
                </a:lnTo>
                <a:lnTo>
                  <a:pt x="247" y="381"/>
                </a:lnTo>
                <a:lnTo>
                  <a:pt x="245" y="369"/>
                </a:lnTo>
                <a:lnTo>
                  <a:pt x="238" y="370"/>
                </a:lnTo>
                <a:lnTo>
                  <a:pt x="238" y="358"/>
                </a:lnTo>
                <a:lnTo>
                  <a:pt x="226" y="356"/>
                </a:lnTo>
                <a:lnTo>
                  <a:pt x="215" y="362"/>
                </a:lnTo>
                <a:lnTo>
                  <a:pt x="216" y="359"/>
                </a:lnTo>
                <a:lnTo>
                  <a:pt x="215" y="358"/>
                </a:lnTo>
                <a:lnTo>
                  <a:pt x="215" y="349"/>
                </a:lnTo>
                <a:lnTo>
                  <a:pt x="205" y="349"/>
                </a:lnTo>
                <a:lnTo>
                  <a:pt x="202" y="355"/>
                </a:lnTo>
                <a:lnTo>
                  <a:pt x="188" y="360"/>
                </a:lnTo>
                <a:lnTo>
                  <a:pt x="204" y="373"/>
                </a:lnTo>
                <a:lnTo>
                  <a:pt x="219" y="372"/>
                </a:lnTo>
                <a:lnTo>
                  <a:pt x="227" y="376"/>
                </a:lnTo>
                <a:lnTo>
                  <a:pt x="227" y="385"/>
                </a:lnTo>
                <a:lnTo>
                  <a:pt x="216" y="385"/>
                </a:lnTo>
                <a:lnTo>
                  <a:pt x="199" y="377"/>
                </a:lnTo>
                <a:lnTo>
                  <a:pt x="191" y="377"/>
                </a:lnTo>
                <a:lnTo>
                  <a:pt x="181" y="383"/>
                </a:lnTo>
                <a:lnTo>
                  <a:pt x="147" y="381"/>
                </a:lnTo>
                <a:lnTo>
                  <a:pt x="113" y="367"/>
                </a:lnTo>
                <a:lnTo>
                  <a:pt x="86" y="362"/>
                </a:lnTo>
                <a:lnTo>
                  <a:pt x="40" y="369"/>
                </a:lnTo>
                <a:lnTo>
                  <a:pt x="33" y="379"/>
                </a:lnTo>
                <a:lnTo>
                  <a:pt x="29" y="369"/>
                </a:lnTo>
                <a:lnTo>
                  <a:pt x="26" y="356"/>
                </a:lnTo>
                <a:lnTo>
                  <a:pt x="30" y="355"/>
                </a:lnTo>
                <a:lnTo>
                  <a:pt x="37" y="340"/>
                </a:lnTo>
                <a:lnTo>
                  <a:pt x="40" y="335"/>
                </a:lnTo>
                <a:lnTo>
                  <a:pt x="41" y="334"/>
                </a:lnTo>
                <a:lnTo>
                  <a:pt x="43" y="326"/>
                </a:lnTo>
                <a:lnTo>
                  <a:pt x="43" y="313"/>
                </a:lnTo>
                <a:lnTo>
                  <a:pt x="37" y="305"/>
                </a:lnTo>
                <a:lnTo>
                  <a:pt x="37" y="297"/>
                </a:lnTo>
                <a:lnTo>
                  <a:pt x="37" y="295"/>
                </a:lnTo>
                <a:lnTo>
                  <a:pt x="40" y="286"/>
                </a:lnTo>
                <a:lnTo>
                  <a:pt x="48" y="258"/>
                </a:lnTo>
                <a:lnTo>
                  <a:pt x="52" y="244"/>
                </a:lnTo>
                <a:lnTo>
                  <a:pt x="49" y="230"/>
                </a:lnTo>
                <a:lnTo>
                  <a:pt x="52" y="211"/>
                </a:lnTo>
                <a:lnTo>
                  <a:pt x="47" y="211"/>
                </a:lnTo>
                <a:lnTo>
                  <a:pt x="33" y="177"/>
                </a:lnTo>
                <a:lnTo>
                  <a:pt x="34" y="176"/>
                </a:lnTo>
                <a:lnTo>
                  <a:pt x="23" y="167"/>
                </a:lnTo>
                <a:lnTo>
                  <a:pt x="23" y="149"/>
                </a:lnTo>
                <a:lnTo>
                  <a:pt x="19" y="138"/>
                </a:lnTo>
                <a:lnTo>
                  <a:pt x="6" y="127"/>
                </a:lnTo>
                <a:lnTo>
                  <a:pt x="6" y="124"/>
                </a:lnTo>
                <a:lnTo>
                  <a:pt x="5" y="124"/>
                </a:lnTo>
                <a:lnTo>
                  <a:pt x="4" y="122"/>
                </a:lnTo>
                <a:lnTo>
                  <a:pt x="2" y="101"/>
                </a:lnTo>
                <a:lnTo>
                  <a:pt x="2" y="95"/>
                </a:lnTo>
                <a:lnTo>
                  <a:pt x="2" y="81"/>
                </a:lnTo>
                <a:lnTo>
                  <a:pt x="2" y="80"/>
                </a:lnTo>
                <a:lnTo>
                  <a:pt x="1" y="68"/>
                </a:lnTo>
                <a:lnTo>
                  <a:pt x="1" y="54"/>
                </a:lnTo>
                <a:lnTo>
                  <a:pt x="0" y="47"/>
                </a:lnTo>
                <a:lnTo>
                  <a:pt x="0" y="43"/>
                </a:lnTo>
                <a:lnTo>
                  <a:pt x="0" y="41"/>
                </a:lnTo>
                <a:lnTo>
                  <a:pt x="0" y="26"/>
                </a:lnTo>
                <a:lnTo>
                  <a:pt x="0" y="13"/>
                </a:lnTo>
                <a:lnTo>
                  <a:pt x="0" y="11"/>
                </a:lnTo>
                <a:lnTo>
                  <a:pt x="2" y="11"/>
                </a:lnTo>
                <a:lnTo>
                  <a:pt x="9" y="11"/>
                </a:lnTo>
                <a:lnTo>
                  <a:pt x="20" y="11"/>
                </a:lnTo>
                <a:lnTo>
                  <a:pt x="31" y="11"/>
                </a:lnTo>
                <a:lnTo>
                  <a:pt x="33" y="11"/>
                </a:lnTo>
                <a:lnTo>
                  <a:pt x="45" y="9"/>
                </a:lnTo>
                <a:lnTo>
                  <a:pt x="47" y="9"/>
                </a:lnTo>
                <a:lnTo>
                  <a:pt x="48" y="9"/>
                </a:lnTo>
                <a:lnTo>
                  <a:pt x="62" y="9"/>
                </a:lnTo>
                <a:lnTo>
                  <a:pt x="69" y="9"/>
                </a:lnTo>
                <a:lnTo>
                  <a:pt x="72" y="9"/>
                </a:lnTo>
                <a:lnTo>
                  <a:pt x="73" y="9"/>
                </a:lnTo>
                <a:lnTo>
                  <a:pt x="76" y="9"/>
                </a:lnTo>
                <a:lnTo>
                  <a:pt x="93" y="8"/>
                </a:lnTo>
                <a:lnTo>
                  <a:pt x="109" y="6"/>
                </a:lnTo>
                <a:lnTo>
                  <a:pt x="116" y="6"/>
                </a:lnTo>
                <a:lnTo>
                  <a:pt x="137" y="6"/>
                </a:lnTo>
                <a:lnTo>
                  <a:pt x="166" y="4"/>
                </a:lnTo>
                <a:lnTo>
                  <a:pt x="176" y="4"/>
                </a:lnTo>
                <a:lnTo>
                  <a:pt x="219" y="1"/>
                </a:lnTo>
                <a:lnTo>
                  <a:pt x="220" y="1"/>
                </a:lnTo>
                <a:lnTo>
                  <a:pt x="231" y="1"/>
                </a:lnTo>
                <a:lnTo>
                  <a:pt x="233" y="1"/>
                </a:lnTo>
                <a:lnTo>
                  <a:pt x="236" y="1"/>
                </a:lnTo>
                <a:lnTo>
                  <a:pt x="248" y="0"/>
                </a:lnTo>
                <a:lnTo>
                  <a:pt x="252" y="0"/>
                </a:lnTo>
                <a:lnTo>
                  <a:pt x="254" y="0"/>
                </a:lnTo>
                <a:lnTo>
                  <a:pt x="258" y="0"/>
                </a:lnTo>
                <a:lnTo>
                  <a:pt x="263" y="44"/>
                </a:lnTo>
                <a:lnTo>
                  <a:pt x="274" y="40"/>
                </a:lnTo>
                <a:lnTo>
                  <a:pt x="272" y="45"/>
                </a:lnTo>
                <a:lnTo>
                  <a:pt x="269" y="47"/>
                </a:lnTo>
                <a:lnTo>
                  <a:pt x="276" y="55"/>
                </a:lnTo>
                <a:lnTo>
                  <a:pt x="265" y="54"/>
                </a:lnTo>
                <a:lnTo>
                  <a:pt x="276" y="58"/>
                </a:lnTo>
                <a:lnTo>
                  <a:pt x="279" y="87"/>
                </a:lnTo>
                <a:lnTo>
                  <a:pt x="267" y="86"/>
                </a:lnTo>
                <a:lnTo>
                  <a:pt x="267" y="95"/>
                </a:lnTo>
                <a:lnTo>
                  <a:pt x="273" y="94"/>
                </a:lnTo>
                <a:lnTo>
                  <a:pt x="274" y="94"/>
                </a:lnTo>
                <a:lnTo>
                  <a:pt x="276" y="94"/>
                </a:lnTo>
                <a:lnTo>
                  <a:pt x="276" y="95"/>
                </a:lnTo>
                <a:lnTo>
                  <a:pt x="267" y="101"/>
                </a:lnTo>
                <a:lnTo>
                  <a:pt x="272" y="108"/>
                </a:lnTo>
                <a:lnTo>
                  <a:pt x="259" y="123"/>
                </a:lnTo>
                <a:lnTo>
                  <a:pt x="258" y="123"/>
                </a:lnTo>
                <a:lnTo>
                  <a:pt x="258" y="137"/>
                </a:lnTo>
                <a:lnTo>
                  <a:pt x="252" y="137"/>
                </a:lnTo>
                <a:lnTo>
                  <a:pt x="249" y="137"/>
                </a:lnTo>
                <a:lnTo>
                  <a:pt x="248" y="138"/>
                </a:lnTo>
                <a:lnTo>
                  <a:pt x="247" y="138"/>
                </a:lnTo>
                <a:lnTo>
                  <a:pt x="236" y="149"/>
                </a:lnTo>
                <a:lnTo>
                  <a:pt x="238" y="180"/>
                </a:lnTo>
                <a:lnTo>
                  <a:pt x="231" y="199"/>
                </a:lnTo>
                <a:lnTo>
                  <a:pt x="229" y="206"/>
                </a:lnTo>
                <a:lnTo>
                  <a:pt x="231" y="219"/>
                </a:lnTo>
                <a:lnTo>
                  <a:pt x="229" y="220"/>
                </a:lnTo>
                <a:lnTo>
                  <a:pt x="252" y="219"/>
                </a:lnTo>
                <a:lnTo>
                  <a:pt x="265" y="219"/>
                </a:lnTo>
                <a:lnTo>
                  <a:pt x="272" y="217"/>
                </a:lnTo>
              </a:path>
            </a:pathLst>
          </a:custGeom>
          <a:solidFill>
            <a:schemeClr val="tx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60" name="Maine" descr="Maine, 660 kilowatt limit, Maine's cooperatives and municipal utilities have a 100 kilowatt limit."/>
          <p:cNvSpPr>
            <a:spLocks/>
          </p:cNvSpPr>
          <p:nvPr/>
        </p:nvSpPr>
        <p:spPr bwMode="auto">
          <a:xfrm>
            <a:off x="6815138" y="1435975"/>
            <a:ext cx="500062" cy="733425"/>
          </a:xfrm>
          <a:custGeom>
            <a:avLst/>
            <a:gdLst>
              <a:gd name="T0" fmla="*/ 2147483647 w 317"/>
              <a:gd name="T1" fmla="*/ 2147483647 h 499"/>
              <a:gd name="T2" fmla="*/ 2147483647 w 317"/>
              <a:gd name="T3" fmla="*/ 2147483647 h 499"/>
              <a:gd name="T4" fmla="*/ 0 w 317"/>
              <a:gd name="T5" fmla="*/ 2147483647 h 499"/>
              <a:gd name="T6" fmla="*/ 2147483647 w 317"/>
              <a:gd name="T7" fmla="*/ 2147483647 h 499"/>
              <a:gd name="T8" fmla="*/ 2147483647 w 317"/>
              <a:gd name="T9" fmla="*/ 2147483647 h 499"/>
              <a:gd name="T10" fmla="*/ 2147483647 w 317"/>
              <a:gd name="T11" fmla="*/ 2147483647 h 499"/>
              <a:gd name="T12" fmla="*/ 2147483647 w 317"/>
              <a:gd name="T13" fmla="*/ 2147483647 h 499"/>
              <a:gd name="T14" fmla="*/ 2147483647 w 317"/>
              <a:gd name="T15" fmla="*/ 2147483647 h 499"/>
              <a:gd name="T16" fmla="*/ 2147483647 w 317"/>
              <a:gd name="T17" fmla="*/ 2147483647 h 499"/>
              <a:gd name="T18" fmla="*/ 2147483647 w 317"/>
              <a:gd name="T19" fmla="*/ 2147483647 h 499"/>
              <a:gd name="T20" fmla="*/ 2147483647 w 317"/>
              <a:gd name="T21" fmla="*/ 2147483647 h 499"/>
              <a:gd name="T22" fmla="*/ 2147483647 w 317"/>
              <a:gd name="T23" fmla="*/ 2147483647 h 499"/>
              <a:gd name="T24" fmla="*/ 2147483647 w 317"/>
              <a:gd name="T25" fmla="*/ 2147483647 h 499"/>
              <a:gd name="T26" fmla="*/ 2147483647 w 317"/>
              <a:gd name="T27" fmla="*/ 0 h 499"/>
              <a:gd name="T28" fmla="*/ 2147483647 w 317"/>
              <a:gd name="T29" fmla="*/ 2147483647 h 499"/>
              <a:gd name="T30" fmla="*/ 2147483647 w 317"/>
              <a:gd name="T31" fmla="*/ 2147483647 h 499"/>
              <a:gd name="T32" fmla="*/ 2147483647 w 317"/>
              <a:gd name="T33" fmla="*/ 2147483647 h 499"/>
              <a:gd name="T34" fmla="*/ 2147483647 w 317"/>
              <a:gd name="T35" fmla="*/ 2147483647 h 499"/>
              <a:gd name="T36" fmla="*/ 2147483647 w 317"/>
              <a:gd name="T37" fmla="*/ 2147483647 h 499"/>
              <a:gd name="T38" fmla="*/ 2147483647 w 317"/>
              <a:gd name="T39" fmla="*/ 2147483647 h 499"/>
              <a:gd name="T40" fmla="*/ 2147483647 w 317"/>
              <a:gd name="T41" fmla="*/ 2147483647 h 499"/>
              <a:gd name="T42" fmla="*/ 2147483647 w 317"/>
              <a:gd name="T43" fmla="*/ 2147483647 h 499"/>
              <a:gd name="T44" fmla="*/ 2147483647 w 317"/>
              <a:gd name="T45" fmla="*/ 2147483647 h 499"/>
              <a:gd name="T46" fmla="*/ 2147483647 w 317"/>
              <a:gd name="T47" fmla="*/ 2147483647 h 499"/>
              <a:gd name="T48" fmla="*/ 2147483647 w 317"/>
              <a:gd name="T49" fmla="*/ 2147483647 h 499"/>
              <a:gd name="T50" fmla="*/ 2147483647 w 317"/>
              <a:gd name="T51" fmla="*/ 2147483647 h 499"/>
              <a:gd name="T52" fmla="*/ 2147483647 w 317"/>
              <a:gd name="T53" fmla="*/ 2147483647 h 499"/>
              <a:gd name="T54" fmla="*/ 2147483647 w 317"/>
              <a:gd name="T55" fmla="*/ 2147483647 h 499"/>
              <a:gd name="T56" fmla="*/ 2147483647 w 317"/>
              <a:gd name="T57" fmla="*/ 2147483647 h 499"/>
              <a:gd name="T58" fmla="*/ 2147483647 w 317"/>
              <a:gd name="T59" fmla="*/ 2147483647 h 499"/>
              <a:gd name="T60" fmla="*/ 2147483647 w 317"/>
              <a:gd name="T61" fmla="*/ 2147483647 h 499"/>
              <a:gd name="T62" fmla="*/ 2147483647 w 317"/>
              <a:gd name="T63" fmla="*/ 2147483647 h 499"/>
              <a:gd name="T64" fmla="*/ 2147483647 w 317"/>
              <a:gd name="T65" fmla="*/ 2147483647 h 499"/>
              <a:gd name="T66" fmla="*/ 2147483647 w 317"/>
              <a:gd name="T67" fmla="*/ 2147483647 h 499"/>
              <a:gd name="T68" fmla="*/ 2147483647 w 317"/>
              <a:gd name="T69" fmla="*/ 2147483647 h 499"/>
              <a:gd name="T70" fmla="*/ 2147483647 w 317"/>
              <a:gd name="T71" fmla="*/ 2147483647 h 499"/>
              <a:gd name="T72" fmla="*/ 2147483647 w 317"/>
              <a:gd name="T73" fmla="*/ 2147483647 h 499"/>
              <a:gd name="T74" fmla="*/ 2147483647 w 317"/>
              <a:gd name="T75" fmla="*/ 2147483647 h 499"/>
              <a:gd name="T76" fmla="*/ 2147483647 w 317"/>
              <a:gd name="T77" fmla="*/ 2147483647 h 499"/>
              <a:gd name="T78" fmla="*/ 2147483647 w 317"/>
              <a:gd name="T79" fmla="*/ 2147483647 h 499"/>
              <a:gd name="T80" fmla="*/ 2147483647 w 317"/>
              <a:gd name="T81" fmla="*/ 2147483647 h 499"/>
              <a:gd name="T82" fmla="*/ 2147483647 w 317"/>
              <a:gd name="T83" fmla="*/ 2147483647 h 499"/>
              <a:gd name="T84" fmla="*/ 2147483647 w 317"/>
              <a:gd name="T85" fmla="*/ 2147483647 h 499"/>
              <a:gd name="T86" fmla="*/ 2147483647 w 317"/>
              <a:gd name="T87" fmla="*/ 2147483647 h 499"/>
              <a:gd name="T88" fmla="*/ 2147483647 w 317"/>
              <a:gd name="T89" fmla="*/ 2147483647 h 499"/>
              <a:gd name="T90" fmla="*/ 2147483647 w 317"/>
              <a:gd name="T91" fmla="*/ 2147483647 h 499"/>
              <a:gd name="T92" fmla="*/ 2147483647 w 317"/>
              <a:gd name="T93" fmla="*/ 2147483647 h 499"/>
              <a:gd name="T94" fmla="*/ 2147483647 w 317"/>
              <a:gd name="T95" fmla="*/ 2147483647 h 499"/>
              <a:gd name="T96" fmla="*/ 2147483647 w 317"/>
              <a:gd name="T97" fmla="*/ 2147483647 h 4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7"/>
              <a:gd name="T148" fmla="*/ 0 h 499"/>
              <a:gd name="T149" fmla="*/ 317 w 317"/>
              <a:gd name="T150" fmla="*/ 499 h 4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7" h="499">
                <a:moveTo>
                  <a:pt x="48" y="427"/>
                </a:moveTo>
                <a:lnTo>
                  <a:pt x="41" y="406"/>
                </a:lnTo>
                <a:lnTo>
                  <a:pt x="33" y="379"/>
                </a:lnTo>
                <a:lnTo>
                  <a:pt x="31" y="375"/>
                </a:lnTo>
                <a:lnTo>
                  <a:pt x="16" y="326"/>
                </a:lnTo>
                <a:lnTo>
                  <a:pt x="0" y="280"/>
                </a:lnTo>
                <a:lnTo>
                  <a:pt x="0" y="275"/>
                </a:lnTo>
                <a:lnTo>
                  <a:pt x="2" y="265"/>
                </a:lnTo>
                <a:lnTo>
                  <a:pt x="16" y="272"/>
                </a:lnTo>
                <a:lnTo>
                  <a:pt x="16" y="268"/>
                </a:lnTo>
                <a:lnTo>
                  <a:pt x="18" y="251"/>
                </a:lnTo>
                <a:lnTo>
                  <a:pt x="29" y="251"/>
                </a:lnTo>
                <a:lnTo>
                  <a:pt x="22" y="229"/>
                </a:lnTo>
                <a:lnTo>
                  <a:pt x="26" y="222"/>
                </a:lnTo>
                <a:lnTo>
                  <a:pt x="36" y="210"/>
                </a:lnTo>
                <a:lnTo>
                  <a:pt x="41" y="187"/>
                </a:lnTo>
                <a:lnTo>
                  <a:pt x="34" y="182"/>
                </a:lnTo>
                <a:lnTo>
                  <a:pt x="34" y="168"/>
                </a:lnTo>
                <a:lnTo>
                  <a:pt x="31" y="155"/>
                </a:lnTo>
                <a:lnTo>
                  <a:pt x="40" y="133"/>
                </a:lnTo>
                <a:lnTo>
                  <a:pt x="38" y="116"/>
                </a:lnTo>
                <a:lnTo>
                  <a:pt x="36" y="104"/>
                </a:lnTo>
                <a:lnTo>
                  <a:pt x="69" y="9"/>
                </a:lnTo>
                <a:lnTo>
                  <a:pt x="85" y="23"/>
                </a:lnTo>
                <a:lnTo>
                  <a:pt x="92" y="27"/>
                </a:lnTo>
                <a:lnTo>
                  <a:pt x="119" y="18"/>
                </a:lnTo>
                <a:lnTo>
                  <a:pt x="134" y="1"/>
                </a:lnTo>
                <a:lnTo>
                  <a:pt x="141" y="0"/>
                </a:lnTo>
                <a:lnTo>
                  <a:pt x="167" y="9"/>
                </a:lnTo>
                <a:lnTo>
                  <a:pt x="174" y="16"/>
                </a:lnTo>
                <a:lnTo>
                  <a:pt x="181" y="18"/>
                </a:lnTo>
                <a:lnTo>
                  <a:pt x="225" y="161"/>
                </a:lnTo>
                <a:lnTo>
                  <a:pt x="250" y="165"/>
                </a:lnTo>
                <a:lnTo>
                  <a:pt x="253" y="161"/>
                </a:lnTo>
                <a:lnTo>
                  <a:pt x="264" y="198"/>
                </a:lnTo>
                <a:lnTo>
                  <a:pt x="277" y="208"/>
                </a:lnTo>
                <a:lnTo>
                  <a:pt x="279" y="207"/>
                </a:lnTo>
                <a:lnTo>
                  <a:pt x="279" y="201"/>
                </a:lnTo>
                <a:lnTo>
                  <a:pt x="293" y="204"/>
                </a:lnTo>
                <a:lnTo>
                  <a:pt x="309" y="221"/>
                </a:lnTo>
                <a:lnTo>
                  <a:pt x="316" y="232"/>
                </a:lnTo>
                <a:lnTo>
                  <a:pt x="302" y="258"/>
                </a:lnTo>
                <a:lnTo>
                  <a:pt x="299" y="258"/>
                </a:lnTo>
                <a:lnTo>
                  <a:pt x="300" y="261"/>
                </a:lnTo>
                <a:lnTo>
                  <a:pt x="296" y="260"/>
                </a:lnTo>
                <a:lnTo>
                  <a:pt x="291" y="261"/>
                </a:lnTo>
                <a:lnTo>
                  <a:pt x="292" y="264"/>
                </a:lnTo>
                <a:lnTo>
                  <a:pt x="284" y="271"/>
                </a:lnTo>
                <a:lnTo>
                  <a:pt x="285" y="278"/>
                </a:lnTo>
                <a:lnTo>
                  <a:pt x="279" y="286"/>
                </a:lnTo>
                <a:lnTo>
                  <a:pt x="278" y="280"/>
                </a:lnTo>
                <a:lnTo>
                  <a:pt x="263" y="285"/>
                </a:lnTo>
                <a:lnTo>
                  <a:pt x="261" y="294"/>
                </a:lnTo>
                <a:lnTo>
                  <a:pt x="256" y="297"/>
                </a:lnTo>
                <a:lnTo>
                  <a:pt x="252" y="300"/>
                </a:lnTo>
                <a:lnTo>
                  <a:pt x="252" y="307"/>
                </a:lnTo>
                <a:lnTo>
                  <a:pt x="238" y="321"/>
                </a:lnTo>
                <a:lnTo>
                  <a:pt x="227" y="322"/>
                </a:lnTo>
                <a:lnTo>
                  <a:pt x="214" y="308"/>
                </a:lnTo>
                <a:lnTo>
                  <a:pt x="217" y="318"/>
                </a:lnTo>
                <a:lnTo>
                  <a:pt x="209" y="343"/>
                </a:lnTo>
                <a:lnTo>
                  <a:pt x="194" y="326"/>
                </a:lnTo>
                <a:lnTo>
                  <a:pt x="191" y="306"/>
                </a:lnTo>
                <a:lnTo>
                  <a:pt x="189" y="306"/>
                </a:lnTo>
                <a:lnTo>
                  <a:pt x="187" y="315"/>
                </a:lnTo>
                <a:lnTo>
                  <a:pt x="181" y="322"/>
                </a:lnTo>
                <a:lnTo>
                  <a:pt x="181" y="336"/>
                </a:lnTo>
                <a:lnTo>
                  <a:pt x="181" y="351"/>
                </a:lnTo>
                <a:lnTo>
                  <a:pt x="187" y="364"/>
                </a:lnTo>
                <a:lnTo>
                  <a:pt x="170" y="382"/>
                </a:lnTo>
                <a:lnTo>
                  <a:pt x="164" y="382"/>
                </a:lnTo>
                <a:lnTo>
                  <a:pt x="158" y="386"/>
                </a:lnTo>
                <a:lnTo>
                  <a:pt x="156" y="390"/>
                </a:lnTo>
                <a:lnTo>
                  <a:pt x="149" y="396"/>
                </a:lnTo>
                <a:lnTo>
                  <a:pt x="144" y="396"/>
                </a:lnTo>
                <a:lnTo>
                  <a:pt x="141" y="406"/>
                </a:lnTo>
                <a:lnTo>
                  <a:pt x="137" y="413"/>
                </a:lnTo>
                <a:lnTo>
                  <a:pt x="131" y="407"/>
                </a:lnTo>
                <a:lnTo>
                  <a:pt x="128" y="407"/>
                </a:lnTo>
                <a:lnTo>
                  <a:pt x="124" y="414"/>
                </a:lnTo>
                <a:lnTo>
                  <a:pt x="115" y="420"/>
                </a:lnTo>
                <a:lnTo>
                  <a:pt x="110" y="428"/>
                </a:lnTo>
                <a:lnTo>
                  <a:pt x="113" y="434"/>
                </a:lnTo>
                <a:lnTo>
                  <a:pt x="112" y="438"/>
                </a:lnTo>
                <a:lnTo>
                  <a:pt x="109" y="436"/>
                </a:lnTo>
                <a:lnTo>
                  <a:pt x="102" y="440"/>
                </a:lnTo>
                <a:lnTo>
                  <a:pt x="101" y="445"/>
                </a:lnTo>
                <a:lnTo>
                  <a:pt x="102" y="447"/>
                </a:lnTo>
                <a:lnTo>
                  <a:pt x="106" y="447"/>
                </a:lnTo>
                <a:lnTo>
                  <a:pt x="92" y="475"/>
                </a:lnTo>
                <a:lnTo>
                  <a:pt x="95" y="484"/>
                </a:lnTo>
                <a:lnTo>
                  <a:pt x="90" y="498"/>
                </a:lnTo>
                <a:lnTo>
                  <a:pt x="85" y="496"/>
                </a:lnTo>
                <a:lnTo>
                  <a:pt x="79" y="493"/>
                </a:lnTo>
                <a:lnTo>
                  <a:pt x="74" y="481"/>
                </a:lnTo>
                <a:lnTo>
                  <a:pt x="62" y="472"/>
                </a:lnTo>
                <a:lnTo>
                  <a:pt x="56" y="453"/>
                </a:lnTo>
                <a:lnTo>
                  <a:pt x="48" y="431"/>
                </a:lnTo>
                <a:lnTo>
                  <a:pt x="48" y="427"/>
                </a:lnTo>
              </a:path>
            </a:pathLst>
          </a:custGeom>
          <a:solidFill>
            <a:schemeClr val="tx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108" name="Maryland" descr="Maryland, 2,000 kilowatt limit."/>
          <p:cNvSpPr>
            <a:spLocks/>
          </p:cNvSpPr>
          <p:nvPr/>
        </p:nvSpPr>
        <p:spPr bwMode="auto">
          <a:xfrm>
            <a:off x="5997575" y="2832975"/>
            <a:ext cx="617538" cy="288925"/>
          </a:xfrm>
          <a:custGeom>
            <a:avLst/>
            <a:gdLst>
              <a:gd name="T0" fmla="*/ 2147483647 w 391"/>
              <a:gd name="T1" fmla="*/ 2147483647 h 196"/>
              <a:gd name="T2" fmla="*/ 2147483647 w 391"/>
              <a:gd name="T3" fmla="*/ 2147483647 h 196"/>
              <a:gd name="T4" fmla="*/ 2147483647 w 391"/>
              <a:gd name="T5" fmla="*/ 2147483647 h 196"/>
              <a:gd name="T6" fmla="*/ 2147483647 w 391"/>
              <a:gd name="T7" fmla="*/ 2147483647 h 196"/>
              <a:gd name="T8" fmla="*/ 2147483647 w 391"/>
              <a:gd name="T9" fmla="*/ 2147483647 h 196"/>
              <a:gd name="T10" fmla="*/ 2147483647 w 391"/>
              <a:gd name="T11" fmla="*/ 2147483647 h 196"/>
              <a:gd name="T12" fmla="*/ 2147483647 w 391"/>
              <a:gd name="T13" fmla="*/ 2147483647 h 196"/>
              <a:gd name="T14" fmla="*/ 2147483647 w 391"/>
              <a:gd name="T15" fmla="*/ 2147483647 h 196"/>
              <a:gd name="T16" fmla="*/ 2147483647 w 391"/>
              <a:gd name="T17" fmla="*/ 0 h 196"/>
              <a:gd name="T18" fmla="*/ 2147483647 w 391"/>
              <a:gd name="T19" fmla="*/ 2147483647 h 196"/>
              <a:gd name="T20" fmla="*/ 2147483647 w 391"/>
              <a:gd name="T21" fmla="*/ 2147483647 h 196"/>
              <a:gd name="T22" fmla="*/ 2147483647 w 391"/>
              <a:gd name="T23" fmla="*/ 2147483647 h 196"/>
              <a:gd name="T24" fmla="*/ 2147483647 w 391"/>
              <a:gd name="T25" fmla="*/ 2147483647 h 196"/>
              <a:gd name="T26" fmla="*/ 2147483647 w 391"/>
              <a:gd name="T27" fmla="*/ 2147483647 h 196"/>
              <a:gd name="T28" fmla="*/ 2147483647 w 391"/>
              <a:gd name="T29" fmla="*/ 2147483647 h 196"/>
              <a:gd name="T30" fmla="*/ 2147483647 w 391"/>
              <a:gd name="T31" fmla="*/ 2147483647 h 196"/>
              <a:gd name="T32" fmla="*/ 2147483647 w 391"/>
              <a:gd name="T33" fmla="*/ 2147483647 h 196"/>
              <a:gd name="T34" fmla="*/ 2147483647 w 391"/>
              <a:gd name="T35" fmla="*/ 2147483647 h 196"/>
              <a:gd name="T36" fmla="*/ 2147483647 w 391"/>
              <a:gd name="T37" fmla="*/ 2147483647 h 196"/>
              <a:gd name="T38" fmla="*/ 2147483647 w 391"/>
              <a:gd name="T39" fmla="*/ 2147483647 h 196"/>
              <a:gd name="T40" fmla="*/ 2147483647 w 391"/>
              <a:gd name="T41" fmla="*/ 2147483647 h 196"/>
              <a:gd name="T42" fmla="*/ 2147483647 w 391"/>
              <a:gd name="T43" fmla="*/ 2147483647 h 196"/>
              <a:gd name="T44" fmla="*/ 2147483647 w 391"/>
              <a:gd name="T45" fmla="*/ 2147483647 h 196"/>
              <a:gd name="T46" fmla="*/ 2147483647 w 391"/>
              <a:gd name="T47" fmla="*/ 2147483647 h 196"/>
              <a:gd name="T48" fmla="*/ 2147483647 w 391"/>
              <a:gd name="T49" fmla="*/ 2147483647 h 196"/>
              <a:gd name="T50" fmla="*/ 2147483647 w 391"/>
              <a:gd name="T51" fmla="*/ 2147483647 h 196"/>
              <a:gd name="T52" fmla="*/ 2147483647 w 391"/>
              <a:gd name="T53" fmla="*/ 2147483647 h 196"/>
              <a:gd name="T54" fmla="*/ 2147483647 w 391"/>
              <a:gd name="T55" fmla="*/ 2147483647 h 196"/>
              <a:gd name="T56" fmla="*/ 2147483647 w 391"/>
              <a:gd name="T57" fmla="*/ 2147483647 h 196"/>
              <a:gd name="T58" fmla="*/ 2147483647 w 391"/>
              <a:gd name="T59" fmla="*/ 2147483647 h 196"/>
              <a:gd name="T60" fmla="*/ 2147483647 w 391"/>
              <a:gd name="T61" fmla="*/ 2147483647 h 196"/>
              <a:gd name="T62" fmla="*/ 2147483647 w 391"/>
              <a:gd name="T63" fmla="*/ 2147483647 h 196"/>
              <a:gd name="T64" fmla="*/ 2147483647 w 391"/>
              <a:gd name="T65" fmla="*/ 2147483647 h 196"/>
              <a:gd name="T66" fmla="*/ 2147483647 w 391"/>
              <a:gd name="T67" fmla="*/ 2147483647 h 196"/>
              <a:gd name="T68" fmla="*/ 2147483647 w 391"/>
              <a:gd name="T69" fmla="*/ 2147483647 h 196"/>
              <a:gd name="T70" fmla="*/ 2147483647 w 391"/>
              <a:gd name="T71" fmla="*/ 2147483647 h 196"/>
              <a:gd name="T72" fmla="*/ 2147483647 w 391"/>
              <a:gd name="T73" fmla="*/ 2147483647 h 196"/>
              <a:gd name="T74" fmla="*/ 2147483647 w 391"/>
              <a:gd name="T75" fmla="*/ 2147483647 h 196"/>
              <a:gd name="T76" fmla="*/ 2147483647 w 391"/>
              <a:gd name="T77" fmla="*/ 2147483647 h 196"/>
              <a:gd name="T78" fmla="*/ 2147483647 w 391"/>
              <a:gd name="T79" fmla="*/ 2147483647 h 196"/>
              <a:gd name="T80" fmla="*/ 2147483647 w 391"/>
              <a:gd name="T81" fmla="*/ 2147483647 h 196"/>
              <a:gd name="T82" fmla="*/ 2147483647 w 391"/>
              <a:gd name="T83" fmla="*/ 2147483647 h 196"/>
              <a:gd name="T84" fmla="*/ 2147483647 w 391"/>
              <a:gd name="T85" fmla="*/ 2147483647 h 196"/>
              <a:gd name="T86" fmla="*/ 2147483647 w 391"/>
              <a:gd name="T87" fmla="*/ 2147483647 h 196"/>
              <a:gd name="T88" fmla="*/ 2147483647 w 391"/>
              <a:gd name="T89" fmla="*/ 2147483647 h 196"/>
              <a:gd name="T90" fmla="*/ 2147483647 w 391"/>
              <a:gd name="T91" fmla="*/ 2147483647 h 196"/>
              <a:gd name="T92" fmla="*/ 2147483647 w 391"/>
              <a:gd name="T93" fmla="*/ 2147483647 h 196"/>
              <a:gd name="T94" fmla="*/ 2147483647 w 391"/>
              <a:gd name="T95" fmla="*/ 2147483647 h 196"/>
              <a:gd name="T96" fmla="*/ 2147483647 w 391"/>
              <a:gd name="T97" fmla="*/ 2147483647 h 196"/>
              <a:gd name="T98" fmla="*/ 2147483647 w 391"/>
              <a:gd name="T99" fmla="*/ 2147483647 h 196"/>
              <a:gd name="T100" fmla="*/ 2147483647 w 391"/>
              <a:gd name="T101" fmla="*/ 2147483647 h 196"/>
              <a:gd name="T102" fmla="*/ 2147483647 w 391"/>
              <a:gd name="T103" fmla="*/ 2147483647 h 196"/>
              <a:gd name="T104" fmla="*/ 2147483647 w 391"/>
              <a:gd name="T105" fmla="*/ 2147483647 h 196"/>
              <a:gd name="T106" fmla="*/ 2147483647 w 391"/>
              <a:gd name="T107" fmla="*/ 2147483647 h 196"/>
              <a:gd name="T108" fmla="*/ 2147483647 w 391"/>
              <a:gd name="T109" fmla="*/ 2147483647 h 196"/>
              <a:gd name="T110" fmla="*/ 2147483647 w 391"/>
              <a:gd name="T111" fmla="*/ 2147483647 h 196"/>
              <a:gd name="T112" fmla="*/ 2147483647 w 391"/>
              <a:gd name="T113" fmla="*/ 2147483647 h 196"/>
              <a:gd name="T114" fmla="*/ 0 w 391"/>
              <a:gd name="T115" fmla="*/ 2147483647 h 196"/>
              <a:gd name="T116" fmla="*/ 2147483647 w 391"/>
              <a:gd name="T117" fmla="*/ 2147483647 h 196"/>
              <a:gd name="T118" fmla="*/ 2147483647 w 391"/>
              <a:gd name="T119" fmla="*/ 2147483647 h 196"/>
              <a:gd name="T120" fmla="*/ 2147483647 w 391"/>
              <a:gd name="T121" fmla="*/ 2147483647 h 196"/>
              <a:gd name="T122" fmla="*/ 2147483647 w 391"/>
              <a:gd name="T123" fmla="*/ 2147483647 h 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
              <a:gd name="T187" fmla="*/ 0 h 196"/>
              <a:gd name="T188" fmla="*/ 391 w 391"/>
              <a:gd name="T189" fmla="*/ 196 h 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 h="196">
                <a:moveTo>
                  <a:pt x="91" y="42"/>
                </a:moveTo>
                <a:lnTo>
                  <a:pt x="98" y="41"/>
                </a:lnTo>
                <a:lnTo>
                  <a:pt x="99" y="41"/>
                </a:lnTo>
                <a:lnTo>
                  <a:pt x="111" y="40"/>
                </a:lnTo>
                <a:lnTo>
                  <a:pt x="119" y="37"/>
                </a:lnTo>
                <a:lnTo>
                  <a:pt x="159" y="30"/>
                </a:lnTo>
                <a:lnTo>
                  <a:pt x="162" y="30"/>
                </a:lnTo>
                <a:lnTo>
                  <a:pt x="162" y="29"/>
                </a:lnTo>
                <a:lnTo>
                  <a:pt x="165" y="29"/>
                </a:lnTo>
                <a:lnTo>
                  <a:pt x="174" y="27"/>
                </a:lnTo>
                <a:lnTo>
                  <a:pt x="183" y="24"/>
                </a:lnTo>
                <a:lnTo>
                  <a:pt x="195" y="23"/>
                </a:lnTo>
                <a:lnTo>
                  <a:pt x="201" y="22"/>
                </a:lnTo>
                <a:lnTo>
                  <a:pt x="206" y="20"/>
                </a:lnTo>
                <a:lnTo>
                  <a:pt x="208" y="20"/>
                </a:lnTo>
                <a:lnTo>
                  <a:pt x="217" y="17"/>
                </a:lnTo>
                <a:lnTo>
                  <a:pt x="222" y="16"/>
                </a:lnTo>
                <a:lnTo>
                  <a:pt x="231" y="15"/>
                </a:lnTo>
                <a:lnTo>
                  <a:pt x="234" y="13"/>
                </a:lnTo>
                <a:lnTo>
                  <a:pt x="238" y="13"/>
                </a:lnTo>
                <a:lnTo>
                  <a:pt x="241" y="13"/>
                </a:lnTo>
                <a:lnTo>
                  <a:pt x="260" y="8"/>
                </a:lnTo>
                <a:lnTo>
                  <a:pt x="262" y="8"/>
                </a:lnTo>
                <a:lnTo>
                  <a:pt x="270" y="6"/>
                </a:lnTo>
                <a:lnTo>
                  <a:pt x="281" y="4"/>
                </a:lnTo>
                <a:lnTo>
                  <a:pt x="291" y="1"/>
                </a:lnTo>
                <a:lnTo>
                  <a:pt x="298" y="0"/>
                </a:lnTo>
                <a:lnTo>
                  <a:pt x="298" y="6"/>
                </a:lnTo>
                <a:lnTo>
                  <a:pt x="299" y="8"/>
                </a:lnTo>
                <a:lnTo>
                  <a:pt x="308" y="37"/>
                </a:lnTo>
                <a:lnTo>
                  <a:pt x="308" y="40"/>
                </a:lnTo>
                <a:lnTo>
                  <a:pt x="310" y="45"/>
                </a:lnTo>
                <a:lnTo>
                  <a:pt x="310" y="47"/>
                </a:lnTo>
                <a:lnTo>
                  <a:pt x="310" y="49"/>
                </a:lnTo>
                <a:lnTo>
                  <a:pt x="312" y="49"/>
                </a:lnTo>
                <a:lnTo>
                  <a:pt x="312" y="51"/>
                </a:lnTo>
                <a:lnTo>
                  <a:pt x="315" y="58"/>
                </a:lnTo>
                <a:lnTo>
                  <a:pt x="315" y="59"/>
                </a:lnTo>
                <a:lnTo>
                  <a:pt x="315" y="60"/>
                </a:lnTo>
                <a:lnTo>
                  <a:pt x="319" y="76"/>
                </a:lnTo>
                <a:lnTo>
                  <a:pt x="324" y="94"/>
                </a:lnTo>
                <a:lnTo>
                  <a:pt x="326" y="100"/>
                </a:lnTo>
                <a:lnTo>
                  <a:pt x="330" y="112"/>
                </a:lnTo>
                <a:lnTo>
                  <a:pt x="330" y="114"/>
                </a:lnTo>
                <a:lnTo>
                  <a:pt x="331" y="118"/>
                </a:lnTo>
                <a:lnTo>
                  <a:pt x="331" y="121"/>
                </a:lnTo>
                <a:lnTo>
                  <a:pt x="335" y="132"/>
                </a:lnTo>
                <a:lnTo>
                  <a:pt x="351" y="130"/>
                </a:lnTo>
                <a:lnTo>
                  <a:pt x="365" y="127"/>
                </a:lnTo>
                <a:lnTo>
                  <a:pt x="374" y="124"/>
                </a:lnTo>
                <a:lnTo>
                  <a:pt x="381" y="123"/>
                </a:lnTo>
                <a:lnTo>
                  <a:pt x="388" y="121"/>
                </a:lnTo>
                <a:lnTo>
                  <a:pt x="390" y="130"/>
                </a:lnTo>
                <a:lnTo>
                  <a:pt x="383" y="170"/>
                </a:lnTo>
                <a:lnTo>
                  <a:pt x="370" y="175"/>
                </a:lnTo>
                <a:lnTo>
                  <a:pt x="365" y="177"/>
                </a:lnTo>
                <a:lnTo>
                  <a:pt x="352" y="181"/>
                </a:lnTo>
                <a:lnTo>
                  <a:pt x="351" y="186"/>
                </a:lnTo>
                <a:lnTo>
                  <a:pt x="342" y="186"/>
                </a:lnTo>
                <a:lnTo>
                  <a:pt x="331" y="195"/>
                </a:lnTo>
                <a:lnTo>
                  <a:pt x="331" y="171"/>
                </a:lnTo>
                <a:lnTo>
                  <a:pt x="321" y="172"/>
                </a:lnTo>
                <a:lnTo>
                  <a:pt x="327" y="160"/>
                </a:lnTo>
                <a:lnTo>
                  <a:pt x="321" y="157"/>
                </a:lnTo>
                <a:lnTo>
                  <a:pt x="320" y="157"/>
                </a:lnTo>
                <a:lnTo>
                  <a:pt x="320" y="160"/>
                </a:lnTo>
                <a:lnTo>
                  <a:pt x="315" y="156"/>
                </a:lnTo>
                <a:lnTo>
                  <a:pt x="312" y="149"/>
                </a:lnTo>
                <a:lnTo>
                  <a:pt x="312" y="161"/>
                </a:lnTo>
                <a:lnTo>
                  <a:pt x="301" y="164"/>
                </a:lnTo>
                <a:lnTo>
                  <a:pt x="294" y="159"/>
                </a:lnTo>
                <a:lnTo>
                  <a:pt x="281" y="141"/>
                </a:lnTo>
                <a:lnTo>
                  <a:pt x="288" y="136"/>
                </a:lnTo>
                <a:lnTo>
                  <a:pt x="283" y="125"/>
                </a:lnTo>
                <a:lnTo>
                  <a:pt x="294" y="123"/>
                </a:lnTo>
                <a:lnTo>
                  <a:pt x="284" y="113"/>
                </a:lnTo>
                <a:lnTo>
                  <a:pt x="277" y="121"/>
                </a:lnTo>
                <a:lnTo>
                  <a:pt x="276" y="113"/>
                </a:lnTo>
                <a:lnTo>
                  <a:pt x="284" y="100"/>
                </a:lnTo>
                <a:lnTo>
                  <a:pt x="278" y="91"/>
                </a:lnTo>
                <a:lnTo>
                  <a:pt x="278" y="95"/>
                </a:lnTo>
                <a:lnTo>
                  <a:pt x="273" y="100"/>
                </a:lnTo>
                <a:lnTo>
                  <a:pt x="272" y="81"/>
                </a:lnTo>
                <a:lnTo>
                  <a:pt x="277" y="87"/>
                </a:lnTo>
                <a:lnTo>
                  <a:pt x="284" y="84"/>
                </a:lnTo>
                <a:lnTo>
                  <a:pt x="283" y="73"/>
                </a:lnTo>
                <a:lnTo>
                  <a:pt x="274" y="71"/>
                </a:lnTo>
                <a:lnTo>
                  <a:pt x="272" y="63"/>
                </a:lnTo>
                <a:lnTo>
                  <a:pt x="278" y="45"/>
                </a:lnTo>
                <a:lnTo>
                  <a:pt x="288" y="41"/>
                </a:lnTo>
                <a:lnTo>
                  <a:pt x="284" y="20"/>
                </a:lnTo>
                <a:lnTo>
                  <a:pt x="278" y="24"/>
                </a:lnTo>
                <a:lnTo>
                  <a:pt x="277" y="38"/>
                </a:lnTo>
                <a:lnTo>
                  <a:pt x="269" y="47"/>
                </a:lnTo>
                <a:lnTo>
                  <a:pt x="267" y="53"/>
                </a:lnTo>
                <a:lnTo>
                  <a:pt x="262" y="49"/>
                </a:lnTo>
                <a:lnTo>
                  <a:pt x="260" y="55"/>
                </a:lnTo>
                <a:lnTo>
                  <a:pt x="260" y="60"/>
                </a:lnTo>
                <a:lnTo>
                  <a:pt x="249" y="67"/>
                </a:lnTo>
                <a:lnTo>
                  <a:pt x="259" y="74"/>
                </a:lnTo>
                <a:lnTo>
                  <a:pt x="263" y="88"/>
                </a:lnTo>
                <a:lnTo>
                  <a:pt x="258" y="116"/>
                </a:lnTo>
                <a:lnTo>
                  <a:pt x="260" y="121"/>
                </a:lnTo>
                <a:lnTo>
                  <a:pt x="267" y="143"/>
                </a:lnTo>
                <a:lnTo>
                  <a:pt x="280" y="154"/>
                </a:lnTo>
                <a:lnTo>
                  <a:pt x="278" y="161"/>
                </a:lnTo>
                <a:lnTo>
                  <a:pt x="284" y="161"/>
                </a:lnTo>
                <a:lnTo>
                  <a:pt x="283" y="167"/>
                </a:lnTo>
                <a:lnTo>
                  <a:pt x="291" y="179"/>
                </a:lnTo>
                <a:lnTo>
                  <a:pt x="294" y="189"/>
                </a:lnTo>
                <a:lnTo>
                  <a:pt x="283" y="181"/>
                </a:lnTo>
                <a:lnTo>
                  <a:pt x="280" y="185"/>
                </a:lnTo>
                <a:lnTo>
                  <a:pt x="265" y="174"/>
                </a:lnTo>
                <a:lnTo>
                  <a:pt x="249" y="177"/>
                </a:lnTo>
                <a:lnTo>
                  <a:pt x="244" y="168"/>
                </a:lnTo>
                <a:lnTo>
                  <a:pt x="242" y="174"/>
                </a:lnTo>
                <a:lnTo>
                  <a:pt x="238" y="172"/>
                </a:lnTo>
                <a:lnTo>
                  <a:pt x="229" y="160"/>
                </a:lnTo>
                <a:lnTo>
                  <a:pt x="219" y="163"/>
                </a:lnTo>
                <a:lnTo>
                  <a:pt x="216" y="167"/>
                </a:lnTo>
                <a:lnTo>
                  <a:pt x="210" y="168"/>
                </a:lnTo>
                <a:lnTo>
                  <a:pt x="206" y="153"/>
                </a:lnTo>
                <a:lnTo>
                  <a:pt x="213" y="139"/>
                </a:lnTo>
                <a:lnTo>
                  <a:pt x="212" y="135"/>
                </a:lnTo>
                <a:lnTo>
                  <a:pt x="213" y="134"/>
                </a:lnTo>
                <a:lnTo>
                  <a:pt x="216" y="131"/>
                </a:lnTo>
                <a:lnTo>
                  <a:pt x="219" y="125"/>
                </a:lnTo>
                <a:lnTo>
                  <a:pt x="217" y="123"/>
                </a:lnTo>
                <a:lnTo>
                  <a:pt x="217" y="121"/>
                </a:lnTo>
                <a:lnTo>
                  <a:pt x="222" y="114"/>
                </a:lnTo>
                <a:lnTo>
                  <a:pt x="226" y="107"/>
                </a:lnTo>
                <a:lnTo>
                  <a:pt x="216" y="100"/>
                </a:lnTo>
                <a:lnTo>
                  <a:pt x="210" y="102"/>
                </a:lnTo>
                <a:lnTo>
                  <a:pt x="210" y="105"/>
                </a:lnTo>
                <a:lnTo>
                  <a:pt x="208" y="107"/>
                </a:lnTo>
                <a:lnTo>
                  <a:pt x="205" y="105"/>
                </a:lnTo>
                <a:lnTo>
                  <a:pt x="195" y="103"/>
                </a:lnTo>
                <a:lnTo>
                  <a:pt x="195" y="99"/>
                </a:lnTo>
                <a:lnTo>
                  <a:pt x="188" y="98"/>
                </a:lnTo>
                <a:lnTo>
                  <a:pt x="184" y="98"/>
                </a:lnTo>
                <a:lnTo>
                  <a:pt x="170" y="94"/>
                </a:lnTo>
                <a:lnTo>
                  <a:pt x="174" y="82"/>
                </a:lnTo>
                <a:lnTo>
                  <a:pt x="170" y="80"/>
                </a:lnTo>
                <a:lnTo>
                  <a:pt x="158" y="76"/>
                </a:lnTo>
                <a:lnTo>
                  <a:pt x="154" y="74"/>
                </a:lnTo>
                <a:lnTo>
                  <a:pt x="151" y="76"/>
                </a:lnTo>
                <a:lnTo>
                  <a:pt x="148" y="74"/>
                </a:lnTo>
                <a:lnTo>
                  <a:pt x="145" y="66"/>
                </a:lnTo>
                <a:lnTo>
                  <a:pt x="138" y="59"/>
                </a:lnTo>
                <a:lnTo>
                  <a:pt x="131" y="47"/>
                </a:lnTo>
                <a:lnTo>
                  <a:pt x="122" y="51"/>
                </a:lnTo>
                <a:lnTo>
                  <a:pt x="119" y="49"/>
                </a:lnTo>
                <a:lnTo>
                  <a:pt x="109" y="44"/>
                </a:lnTo>
                <a:lnTo>
                  <a:pt x="99" y="52"/>
                </a:lnTo>
                <a:lnTo>
                  <a:pt x="94" y="52"/>
                </a:lnTo>
                <a:lnTo>
                  <a:pt x="91" y="53"/>
                </a:lnTo>
                <a:lnTo>
                  <a:pt x="91" y="56"/>
                </a:lnTo>
                <a:lnTo>
                  <a:pt x="86" y="67"/>
                </a:lnTo>
                <a:lnTo>
                  <a:pt x="83" y="67"/>
                </a:lnTo>
                <a:lnTo>
                  <a:pt x="72" y="67"/>
                </a:lnTo>
                <a:lnTo>
                  <a:pt x="69" y="67"/>
                </a:lnTo>
                <a:lnTo>
                  <a:pt x="56" y="60"/>
                </a:lnTo>
                <a:lnTo>
                  <a:pt x="43" y="81"/>
                </a:lnTo>
                <a:lnTo>
                  <a:pt x="38" y="80"/>
                </a:lnTo>
                <a:lnTo>
                  <a:pt x="29" y="94"/>
                </a:lnTo>
                <a:lnTo>
                  <a:pt x="24" y="96"/>
                </a:lnTo>
                <a:lnTo>
                  <a:pt x="23" y="99"/>
                </a:lnTo>
                <a:lnTo>
                  <a:pt x="16" y="107"/>
                </a:lnTo>
                <a:lnTo>
                  <a:pt x="9" y="116"/>
                </a:lnTo>
                <a:lnTo>
                  <a:pt x="2" y="81"/>
                </a:lnTo>
                <a:lnTo>
                  <a:pt x="0" y="60"/>
                </a:lnTo>
                <a:lnTo>
                  <a:pt x="2" y="60"/>
                </a:lnTo>
                <a:lnTo>
                  <a:pt x="5" y="59"/>
                </a:lnTo>
                <a:lnTo>
                  <a:pt x="6" y="59"/>
                </a:lnTo>
                <a:lnTo>
                  <a:pt x="31" y="55"/>
                </a:lnTo>
                <a:lnTo>
                  <a:pt x="34" y="53"/>
                </a:lnTo>
                <a:lnTo>
                  <a:pt x="45" y="52"/>
                </a:lnTo>
                <a:lnTo>
                  <a:pt x="48" y="51"/>
                </a:lnTo>
                <a:lnTo>
                  <a:pt x="49" y="51"/>
                </a:lnTo>
                <a:lnTo>
                  <a:pt x="54" y="51"/>
                </a:lnTo>
                <a:lnTo>
                  <a:pt x="76" y="47"/>
                </a:lnTo>
                <a:lnTo>
                  <a:pt x="79" y="45"/>
                </a:lnTo>
                <a:lnTo>
                  <a:pt x="88" y="44"/>
                </a:lnTo>
                <a:lnTo>
                  <a:pt x="91" y="42"/>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06" name="Massachusetts" descr="Massachusetts, 60 or 10,000 kilowatt limit, certain utility types only."/>
          <p:cNvSpPr>
            <a:spLocks/>
          </p:cNvSpPr>
          <p:nvPr/>
        </p:nvSpPr>
        <p:spPr bwMode="auto">
          <a:xfrm>
            <a:off x="6656388" y="2199563"/>
            <a:ext cx="458787" cy="233362"/>
          </a:xfrm>
          <a:custGeom>
            <a:avLst/>
            <a:gdLst>
              <a:gd name="T0" fmla="*/ 2147483647 w 290"/>
              <a:gd name="T1" fmla="*/ 2147483647 h 157"/>
              <a:gd name="T2" fmla="*/ 2147483647 w 290"/>
              <a:gd name="T3" fmla="*/ 2147483647 h 157"/>
              <a:gd name="T4" fmla="*/ 2147483647 w 290"/>
              <a:gd name="T5" fmla="*/ 2147483647 h 157"/>
              <a:gd name="T6" fmla="*/ 2147483647 w 290"/>
              <a:gd name="T7" fmla="*/ 2147483647 h 157"/>
              <a:gd name="T8" fmla="*/ 2147483647 w 290"/>
              <a:gd name="T9" fmla="*/ 2147483647 h 157"/>
              <a:gd name="T10" fmla="*/ 2147483647 w 290"/>
              <a:gd name="T11" fmla="*/ 2147483647 h 157"/>
              <a:gd name="T12" fmla="*/ 2147483647 w 290"/>
              <a:gd name="T13" fmla="*/ 2147483647 h 157"/>
              <a:gd name="T14" fmla="*/ 2147483647 w 290"/>
              <a:gd name="T15" fmla="*/ 2147483647 h 157"/>
              <a:gd name="T16" fmla="*/ 2147483647 w 290"/>
              <a:gd name="T17" fmla="*/ 2147483647 h 157"/>
              <a:gd name="T18" fmla="*/ 2147483647 w 290"/>
              <a:gd name="T19" fmla="*/ 2147483647 h 157"/>
              <a:gd name="T20" fmla="*/ 2147483647 w 290"/>
              <a:gd name="T21" fmla="*/ 2147483647 h 157"/>
              <a:gd name="T22" fmla="*/ 2147483647 w 290"/>
              <a:gd name="T23" fmla="*/ 2147483647 h 157"/>
              <a:gd name="T24" fmla="*/ 2147483647 w 290"/>
              <a:gd name="T25" fmla="*/ 2147483647 h 157"/>
              <a:gd name="T26" fmla="*/ 2147483647 w 290"/>
              <a:gd name="T27" fmla="*/ 2147483647 h 157"/>
              <a:gd name="T28" fmla="*/ 2147483647 w 290"/>
              <a:gd name="T29" fmla="*/ 2147483647 h 157"/>
              <a:gd name="T30" fmla="*/ 2147483647 w 290"/>
              <a:gd name="T31" fmla="*/ 2147483647 h 157"/>
              <a:gd name="T32" fmla="*/ 2147483647 w 290"/>
              <a:gd name="T33" fmla="*/ 2147483647 h 157"/>
              <a:gd name="T34" fmla="*/ 2147483647 w 290"/>
              <a:gd name="T35" fmla="*/ 2147483647 h 157"/>
              <a:gd name="T36" fmla="*/ 2147483647 w 290"/>
              <a:gd name="T37" fmla="*/ 2147483647 h 157"/>
              <a:gd name="T38" fmla="*/ 2147483647 w 290"/>
              <a:gd name="T39" fmla="*/ 2147483647 h 157"/>
              <a:gd name="T40" fmla="*/ 0 w 290"/>
              <a:gd name="T41" fmla="*/ 2147483647 h 157"/>
              <a:gd name="T42" fmla="*/ 2147483647 w 290"/>
              <a:gd name="T43" fmla="*/ 2147483647 h 157"/>
              <a:gd name="T44" fmla="*/ 2147483647 w 290"/>
              <a:gd name="T45" fmla="*/ 2147483647 h 157"/>
              <a:gd name="T46" fmla="*/ 2147483647 w 290"/>
              <a:gd name="T47" fmla="*/ 2147483647 h 157"/>
              <a:gd name="T48" fmla="*/ 2147483647 w 290"/>
              <a:gd name="T49" fmla="*/ 2147483647 h 157"/>
              <a:gd name="T50" fmla="*/ 2147483647 w 290"/>
              <a:gd name="T51" fmla="*/ 2147483647 h 157"/>
              <a:gd name="T52" fmla="*/ 2147483647 w 290"/>
              <a:gd name="T53" fmla="*/ 2147483647 h 157"/>
              <a:gd name="T54" fmla="*/ 2147483647 w 290"/>
              <a:gd name="T55" fmla="*/ 2147483647 h 157"/>
              <a:gd name="T56" fmla="*/ 2147483647 w 290"/>
              <a:gd name="T57" fmla="*/ 2147483647 h 157"/>
              <a:gd name="T58" fmla="*/ 2147483647 w 290"/>
              <a:gd name="T59" fmla="*/ 2147483647 h 157"/>
              <a:gd name="T60" fmla="*/ 2147483647 w 290"/>
              <a:gd name="T61" fmla="*/ 2147483647 h 157"/>
              <a:gd name="T62" fmla="*/ 2147483647 w 290"/>
              <a:gd name="T63" fmla="*/ 2147483647 h 157"/>
              <a:gd name="T64" fmla="*/ 2147483647 w 290"/>
              <a:gd name="T65" fmla="*/ 2147483647 h 157"/>
              <a:gd name="T66" fmla="*/ 2147483647 w 290"/>
              <a:gd name="T67" fmla="*/ 2147483647 h 157"/>
              <a:gd name="T68" fmla="*/ 2147483647 w 290"/>
              <a:gd name="T69" fmla="*/ 2147483647 h 157"/>
              <a:gd name="T70" fmla="*/ 2147483647 w 290"/>
              <a:gd name="T71" fmla="*/ 2147483647 h 157"/>
              <a:gd name="T72" fmla="*/ 2147483647 w 290"/>
              <a:gd name="T73" fmla="*/ 2147483647 h 157"/>
              <a:gd name="T74" fmla="*/ 2147483647 w 290"/>
              <a:gd name="T75" fmla="*/ 2147483647 h 157"/>
              <a:gd name="T76" fmla="*/ 2147483647 w 290"/>
              <a:gd name="T77" fmla="*/ 2147483647 h 157"/>
              <a:gd name="T78" fmla="*/ 2147483647 w 290"/>
              <a:gd name="T79" fmla="*/ 2147483647 h 157"/>
              <a:gd name="T80" fmla="*/ 2147483647 w 290"/>
              <a:gd name="T81" fmla="*/ 2147483647 h 157"/>
              <a:gd name="T82" fmla="*/ 2147483647 w 290"/>
              <a:gd name="T83" fmla="*/ 2147483647 h 157"/>
              <a:gd name="T84" fmla="*/ 2147483647 w 290"/>
              <a:gd name="T85" fmla="*/ 2147483647 h 157"/>
              <a:gd name="T86" fmla="*/ 2147483647 w 290"/>
              <a:gd name="T87" fmla="*/ 2147483647 h 157"/>
              <a:gd name="T88" fmla="*/ 2147483647 w 290"/>
              <a:gd name="T89" fmla="*/ 2147483647 h 157"/>
              <a:gd name="T90" fmla="*/ 2147483647 w 290"/>
              <a:gd name="T91" fmla="*/ 2147483647 h 157"/>
              <a:gd name="T92" fmla="*/ 2147483647 w 290"/>
              <a:gd name="T93" fmla="*/ 2147483647 h 157"/>
              <a:gd name="T94" fmla="*/ 2147483647 w 290"/>
              <a:gd name="T95" fmla="*/ 2147483647 h 157"/>
              <a:gd name="T96" fmla="*/ 2147483647 w 290"/>
              <a:gd name="T97" fmla="*/ 2147483647 h 157"/>
              <a:gd name="T98" fmla="*/ 2147483647 w 290"/>
              <a:gd name="T99" fmla="*/ 2147483647 h 157"/>
              <a:gd name="T100" fmla="*/ 2147483647 w 290"/>
              <a:gd name="T101" fmla="*/ 2147483647 h 157"/>
              <a:gd name="T102" fmla="*/ 2147483647 w 290"/>
              <a:gd name="T103" fmla="*/ 2147483647 h 157"/>
              <a:gd name="T104" fmla="*/ 2147483647 w 290"/>
              <a:gd name="T105" fmla="*/ 2147483647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0"/>
              <a:gd name="T160" fmla="*/ 0 h 157"/>
              <a:gd name="T161" fmla="*/ 290 w 290"/>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0" h="157">
                <a:moveTo>
                  <a:pt x="230" y="121"/>
                </a:moveTo>
                <a:lnTo>
                  <a:pt x="226" y="125"/>
                </a:lnTo>
                <a:lnTo>
                  <a:pt x="220" y="132"/>
                </a:lnTo>
                <a:lnTo>
                  <a:pt x="216" y="132"/>
                </a:lnTo>
                <a:lnTo>
                  <a:pt x="213" y="144"/>
                </a:lnTo>
                <a:lnTo>
                  <a:pt x="208" y="150"/>
                </a:lnTo>
                <a:lnTo>
                  <a:pt x="201" y="150"/>
                </a:lnTo>
                <a:lnTo>
                  <a:pt x="198" y="140"/>
                </a:lnTo>
                <a:lnTo>
                  <a:pt x="197" y="133"/>
                </a:lnTo>
                <a:lnTo>
                  <a:pt x="190" y="132"/>
                </a:lnTo>
                <a:lnTo>
                  <a:pt x="184" y="128"/>
                </a:lnTo>
                <a:lnTo>
                  <a:pt x="183" y="126"/>
                </a:lnTo>
                <a:lnTo>
                  <a:pt x="177" y="125"/>
                </a:lnTo>
                <a:lnTo>
                  <a:pt x="173" y="112"/>
                </a:lnTo>
                <a:lnTo>
                  <a:pt x="170" y="114"/>
                </a:lnTo>
                <a:lnTo>
                  <a:pt x="168" y="104"/>
                </a:lnTo>
                <a:lnTo>
                  <a:pt x="166" y="101"/>
                </a:lnTo>
                <a:lnTo>
                  <a:pt x="162" y="103"/>
                </a:lnTo>
                <a:lnTo>
                  <a:pt x="158" y="104"/>
                </a:lnTo>
                <a:lnTo>
                  <a:pt x="154" y="104"/>
                </a:lnTo>
                <a:lnTo>
                  <a:pt x="137" y="110"/>
                </a:lnTo>
                <a:lnTo>
                  <a:pt x="134" y="111"/>
                </a:lnTo>
                <a:lnTo>
                  <a:pt x="134" y="108"/>
                </a:lnTo>
                <a:lnTo>
                  <a:pt x="113" y="114"/>
                </a:lnTo>
                <a:lnTo>
                  <a:pt x="111" y="115"/>
                </a:lnTo>
                <a:lnTo>
                  <a:pt x="109" y="115"/>
                </a:lnTo>
                <a:lnTo>
                  <a:pt x="108" y="115"/>
                </a:lnTo>
                <a:lnTo>
                  <a:pt x="94" y="118"/>
                </a:lnTo>
                <a:lnTo>
                  <a:pt x="90" y="119"/>
                </a:lnTo>
                <a:lnTo>
                  <a:pt x="79" y="122"/>
                </a:lnTo>
                <a:lnTo>
                  <a:pt x="55" y="132"/>
                </a:lnTo>
                <a:lnTo>
                  <a:pt x="55" y="128"/>
                </a:lnTo>
                <a:lnTo>
                  <a:pt x="40" y="132"/>
                </a:lnTo>
                <a:lnTo>
                  <a:pt x="37" y="132"/>
                </a:lnTo>
                <a:lnTo>
                  <a:pt x="11" y="137"/>
                </a:lnTo>
                <a:lnTo>
                  <a:pt x="5" y="139"/>
                </a:lnTo>
                <a:lnTo>
                  <a:pt x="2" y="139"/>
                </a:lnTo>
                <a:lnTo>
                  <a:pt x="1" y="139"/>
                </a:lnTo>
                <a:lnTo>
                  <a:pt x="0" y="136"/>
                </a:lnTo>
                <a:lnTo>
                  <a:pt x="0" y="132"/>
                </a:lnTo>
                <a:lnTo>
                  <a:pt x="1" y="89"/>
                </a:lnTo>
                <a:lnTo>
                  <a:pt x="1" y="75"/>
                </a:lnTo>
                <a:lnTo>
                  <a:pt x="1" y="69"/>
                </a:lnTo>
                <a:lnTo>
                  <a:pt x="1" y="61"/>
                </a:lnTo>
                <a:lnTo>
                  <a:pt x="16" y="58"/>
                </a:lnTo>
                <a:lnTo>
                  <a:pt x="19" y="58"/>
                </a:lnTo>
                <a:lnTo>
                  <a:pt x="20" y="58"/>
                </a:lnTo>
                <a:lnTo>
                  <a:pt x="20" y="57"/>
                </a:lnTo>
                <a:lnTo>
                  <a:pt x="22" y="57"/>
                </a:lnTo>
                <a:lnTo>
                  <a:pt x="27" y="57"/>
                </a:lnTo>
                <a:lnTo>
                  <a:pt x="41" y="52"/>
                </a:lnTo>
                <a:lnTo>
                  <a:pt x="61" y="50"/>
                </a:lnTo>
                <a:lnTo>
                  <a:pt x="63" y="48"/>
                </a:lnTo>
                <a:lnTo>
                  <a:pt x="70" y="47"/>
                </a:lnTo>
                <a:lnTo>
                  <a:pt x="72" y="47"/>
                </a:lnTo>
                <a:lnTo>
                  <a:pt x="77" y="44"/>
                </a:lnTo>
                <a:lnTo>
                  <a:pt x="94" y="41"/>
                </a:lnTo>
                <a:lnTo>
                  <a:pt x="102" y="40"/>
                </a:lnTo>
                <a:lnTo>
                  <a:pt x="105" y="39"/>
                </a:lnTo>
                <a:lnTo>
                  <a:pt x="106" y="39"/>
                </a:lnTo>
                <a:lnTo>
                  <a:pt x="154" y="27"/>
                </a:lnTo>
                <a:lnTo>
                  <a:pt x="155" y="23"/>
                </a:lnTo>
                <a:lnTo>
                  <a:pt x="157" y="23"/>
                </a:lnTo>
                <a:lnTo>
                  <a:pt x="157" y="22"/>
                </a:lnTo>
                <a:lnTo>
                  <a:pt x="168" y="11"/>
                </a:lnTo>
                <a:lnTo>
                  <a:pt x="169" y="5"/>
                </a:lnTo>
                <a:lnTo>
                  <a:pt x="186" y="0"/>
                </a:lnTo>
                <a:lnTo>
                  <a:pt x="197" y="18"/>
                </a:lnTo>
                <a:lnTo>
                  <a:pt x="207" y="15"/>
                </a:lnTo>
                <a:lnTo>
                  <a:pt x="208" y="23"/>
                </a:lnTo>
                <a:lnTo>
                  <a:pt x="198" y="30"/>
                </a:lnTo>
                <a:lnTo>
                  <a:pt x="190" y="50"/>
                </a:lnTo>
                <a:lnTo>
                  <a:pt x="187" y="47"/>
                </a:lnTo>
                <a:lnTo>
                  <a:pt x="187" y="54"/>
                </a:lnTo>
                <a:lnTo>
                  <a:pt x="188" y="54"/>
                </a:lnTo>
                <a:lnTo>
                  <a:pt x="194" y="61"/>
                </a:lnTo>
                <a:lnTo>
                  <a:pt x="202" y="64"/>
                </a:lnTo>
                <a:lnTo>
                  <a:pt x="207" y="64"/>
                </a:lnTo>
                <a:lnTo>
                  <a:pt x="227" y="86"/>
                </a:lnTo>
                <a:lnTo>
                  <a:pt x="220" y="89"/>
                </a:lnTo>
                <a:lnTo>
                  <a:pt x="227" y="93"/>
                </a:lnTo>
                <a:lnTo>
                  <a:pt x="230" y="91"/>
                </a:lnTo>
                <a:lnTo>
                  <a:pt x="237" y="105"/>
                </a:lnTo>
                <a:lnTo>
                  <a:pt x="243" y="108"/>
                </a:lnTo>
                <a:lnTo>
                  <a:pt x="262" y="108"/>
                </a:lnTo>
                <a:lnTo>
                  <a:pt x="277" y="97"/>
                </a:lnTo>
                <a:lnTo>
                  <a:pt x="276" y="87"/>
                </a:lnTo>
                <a:lnTo>
                  <a:pt x="272" y="87"/>
                </a:lnTo>
                <a:lnTo>
                  <a:pt x="262" y="68"/>
                </a:lnTo>
                <a:lnTo>
                  <a:pt x="273" y="75"/>
                </a:lnTo>
                <a:lnTo>
                  <a:pt x="289" y="105"/>
                </a:lnTo>
                <a:lnTo>
                  <a:pt x="287" y="121"/>
                </a:lnTo>
                <a:lnTo>
                  <a:pt x="286" y="110"/>
                </a:lnTo>
                <a:lnTo>
                  <a:pt x="283" y="108"/>
                </a:lnTo>
                <a:lnTo>
                  <a:pt x="257" y="122"/>
                </a:lnTo>
                <a:lnTo>
                  <a:pt x="248" y="132"/>
                </a:lnTo>
                <a:lnTo>
                  <a:pt x="238" y="135"/>
                </a:lnTo>
                <a:lnTo>
                  <a:pt x="236" y="139"/>
                </a:lnTo>
                <a:lnTo>
                  <a:pt x="218" y="156"/>
                </a:lnTo>
                <a:lnTo>
                  <a:pt x="218" y="151"/>
                </a:lnTo>
                <a:lnTo>
                  <a:pt x="234" y="139"/>
                </a:lnTo>
                <a:lnTo>
                  <a:pt x="234" y="126"/>
                </a:lnTo>
                <a:lnTo>
                  <a:pt x="232" y="121"/>
                </a:lnTo>
                <a:lnTo>
                  <a:pt x="230" y="121"/>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nvGrpSpPr>
          <p:cNvPr id="22" name="Michigan" descr="Michigan"/>
          <p:cNvGrpSpPr/>
          <p:nvPr/>
        </p:nvGrpSpPr>
        <p:grpSpPr>
          <a:xfrm>
            <a:off x="4500563" y="1763000"/>
            <a:ext cx="1035050" cy="965200"/>
            <a:chOff x="5033963" y="2028825"/>
            <a:chExt cx="1035050" cy="965200"/>
          </a:xfrm>
          <a:solidFill>
            <a:schemeClr val="tx2"/>
          </a:solidFill>
        </p:grpSpPr>
        <p:sp>
          <p:nvSpPr>
            <p:cNvPr id="4144" name="Michigan" descr="Michigan, 150 kilowatt limit, certain utility types only."/>
            <p:cNvSpPr>
              <a:spLocks/>
            </p:cNvSpPr>
            <p:nvPr/>
          </p:nvSpPr>
          <p:spPr bwMode="auto">
            <a:xfrm>
              <a:off x="5540375" y="2324100"/>
              <a:ext cx="528638" cy="669925"/>
            </a:xfrm>
            <a:custGeom>
              <a:avLst/>
              <a:gdLst>
                <a:gd name="T0" fmla="*/ 2147483647 w 335"/>
                <a:gd name="T1" fmla="*/ 2147483647 h 455"/>
                <a:gd name="T2" fmla="*/ 2147483647 w 335"/>
                <a:gd name="T3" fmla="*/ 2147483647 h 455"/>
                <a:gd name="T4" fmla="*/ 2147483647 w 335"/>
                <a:gd name="T5" fmla="*/ 2147483647 h 455"/>
                <a:gd name="T6" fmla="*/ 2147483647 w 335"/>
                <a:gd name="T7" fmla="*/ 2147483647 h 455"/>
                <a:gd name="T8" fmla="*/ 2147483647 w 335"/>
                <a:gd name="T9" fmla="*/ 2147483647 h 455"/>
                <a:gd name="T10" fmla="*/ 2147483647 w 335"/>
                <a:gd name="T11" fmla="*/ 2147483647 h 455"/>
                <a:gd name="T12" fmla="*/ 2147483647 w 335"/>
                <a:gd name="T13" fmla="*/ 2147483647 h 455"/>
                <a:gd name="T14" fmla="*/ 2147483647 w 335"/>
                <a:gd name="T15" fmla="*/ 2147483647 h 455"/>
                <a:gd name="T16" fmla="*/ 2147483647 w 335"/>
                <a:gd name="T17" fmla="*/ 2147483647 h 455"/>
                <a:gd name="T18" fmla="*/ 2147483647 w 335"/>
                <a:gd name="T19" fmla="*/ 2147483647 h 455"/>
                <a:gd name="T20" fmla="*/ 2147483647 w 335"/>
                <a:gd name="T21" fmla="*/ 2147483647 h 455"/>
                <a:gd name="T22" fmla="*/ 2147483647 w 335"/>
                <a:gd name="T23" fmla="*/ 2147483647 h 455"/>
                <a:gd name="T24" fmla="*/ 2147483647 w 335"/>
                <a:gd name="T25" fmla="*/ 2147483647 h 455"/>
                <a:gd name="T26" fmla="*/ 2147483647 w 335"/>
                <a:gd name="T27" fmla="*/ 2147483647 h 455"/>
                <a:gd name="T28" fmla="*/ 2147483647 w 335"/>
                <a:gd name="T29" fmla="*/ 2147483647 h 455"/>
                <a:gd name="T30" fmla="*/ 2147483647 w 335"/>
                <a:gd name="T31" fmla="*/ 2147483647 h 455"/>
                <a:gd name="T32" fmla="*/ 2147483647 w 335"/>
                <a:gd name="T33" fmla="*/ 2147483647 h 455"/>
                <a:gd name="T34" fmla="*/ 2147483647 w 335"/>
                <a:gd name="T35" fmla="*/ 2147483647 h 455"/>
                <a:gd name="T36" fmla="*/ 2147483647 w 335"/>
                <a:gd name="T37" fmla="*/ 2147483647 h 455"/>
                <a:gd name="T38" fmla="*/ 2147483647 w 335"/>
                <a:gd name="T39" fmla="*/ 2147483647 h 455"/>
                <a:gd name="T40" fmla="*/ 2147483647 w 335"/>
                <a:gd name="T41" fmla="*/ 2147483647 h 455"/>
                <a:gd name="T42" fmla="*/ 2147483647 w 335"/>
                <a:gd name="T43" fmla="*/ 2147483647 h 455"/>
                <a:gd name="T44" fmla="*/ 2147483647 w 335"/>
                <a:gd name="T45" fmla="*/ 2147483647 h 455"/>
                <a:gd name="T46" fmla="*/ 2147483647 w 335"/>
                <a:gd name="T47" fmla="*/ 2147483647 h 455"/>
                <a:gd name="T48" fmla="*/ 2147483647 w 335"/>
                <a:gd name="T49" fmla="*/ 2147483647 h 455"/>
                <a:gd name="T50" fmla="*/ 2147483647 w 335"/>
                <a:gd name="T51" fmla="*/ 2147483647 h 455"/>
                <a:gd name="T52" fmla="*/ 2147483647 w 335"/>
                <a:gd name="T53" fmla="*/ 2147483647 h 455"/>
                <a:gd name="T54" fmla="*/ 2147483647 w 335"/>
                <a:gd name="T55" fmla="*/ 2147483647 h 455"/>
                <a:gd name="T56" fmla="*/ 2147483647 w 335"/>
                <a:gd name="T57" fmla="*/ 2147483647 h 455"/>
                <a:gd name="T58" fmla="*/ 2147483647 w 335"/>
                <a:gd name="T59" fmla="*/ 2147483647 h 455"/>
                <a:gd name="T60" fmla="*/ 2147483647 w 335"/>
                <a:gd name="T61" fmla="*/ 2147483647 h 455"/>
                <a:gd name="T62" fmla="*/ 2147483647 w 335"/>
                <a:gd name="T63" fmla="*/ 2147483647 h 455"/>
                <a:gd name="T64" fmla="*/ 2147483647 w 335"/>
                <a:gd name="T65" fmla="*/ 2147483647 h 455"/>
                <a:gd name="T66" fmla="*/ 2147483647 w 335"/>
                <a:gd name="T67" fmla="*/ 2147483647 h 455"/>
                <a:gd name="T68" fmla="*/ 2147483647 w 335"/>
                <a:gd name="T69" fmla="*/ 2147483647 h 455"/>
                <a:gd name="T70" fmla="*/ 2147483647 w 335"/>
                <a:gd name="T71" fmla="*/ 2147483647 h 455"/>
                <a:gd name="T72" fmla="*/ 2147483647 w 335"/>
                <a:gd name="T73" fmla="*/ 2147483647 h 455"/>
                <a:gd name="T74" fmla="*/ 2147483647 w 335"/>
                <a:gd name="T75" fmla="*/ 2147483647 h 455"/>
                <a:gd name="T76" fmla="*/ 2147483647 w 335"/>
                <a:gd name="T77" fmla="*/ 2147483647 h 455"/>
                <a:gd name="T78" fmla="*/ 2147483647 w 335"/>
                <a:gd name="T79" fmla="*/ 2147483647 h 455"/>
                <a:gd name="T80" fmla="*/ 2147483647 w 335"/>
                <a:gd name="T81" fmla="*/ 0 h 455"/>
                <a:gd name="T82" fmla="*/ 2147483647 w 335"/>
                <a:gd name="T83" fmla="*/ 2147483647 h 455"/>
                <a:gd name="T84" fmla="*/ 2147483647 w 335"/>
                <a:gd name="T85" fmla="*/ 2147483647 h 455"/>
                <a:gd name="T86" fmla="*/ 2147483647 w 335"/>
                <a:gd name="T87" fmla="*/ 2147483647 h 455"/>
                <a:gd name="T88" fmla="*/ 2147483647 w 335"/>
                <a:gd name="T89" fmla="*/ 2147483647 h 455"/>
                <a:gd name="T90" fmla="*/ 2147483647 w 335"/>
                <a:gd name="T91" fmla="*/ 2147483647 h 4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5"/>
                <a:gd name="T139" fmla="*/ 0 h 455"/>
                <a:gd name="T140" fmla="*/ 335 w 335"/>
                <a:gd name="T141" fmla="*/ 455 h 4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5" h="455">
                  <a:moveTo>
                    <a:pt x="238" y="121"/>
                  </a:moveTo>
                  <a:lnTo>
                    <a:pt x="228" y="149"/>
                  </a:lnTo>
                  <a:lnTo>
                    <a:pt x="225" y="153"/>
                  </a:lnTo>
                  <a:lnTo>
                    <a:pt x="224" y="161"/>
                  </a:lnTo>
                  <a:lnTo>
                    <a:pt x="225" y="167"/>
                  </a:lnTo>
                  <a:lnTo>
                    <a:pt x="221" y="174"/>
                  </a:lnTo>
                  <a:lnTo>
                    <a:pt x="212" y="183"/>
                  </a:lnTo>
                  <a:lnTo>
                    <a:pt x="203" y="188"/>
                  </a:lnTo>
                  <a:lnTo>
                    <a:pt x="202" y="193"/>
                  </a:lnTo>
                  <a:lnTo>
                    <a:pt x="202" y="211"/>
                  </a:lnTo>
                  <a:lnTo>
                    <a:pt x="209" y="220"/>
                  </a:lnTo>
                  <a:lnTo>
                    <a:pt x="223" y="224"/>
                  </a:lnTo>
                  <a:lnTo>
                    <a:pt x="228" y="221"/>
                  </a:lnTo>
                  <a:lnTo>
                    <a:pt x="236" y="210"/>
                  </a:lnTo>
                  <a:lnTo>
                    <a:pt x="238" y="207"/>
                  </a:lnTo>
                  <a:lnTo>
                    <a:pt x="243" y="193"/>
                  </a:lnTo>
                  <a:lnTo>
                    <a:pt x="248" y="190"/>
                  </a:lnTo>
                  <a:lnTo>
                    <a:pt x="242" y="186"/>
                  </a:lnTo>
                  <a:lnTo>
                    <a:pt x="249" y="183"/>
                  </a:lnTo>
                  <a:lnTo>
                    <a:pt x="252" y="178"/>
                  </a:lnTo>
                  <a:lnTo>
                    <a:pt x="261" y="174"/>
                  </a:lnTo>
                  <a:lnTo>
                    <a:pt x="271" y="164"/>
                  </a:lnTo>
                  <a:lnTo>
                    <a:pt x="275" y="164"/>
                  </a:lnTo>
                  <a:lnTo>
                    <a:pt x="289" y="169"/>
                  </a:lnTo>
                  <a:lnTo>
                    <a:pt x="297" y="182"/>
                  </a:lnTo>
                  <a:lnTo>
                    <a:pt x="306" y="201"/>
                  </a:lnTo>
                  <a:lnTo>
                    <a:pt x="317" y="235"/>
                  </a:lnTo>
                  <a:lnTo>
                    <a:pt x="320" y="247"/>
                  </a:lnTo>
                  <a:lnTo>
                    <a:pt x="322" y="257"/>
                  </a:lnTo>
                  <a:lnTo>
                    <a:pt x="334" y="275"/>
                  </a:lnTo>
                  <a:lnTo>
                    <a:pt x="331" y="314"/>
                  </a:lnTo>
                  <a:lnTo>
                    <a:pt x="318" y="328"/>
                  </a:lnTo>
                  <a:lnTo>
                    <a:pt x="317" y="317"/>
                  </a:lnTo>
                  <a:lnTo>
                    <a:pt x="321" y="311"/>
                  </a:lnTo>
                  <a:lnTo>
                    <a:pt x="313" y="311"/>
                  </a:lnTo>
                  <a:lnTo>
                    <a:pt x="307" y="318"/>
                  </a:lnTo>
                  <a:lnTo>
                    <a:pt x="304" y="332"/>
                  </a:lnTo>
                  <a:lnTo>
                    <a:pt x="306" y="338"/>
                  </a:lnTo>
                  <a:lnTo>
                    <a:pt x="303" y="349"/>
                  </a:lnTo>
                  <a:lnTo>
                    <a:pt x="297" y="352"/>
                  </a:lnTo>
                  <a:lnTo>
                    <a:pt x="289" y="364"/>
                  </a:lnTo>
                  <a:lnTo>
                    <a:pt x="288" y="388"/>
                  </a:lnTo>
                  <a:lnTo>
                    <a:pt x="275" y="406"/>
                  </a:lnTo>
                  <a:lnTo>
                    <a:pt x="274" y="421"/>
                  </a:lnTo>
                  <a:lnTo>
                    <a:pt x="271" y="423"/>
                  </a:lnTo>
                  <a:lnTo>
                    <a:pt x="263" y="424"/>
                  </a:lnTo>
                  <a:lnTo>
                    <a:pt x="259" y="424"/>
                  </a:lnTo>
                  <a:lnTo>
                    <a:pt x="246" y="427"/>
                  </a:lnTo>
                  <a:lnTo>
                    <a:pt x="238" y="428"/>
                  </a:lnTo>
                  <a:lnTo>
                    <a:pt x="213" y="433"/>
                  </a:lnTo>
                  <a:lnTo>
                    <a:pt x="199" y="435"/>
                  </a:lnTo>
                  <a:lnTo>
                    <a:pt x="196" y="435"/>
                  </a:lnTo>
                  <a:lnTo>
                    <a:pt x="189" y="437"/>
                  </a:lnTo>
                  <a:lnTo>
                    <a:pt x="169" y="440"/>
                  </a:lnTo>
                  <a:lnTo>
                    <a:pt x="164" y="441"/>
                  </a:lnTo>
                  <a:lnTo>
                    <a:pt x="163" y="434"/>
                  </a:lnTo>
                  <a:lnTo>
                    <a:pt x="162" y="435"/>
                  </a:lnTo>
                  <a:lnTo>
                    <a:pt x="148" y="437"/>
                  </a:lnTo>
                  <a:lnTo>
                    <a:pt x="138" y="438"/>
                  </a:lnTo>
                  <a:lnTo>
                    <a:pt x="133" y="438"/>
                  </a:lnTo>
                  <a:lnTo>
                    <a:pt x="130" y="438"/>
                  </a:lnTo>
                  <a:lnTo>
                    <a:pt x="128" y="440"/>
                  </a:lnTo>
                  <a:lnTo>
                    <a:pt x="124" y="440"/>
                  </a:lnTo>
                  <a:lnTo>
                    <a:pt x="119" y="440"/>
                  </a:lnTo>
                  <a:lnTo>
                    <a:pt x="108" y="442"/>
                  </a:lnTo>
                  <a:lnTo>
                    <a:pt x="95" y="442"/>
                  </a:lnTo>
                  <a:lnTo>
                    <a:pt x="88" y="444"/>
                  </a:lnTo>
                  <a:lnTo>
                    <a:pt x="69" y="447"/>
                  </a:lnTo>
                  <a:lnTo>
                    <a:pt x="63" y="447"/>
                  </a:lnTo>
                  <a:lnTo>
                    <a:pt x="49" y="448"/>
                  </a:lnTo>
                  <a:lnTo>
                    <a:pt x="48" y="449"/>
                  </a:lnTo>
                  <a:lnTo>
                    <a:pt x="38" y="449"/>
                  </a:lnTo>
                  <a:lnTo>
                    <a:pt x="26" y="452"/>
                  </a:lnTo>
                  <a:lnTo>
                    <a:pt x="19" y="452"/>
                  </a:lnTo>
                  <a:lnTo>
                    <a:pt x="9" y="454"/>
                  </a:lnTo>
                  <a:lnTo>
                    <a:pt x="2" y="454"/>
                  </a:lnTo>
                  <a:lnTo>
                    <a:pt x="13" y="442"/>
                  </a:lnTo>
                  <a:lnTo>
                    <a:pt x="24" y="416"/>
                  </a:lnTo>
                  <a:lnTo>
                    <a:pt x="33" y="396"/>
                  </a:lnTo>
                  <a:lnTo>
                    <a:pt x="37" y="377"/>
                  </a:lnTo>
                  <a:lnTo>
                    <a:pt x="40" y="341"/>
                  </a:lnTo>
                  <a:lnTo>
                    <a:pt x="38" y="339"/>
                  </a:lnTo>
                  <a:lnTo>
                    <a:pt x="34" y="314"/>
                  </a:lnTo>
                  <a:lnTo>
                    <a:pt x="29" y="302"/>
                  </a:lnTo>
                  <a:lnTo>
                    <a:pt x="11" y="267"/>
                  </a:lnTo>
                  <a:lnTo>
                    <a:pt x="11" y="265"/>
                  </a:lnTo>
                  <a:lnTo>
                    <a:pt x="4" y="239"/>
                  </a:lnTo>
                  <a:lnTo>
                    <a:pt x="6" y="238"/>
                  </a:lnTo>
                  <a:lnTo>
                    <a:pt x="8" y="228"/>
                  </a:lnTo>
                  <a:lnTo>
                    <a:pt x="2" y="208"/>
                  </a:lnTo>
                  <a:lnTo>
                    <a:pt x="0" y="204"/>
                  </a:lnTo>
                  <a:lnTo>
                    <a:pt x="6" y="188"/>
                  </a:lnTo>
                  <a:lnTo>
                    <a:pt x="15" y="167"/>
                  </a:lnTo>
                  <a:lnTo>
                    <a:pt x="15" y="158"/>
                  </a:lnTo>
                  <a:lnTo>
                    <a:pt x="15" y="150"/>
                  </a:lnTo>
                  <a:lnTo>
                    <a:pt x="15" y="146"/>
                  </a:lnTo>
                  <a:lnTo>
                    <a:pt x="11" y="133"/>
                  </a:lnTo>
                  <a:lnTo>
                    <a:pt x="23" y="123"/>
                  </a:lnTo>
                  <a:lnTo>
                    <a:pt x="23" y="121"/>
                  </a:lnTo>
                  <a:lnTo>
                    <a:pt x="23" y="107"/>
                  </a:lnTo>
                  <a:lnTo>
                    <a:pt x="29" y="107"/>
                  </a:lnTo>
                  <a:lnTo>
                    <a:pt x="44" y="94"/>
                  </a:lnTo>
                  <a:lnTo>
                    <a:pt x="59" y="76"/>
                  </a:lnTo>
                  <a:lnTo>
                    <a:pt x="54" y="93"/>
                  </a:lnTo>
                  <a:lnTo>
                    <a:pt x="56" y="116"/>
                  </a:lnTo>
                  <a:lnTo>
                    <a:pt x="63" y="94"/>
                  </a:lnTo>
                  <a:lnTo>
                    <a:pt x="66" y="107"/>
                  </a:lnTo>
                  <a:lnTo>
                    <a:pt x="63" y="119"/>
                  </a:lnTo>
                  <a:lnTo>
                    <a:pt x="66" y="119"/>
                  </a:lnTo>
                  <a:lnTo>
                    <a:pt x="70" y="105"/>
                  </a:lnTo>
                  <a:lnTo>
                    <a:pt x="73" y="90"/>
                  </a:lnTo>
                  <a:lnTo>
                    <a:pt x="70" y="68"/>
                  </a:lnTo>
                  <a:lnTo>
                    <a:pt x="70" y="64"/>
                  </a:lnTo>
                  <a:lnTo>
                    <a:pt x="78" y="52"/>
                  </a:lnTo>
                  <a:lnTo>
                    <a:pt x="90" y="48"/>
                  </a:lnTo>
                  <a:lnTo>
                    <a:pt x="97" y="47"/>
                  </a:lnTo>
                  <a:lnTo>
                    <a:pt x="97" y="40"/>
                  </a:lnTo>
                  <a:lnTo>
                    <a:pt x="88" y="33"/>
                  </a:lnTo>
                  <a:lnTo>
                    <a:pt x="88" y="19"/>
                  </a:lnTo>
                  <a:lnTo>
                    <a:pt x="92" y="16"/>
                  </a:lnTo>
                  <a:lnTo>
                    <a:pt x="92" y="5"/>
                  </a:lnTo>
                  <a:lnTo>
                    <a:pt x="108" y="4"/>
                  </a:lnTo>
                  <a:lnTo>
                    <a:pt x="112" y="0"/>
                  </a:lnTo>
                  <a:lnTo>
                    <a:pt x="116" y="2"/>
                  </a:lnTo>
                  <a:lnTo>
                    <a:pt x="131" y="9"/>
                  </a:lnTo>
                  <a:lnTo>
                    <a:pt x="155" y="12"/>
                  </a:lnTo>
                  <a:lnTo>
                    <a:pt x="163" y="23"/>
                  </a:lnTo>
                  <a:lnTo>
                    <a:pt x="181" y="26"/>
                  </a:lnTo>
                  <a:lnTo>
                    <a:pt x="199" y="33"/>
                  </a:lnTo>
                  <a:lnTo>
                    <a:pt x="212" y="33"/>
                  </a:lnTo>
                  <a:lnTo>
                    <a:pt x="221" y="48"/>
                  </a:lnTo>
                  <a:lnTo>
                    <a:pt x="232" y="64"/>
                  </a:lnTo>
                  <a:lnTo>
                    <a:pt x="224" y="62"/>
                  </a:lnTo>
                  <a:lnTo>
                    <a:pt x="221" y="71"/>
                  </a:lnTo>
                  <a:lnTo>
                    <a:pt x="228" y="80"/>
                  </a:lnTo>
                  <a:lnTo>
                    <a:pt x="232" y="82"/>
                  </a:lnTo>
                  <a:lnTo>
                    <a:pt x="232" y="84"/>
                  </a:lnTo>
                  <a:lnTo>
                    <a:pt x="235" y="96"/>
                  </a:lnTo>
                  <a:lnTo>
                    <a:pt x="238" y="121"/>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45" name="Michigan extra 1 (no alt text)"/>
            <p:cNvSpPr>
              <a:spLocks/>
            </p:cNvSpPr>
            <p:nvPr/>
          </p:nvSpPr>
          <p:spPr bwMode="auto">
            <a:xfrm>
              <a:off x="5033963" y="2098675"/>
              <a:ext cx="830262" cy="374650"/>
            </a:xfrm>
            <a:custGeom>
              <a:avLst/>
              <a:gdLst>
                <a:gd name="T0" fmla="*/ 2147483647 w 525"/>
                <a:gd name="T1" fmla="*/ 2147483647 h 254"/>
                <a:gd name="T2" fmla="*/ 2147483647 w 525"/>
                <a:gd name="T3" fmla="*/ 2147483647 h 254"/>
                <a:gd name="T4" fmla="*/ 2147483647 w 525"/>
                <a:gd name="T5" fmla="*/ 2147483647 h 254"/>
                <a:gd name="T6" fmla="*/ 2147483647 w 525"/>
                <a:gd name="T7" fmla="*/ 2147483647 h 254"/>
                <a:gd name="T8" fmla="*/ 2147483647 w 525"/>
                <a:gd name="T9" fmla="*/ 2147483647 h 254"/>
                <a:gd name="T10" fmla="*/ 2147483647 w 525"/>
                <a:gd name="T11" fmla="*/ 2147483647 h 254"/>
                <a:gd name="T12" fmla="*/ 2147483647 w 525"/>
                <a:gd name="T13" fmla="*/ 2147483647 h 254"/>
                <a:gd name="T14" fmla="*/ 2147483647 w 525"/>
                <a:gd name="T15" fmla="*/ 2147483647 h 254"/>
                <a:gd name="T16" fmla="*/ 2147483647 w 525"/>
                <a:gd name="T17" fmla="*/ 2147483647 h 254"/>
                <a:gd name="T18" fmla="*/ 2147483647 w 525"/>
                <a:gd name="T19" fmla="*/ 2147483647 h 254"/>
                <a:gd name="T20" fmla="*/ 2147483647 w 525"/>
                <a:gd name="T21" fmla="*/ 2147483647 h 254"/>
                <a:gd name="T22" fmla="*/ 2147483647 w 525"/>
                <a:gd name="T23" fmla="*/ 2147483647 h 254"/>
                <a:gd name="T24" fmla="*/ 2147483647 w 525"/>
                <a:gd name="T25" fmla="*/ 2147483647 h 254"/>
                <a:gd name="T26" fmla="*/ 2147483647 w 525"/>
                <a:gd name="T27" fmla="*/ 2147483647 h 254"/>
                <a:gd name="T28" fmla="*/ 2147483647 w 525"/>
                <a:gd name="T29" fmla="*/ 2147483647 h 254"/>
                <a:gd name="T30" fmla="*/ 2147483647 w 525"/>
                <a:gd name="T31" fmla="*/ 2147483647 h 254"/>
                <a:gd name="T32" fmla="*/ 2147483647 w 525"/>
                <a:gd name="T33" fmla="*/ 2147483647 h 254"/>
                <a:gd name="T34" fmla="*/ 2147483647 w 525"/>
                <a:gd name="T35" fmla="*/ 2147483647 h 254"/>
                <a:gd name="T36" fmla="*/ 2147483647 w 525"/>
                <a:gd name="T37" fmla="*/ 2147483647 h 254"/>
                <a:gd name="T38" fmla="*/ 2147483647 w 525"/>
                <a:gd name="T39" fmla="*/ 2147483647 h 254"/>
                <a:gd name="T40" fmla="*/ 2147483647 w 525"/>
                <a:gd name="T41" fmla="*/ 2147483647 h 254"/>
                <a:gd name="T42" fmla="*/ 2147483647 w 525"/>
                <a:gd name="T43" fmla="*/ 2147483647 h 254"/>
                <a:gd name="T44" fmla="*/ 2147483647 w 525"/>
                <a:gd name="T45" fmla="*/ 0 h 254"/>
                <a:gd name="T46" fmla="*/ 2147483647 w 525"/>
                <a:gd name="T47" fmla="*/ 2147483647 h 254"/>
                <a:gd name="T48" fmla="*/ 2147483647 w 525"/>
                <a:gd name="T49" fmla="*/ 2147483647 h 254"/>
                <a:gd name="T50" fmla="*/ 2147483647 w 525"/>
                <a:gd name="T51" fmla="*/ 2147483647 h 254"/>
                <a:gd name="T52" fmla="*/ 2147483647 w 525"/>
                <a:gd name="T53" fmla="*/ 2147483647 h 254"/>
                <a:gd name="T54" fmla="*/ 2147483647 w 525"/>
                <a:gd name="T55" fmla="*/ 2147483647 h 254"/>
                <a:gd name="T56" fmla="*/ 2147483647 w 525"/>
                <a:gd name="T57" fmla="*/ 2147483647 h 254"/>
                <a:gd name="T58" fmla="*/ 2147483647 w 525"/>
                <a:gd name="T59" fmla="*/ 2147483647 h 254"/>
                <a:gd name="T60" fmla="*/ 2147483647 w 525"/>
                <a:gd name="T61" fmla="*/ 2147483647 h 254"/>
                <a:gd name="T62" fmla="*/ 2147483647 w 525"/>
                <a:gd name="T63" fmla="*/ 2147483647 h 254"/>
                <a:gd name="T64" fmla="*/ 2147483647 w 525"/>
                <a:gd name="T65" fmla="*/ 2147483647 h 254"/>
                <a:gd name="T66" fmla="*/ 2147483647 w 525"/>
                <a:gd name="T67" fmla="*/ 2147483647 h 254"/>
                <a:gd name="T68" fmla="*/ 2147483647 w 525"/>
                <a:gd name="T69" fmla="*/ 2147483647 h 254"/>
                <a:gd name="T70" fmla="*/ 2147483647 w 525"/>
                <a:gd name="T71" fmla="*/ 2147483647 h 254"/>
                <a:gd name="T72" fmla="*/ 2147483647 w 525"/>
                <a:gd name="T73" fmla="*/ 2147483647 h 254"/>
                <a:gd name="T74" fmla="*/ 2147483647 w 525"/>
                <a:gd name="T75" fmla="*/ 2147483647 h 254"/>
                <a:gd name="T76" fmla="*/ 2147483647 w 525"/>
                <a:gd name="T77" fmla="*/ 2147483647 h 254"/>
                <a:gd name="T78" fmla="*/ 2147483647 w 525"/>
                <a:gd name="T79" fmla="*/ 2147483647 h 254"/>
                <a:gd name="T80" fmla="*/ 2147483647 w 525"/>
                <a:gd name="T81" fmla="*/ 2147483647 h 254"/>
                <a:gd name="T82" fmla="*/ 2147483647 w 525"/>
                <a:gd name="T83" fmla="*/ 2147483647 h 254"/>
                <a:gd name="T84" fmla="*/ 2147483647 w 525"/>
                <a:gd name="T85" fmla="*/ 2147483647 h 254"/>
                <a:gd name="T86" fmla="*/ 2147483647 w 525"/>
                <a:gd name="T87" fmla="*/ 2147483647 h 254"/>
                <a:gd name="T88" fmla="*/ 2147483647 w 525"/>
                <a:gd name="T89" fmla="*/ 2147483647 h 254"/>
                <a:gd name="T90" fmla="*/ 2147483647 w 525"/>
                <a:gd name="T91" fmla="*/ 2147483647 h 254"/>
                <a:gd name="T92" fmla="*/ 2147483647 w 525"/>
                <a:gd name="T93" fmla="*/ 2147483647 h 254"/>
                <a:gd name="T94" fmla="*/ 2147483647 w 525"/>
                <a:gd name="T95" fmla="*/ 2147483647 h 254"/>
                <a:gd name="T96" fmla="*/ 2147483647 w 525"/>
                <a:gd name="T97" fmla="*/ 2147483647 h 254"/>
                <a:gd name="T98" fmla="*/ 2147483647 w 525"/>
                <a:gd name="T99" fmla="*/ 2147483647 h 254"/>
                <a:gd name="T100" fmla="*/ 2147483647 w 525"/>
                <a:gd name="T101" fmla="*/ 2147483647 h 254"/>
                <a:gd name="T102" fmla="*/ 2147483647 w 525"/>
                <a:gd name="T103" fmla="*/ 2147483647 h 254"/>
                <a:gd name="T104" fmla="*/ 2147483647 w 525"/>
                <a:gd name="T105" fmla="*/ 2147483647 h 254"/>
                <a:gd name="T106" fmla="*/ 2147483647 w 525"/>
                <a:gd name="T107" fmla="*/ 2147483647 h 2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5"/>
                <a:gd name="T163" fmla="*/ 0 h 254"/>
                <a:gd name="T164" fmla="*/ 525 w 525"/>
                <a:gd name="T165" fmla="*/ 254 h 2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5" h="254">
                  <a:moveTo>
                    <a:pt x="305" y="172"/>
                  </a:moveTo>
                  <a:lnTo>
                    <a:pt x="291" y="175"/>
                  </a:lnTo>
                  <a:lnTo>
                    <a:pt x="282" y="162"/>
                  </a:lnTo>
                  <a:lnTo>
                    <a:pt x="276" y="176"/>
                  </a:lnTo>
                  <a:lnTo>
                    <a:pt x="265" y="176"/>
                  </a:lnTo>
                  <a:lnTo>
                    <a:pt x="262" y="169"/>
                  </a:lnTo>
                  <a:lnTo>
                    <a:pt x="246" y="201"/>
                  </a:lnTo>
                  <a:lnTo>
                    <a:pt x="232" y="236"/>
                  </a:lnTo>
                  <a:lnTo>
                    <a:pt x="225" y="250"/>
                  </a:lnTo>
                  <a:lnTo>
                    <a:pt x="226" y="253"/>
                  </a:lnTo>
                  <a:lnTo>
                    <a:pt x="219" y="250"/>
                  </a:lnTo>
                  <a:lnTo>
                    <a:pt x="200" y="186"/>
                  </a:lnTo>
                  <a:lnTo>
                    <a:pt x="197" y="184"/>
                  </a:lnTo>
                  <a:lnTo>
                    <a:pt x="189" y="182"/>
                  </a:lnTo>
                  <a:lnTo>
                    <a:pt x="189" y="180"/>
                  </a:lnTo>
                  <a:lnTo>
                    <a:pt x="183" y="182"/>
                  </a:lnTo>
                  <a:lnTo>
                    <a:pt x="179" y="179"/>
                  </a:lnTo>
                  <a:lnTo>
                    <a:pt x="181" y="172"/>
                  </a:lnTo>
                  <a:lnTo>
                    <a:pt x="178" y="168"/>
                  </a:lnTo>
                  <a:lnTo>
                    <a:pt x="167" y="164"/>
                  </a:lnTo>
                  <a:lnTo>
                    <a:pt x="147" y="162"/>
                  </a:lnTo>
                  <a:lnTo>
                    <a:pt x="139" y="164"/>
                  </a:lnTo>
                  <a:lnTo>
                    <a:pt x="134" y="161"/>
                  </a:lnTo>
                  <a:lnTo>
                    <a:pt x="129" y="161"/>
                  </a:lnTo>
                  <a:lnTo>
                    <a:pt x="121" y="161"/>
                  </a:lnTo>
                  <a:lnTo>
                    <a:pt x="114" y="157"/>
                  </a:lnTo>
                  <a:lnTo>
                    <a:pt x="110" y="155"/>
                  </a:lnTo>
                  <a:lnTo>
                    <a:pt x="103" y="151"/>
                  </a:lnTo>
                  <a:lnTo>
                    <a:pt x="44" y="140"/>
                  </a:lnTo>
                  <a:lnTo>
                    <a:pt x="38" y="139"/>
                  </a:lnTo>
                  <a:lnTo>
                    <a:pt x="23" y="133"/>
                  </a:lnTo>
                  <a:lnTo>
                    <a:pt x="15" y="119"/>
                  </a:lnTo>
                  <a:lnTo>
                    <a:pt x="0" y="112"/>
                  </a:lnTo>
                  <a:lnTo>
                    <a:pt x="12" y="105"/>
                  </a:lnTo>
                  <a:lnTo>
                    <a:pt x="29" y="97"/>
                  </a:lnTo>
                  <a:lnTo>
                    <a:pt x="37" y="88"/>
                  </a:lnTo>
                  <a:lnTo>
                    <a:pt x="47" y="82"/>
                  </a:lnTo>
                  <a:lnTo>
                    <a:pt x="55" y="82"/>
                  </a:lnTo>
                  <a:lnTo>
                    <a:pt x="84" y="70"/>
                  </a:lnTo>
                  <a:lnTo>
                    <a:pt x="106" y="54"/>
                  </a:lnTo>
                  <a:lnTo>
                    <a:pt x="110" y="45"/>
                  </a:lnTo>
                  <a:lnTo>
                    <a:pt x="127" y="30"/>
                  </a:lnTo>
                  <a:lnTo>
                    <a:pt x="134" y="25"/>
                  </a:lnTo>
                  <a:lnTo>
                    <a:pt x="141" y="13"/>
                  </a:lnTo>
                  <a:lnTo>
                    <a:pt x="161" y="2"/>
                  </a:lnTo>
                  <a:lnTo>
                    <a:pt x="170" y="0"/>
                  </a:lnTo>
                  <a:lnTo>
                    <a:pt x="189" y="1"/>
                  </a:lnTo>
                  <a:lnTo>
                    <a:pt x="190" y="4"/>
                  </a:lnTo>
                  <a:lnTo>
                    <a:pt x="172" y="18"/>
                  </a:lnTo>
                  <a:lnTo>
                    <a:pt x="156" y="31"/>
                  </a:lnTo>
                  <a:lnTo>
                    <a:pt x="154" y="37"/>
                  </a:lnTo>
                  <a:lnTo>
                    <a:pt x="147" y="45"/>
                  </a:lnTo>
                  <a:lnTo>
                    <a:pt x="147" y="52"/>
                  </a:lnTo>
                  <a:lnTo>
                    <a:pt x="142" y="61"/>
                  </a:lnTo>
                  <a:lnTo>
                    <a:pt x="157" y="61"/>
                  </a:lnTo>
                  <a:lnTo>
                    <a:pt x="172" y="61"/>
                  </a:lnTo>
                  <a:lnTo>
                    <a:pt x="196" y="63"/>
                  </a:lnTo>
                  <a:lnTo>
                    <a:pt x="208" y="75"/>
                  </a:lnTo>
                  <a:lnTo>
                    <a:pt x="229" y="100"/>
                  </a:lnTo>
                  <a:lnTo>
                    <a:pt x="246" y="98"/>
                  </a:lnTo>
                  <a:lnTo>
                    <a:pt x="273" y="97"/>
                  </a:lnTo>
                  <a:lnTo>
                    <a:pt x="279" y="94"/>
                  </a:lnTo>
                  <a:lnTo>
                    <a:pt x="276" y="90"/>
                  </a:lnTo>
                  <a:lnTo>
                    <a:pt x="282" y="94"/>
                  </a:lnTo>
                  <a:lnTo>
                    <a:pt x="290" y="93"/>
                  </a:lnTo>
                  <a:lnTo>
                    <a:pt x="319" y="72"/>
                  </a:lnTo>
                  <a:lnTo>
                    <a:pt x="337" y="66"/>
                  </a:lnTo>
                  <a:lnTo>
                    <a:pt x="345" y="68"/>
                  </a:lnTo>
                  <a:lnTo>
                    <a:pt x="365" y="65"/>
                  </a:lnTo>
                  <a:lnTo>
                    <a:pt x="382" y="54"/>
                  </a:lnTo>
                  <a:lnTo>
                    <a:pt x="400" y="50"/>
                  </a:lnTo>
                  <a:lnTo>
                    <a:pt x="400" y="79"/>
                  </a:lnTo>
                  <a:lnTo>
                    <a:pt x="405" y="82"/>
                  </a:lnTo>
                  <a:lnTo>
                    <a:pt x="424" y="80"/>
                  </a:lnTo>
                  <a:lnTo>
                    <a:pt x="432" y="77"/>
                  </a:lnTo>
                  <a:lnTo>
                    <a:pt x="438" y="84"/>
                  </a:lnTo>
                  <a:lnTo>
                    <a:pt x="447" y="73"/>
                  </a:lnTo>
                  <a:lnTo>
                    <a:pt x="459" y="72"/>
                  </a:lnTo>
                  <a:lnTo>
                    <a:pt x="463" y="66"/>
                  </a:lnTo>
                  <a:lnTo>
                    <a:pt x="468" y="68"/>
                  </a:lnTo>
                  <a:lnTo>
                    <a:pt x="470" y="70"/>
                  </a:lnTo>
                  <a:lnTo>
                    <a:pt x="470" y="84"/>
                  </a:lnTo>
                  <a:lnTo>
                    <a:pt x="476" y="104"/>
                  </a:lnTo>
                  <a:lnTo>
                    <a:pt x="483" y="107"/>
                  </a:lnTo>
                  <a:lnTo>
                    <a:pt x="488" y="115"/>
                  </a:lnTo>
                  <a:lnTo>
                    <a:pt x="492" y="115"/>
                  </a:lnTo>
                  <a:lnTo>
                    <a:pt x="497" y="108"/>
                  </a:lnTo>
                  <a:lnTo>
                    <a:pt x="503" y="111"/>
                  </a:lnTo>
                  <a:lnTo>
                    <a:pt x="511" y="108"/>
                  </a:lnTo>
                  <a:lnTo>
                    <a:pt x="524" y="118"/>
                  </a:lnTo>
                  <a:lnTo>
                    <a:pt x="514" y="126"/>
                  </a:lnTo>
                  <a:lnTo>
                    <a:pt x="504" y="127"/>
                  </a:lnTo>
                  <a:lnTo>
                    <a:pt x="494" y="125"/>
                  </a:lnTo>
                  <a:lnTo>
                    <a:pt x="486" y="127"/>
                  </a:lnTo>
                  <a:lnTo>
                    <a:pt x="478" y="125"/>
                  </a:lnTo>
                  <a:lnTo>
                    <a:pt x="459" y="133"/>
                  </a:lnTo>
                  <a:lnTo>
                    <a:pt x="438" y="125"/>
                  </a:lnTo>
                  <a:lnTo>
                    <a:pt x="434" y="129"/>
                  </a:lnTo>
                  <a:lnTo>
                    <a:pt x="432" y="148"/>
                  </a:lnTo>
                  <a:lnTo>
                    <a:pt x="410" y="132"/>
                  </a:lnTo>
                  <a:lnTo>
                    <a:pt x="400" y="129"/>
                  </a:lnTo>
                  <a:lnTo>
                    <a:pt x="371" y="127"/>
                  </a:lnTo>
                  <a:lnTo>
                    <a:pt x="365" y="139"/>
                  </a:lnTo>
                  <a:lnTo>
                    <a:pt x="355" y="143"/>
                  </a:lnTo>
                  <a:lnTo>
                    <a:pt x="347" y="144"/>
                  </a:lnTo>
                  <a:lnTo>
                    <a:pt x="341" y="148"/>
                  </a:lnTo>
                  <a:lnTo>
                    <a:pt x="327" y="145"/>
                  </a:lnTo>
                  <a:lnTo>
                    <a:pt x="317" y="150"/>
                  </a:lnTo>
                  <a:lnTo>
                    <a:pt x="305" y="172"/>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97" name="Michigan extra 2 (no alt text)"/>
            <p:cNvSpPr>
              <a:spLocks/>
            </p:cNvSpPr>
            <p:nvPr/>
          </p:nvSpPr>
          <p:spPr bwMode="auto">
            <a:xfrm>
              <a:off x="5727700" y="2309813"/>
              <a:ext cx="38100" cy="34925"/>
            </a:xfrm>
            <a:custGeom>
              <a:avLst/>
              <a:gdLst>
                <a:gd name="T0" fmla="*/ 0 w 24"/>
                <a:gd name="T1" fmla="*/ 2147483647 h 23"/>
                <a:gd name="T2" fmla="*/ 0 w 24"/>
                <a:gd name="T3" fmla="*/ 0 h 23"/>
                <a:gd name="T4" fmla="*/ 2147483647 w 24"/>
                <a:gd name="T5" fmla="*/ 2147483647 h 23"/>
                <a:gd name="T6" fmla="*/ 2147483647 w 24"/>
                <a:gd name="T7" fmla="*/ 2147483647 h 23"/>
                <a:gd name="T8" fmla="*/ 0 w 24"/>
                <a:gd name="T9" fmla="*/ 2147483647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6"/>
                  </a:moveTo>
                  <a:lnTo>
                    <a:pt x="0" y="0"/>
                  </a:lnTo>
                  <a:lnTo>
                    <a:pt x="23" y="17"/>
                  </a:lnTo>
                  <a:lnTo>
                    <a:pt x="13" y="22"/>
                  </a:lnTo>
                  <a:lnTo>
                    <a:pt x="0" y="6"/>
                  </a:lnTo>
                </a:path>
              </a:pathLst>
            </a:custGeom>
            <a:grpFill/>
            <a:ln w="6350" cap="rnd">
              <a:solidFill>
                <a:schemeClr val="tx1"/>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98" name="Michigan extra 3 (no alt text)"/>
            <p:cNvSpPr>
              <a:spLocks/>
            </p:cNvSpPr>
            <p:nvPr/>
          </p:nvSpPr>
          <p:spPr bwMode="auto">
            <a:xfrm>
              <a:off x="5175250" y="2028825"/>
              <a:ext cx="36513" cy="33338"/>
            </a:xfrm>
            <a:custGeom>
              <a:avLst/>
              <a:gdLst>
                <a:gd name="T0" fmla="*/ 0 w 23"/>
                <a:gd name="T1" fmla="*/ 2147483647 h 23"/>
                <a:gd name="T2" fmla="*/ 2147483647 w 23"/>
                <a:gd name="T3" fmla="*/ 0 h 23"/>
                <a:gd name="T4" fmla="*/ 2147483647 w 23"/>
                <a:gd name="T5" fmla="*/ 2147483647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7"/>
                  </a:moveTo>
                  <a:lnTo>
                    <a:pt x="22" y="0"/>
                  </a:lnTo>
                  <a:lnTo>
                    <a:pt x="19" y="7"/>
                  </a:lnTo>
                  <a:lnTo>
                    <a:pt x="13" y="22"/>
                  </a:lnTo>
                  <a:lnTo>
                    <a:pt x="0" y="7"/>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2078" name="Minnesota" descr="Minnesota, 40 kilowatt limit."/>
          <p:cNvSpPr>
            <a:spLocks/>
          </p:cNvSpPr>
          <p:nvPr/>
        </p:nvSpPr>
        <p:spPr bwMode="auto">
          <a:xfrm>
            <a:off x="3687763" y="1588375"/>
            <a:ext cx="896937" cy="935038"/>
          </a:xfrm>
          <a:custGeom>
            <a:avLst/>
            <a:gdLst>
              <a:gd name="T0" fmla="*/ 2147483647 w 568"/>
              <a:gd name="T1" fmla="*/ 2147483647 h 635"/>
              <a:gd name="T2" fmla="*/ 2147483647 w 568"/>
              <a:gd name="T3" fmla="*/ 2147483647 h 635"/>
              <a:gd name="T4" fmla="*/ 2147483647 w 568"/>
              <a:gd name="T5" fmla="*/ 2147483647 h 635"/>
              <a:gd name="T6" fmla="*/ 2147483647 w 568"/>
              <a:gd name="T7" fmla="*/ 2147483647 h 635"/>
              <a:gd name="T8" fmla="*/ 2147483647 w 568"/>
              <a:gd name="T9" fmla="*/ 2147483647 h 635"/>
              <a:gd name="T10" fmla="*/ 2147483647 w 568"/>
              <a:gd name="T11" fmla="*/ 2147483647 h 635"/>
              <a:gd name="T12" fmla="*/ 2147483647 w 568"/>
              <a:gd name="T13" fmla="*/ 2147483647 h 635"/>
              <a:gd name="T14" fmla="*/ 2147483647 w 568"/>
              <a:gd name="T15" fmla="*/ 2147483647 h 635"/>
              <a:gd name="T16" fmla="*/ 2147483647 w 568"/>
              <a:gd name="T17" fmla="*/ 2147483647 h 635"/>
              <a:gd name="T18" fmla="*/ 2147483647 w 568"/>
              <a:gd name="T19" fmla="*/ 2147483647 h 635"/>
              <a:gd name="T20" fmla="*/ 2147483647 w 568"/>
              <a:gd name="T21" fmla="*/ 2147483647 h 635"/>
              <a:gd name="T22" fmla="*/ 2147483647 w 568"/>
              <a:gd name="T23" fmla="*/ 2147483647 h 635"/>
              <a:gd name="T24" fmla="*/ 2147483647 w 568"/>
              <a:gd name="T25" fmla="*/ 2147483647 h 635"/>
              <a:gd name="T26" fmla="*/ 2147483647 w 568"/>
              <a:gd name="T27" fmla="*/ 2147483647 h 635"/>
              <a:gd name="T28" fmla="*/ 2147483647 w 568"/>
              <a:gd name="T29" fmla="*/ 2147483647 h 635"/>
              <a:gd name="T30" fmla="*/ 2147483647 w 568"/>
              <a:gd name="T31" fmla="*/ 2147483647 h 635"/>
              <a:gd name="T32" fmla="*/ 2147483647 w 568"/>
              <a:gd name="T33" fmla="*/ 2147483647 h 635"/>
              <a:gd name="T34" fmla="*/ 2147483647 w 568"/>
              <a:gd name="T35" fmla="*/ 2147483647 h 635"/>
              <a:gd name="T36" fmla="*/ 2147483647 w 568"/>
              <a:gd name="T37" fmla="*/ 2147483647 h 635"/>
              <a:gd name="T38" fmla="*/ 2147483647 w 568"/>
              <a:gd name="T39" fmla="*/ 2147483647 h 635"/>
              <a:gd name="T40" fmla="*/ 2147483647 w 568"/>
              <a:gd name="T41" fmla="*/ 2147483647 h 635"/>
              <a:gd name="T42" fmla="*/ 2147483647 w 568"/>
              <a:gd name="T43" fmla="*/ 2147483647 h 635"/>
              <a:gd name="T44" fmla="*/ 2147483647 w 568"/>
              <a:gd name="T45" fmla="*/ 2147483647 h 635"/>
              <a:gd name="T46" fmla="*/ 2147483647 w 568"/>
              <a:gd name="T47" fmla="*/ 2147483647 h 635"/>
              <a:gd name="T48" fmla="*/ 2147483647 w 568"/>
              <a:gd name="T49" fmla="*/ 2147483647 h 635"/>
              <a:gd name="T50" fmla="*/ 2147483647 w 568"/>
              <a:gd name="T51" fmla="*/ 2147483647 h 635"/>
              <a:gd name="T52" fmla="*/ 2147483647 w 568"/>
              <a:gd name="T53" fmla="*/ 2147483647 h 635"/>
              <a:gd name="T54" fmla="*/ 2147483647 w 568"/>
              <a:gd name="T55" fmla="*/ 2147483647 h 635"/>
              <a:gd name="T56" fmla="*/ 2147483647 w 568"/>
              <a:gd name="T57" fmla="*/ 2147483647 h 635"/>
              <a:gd name="T58" fmla="*/ 2147483647 w 568"/>
              <a:gd name="T59" fmla="*/ 2147483647 h 635"/>
              <a:gd name="T60" fmla="*/ 2147483647 w 568"/>
              <a:gd name="T61" fmla="*/ 2147483647 h 635"/>
              <a:gd name="T62" fmla="*/ 2147483647 w 568"/>
              <a:gd name="T63" fmla="*/ 2147483647 h 635"/>
              <a:gd name="T64" fmla="*/ 2147483647 w 568"/>
              <a:gd name="T65" fmla="*/ 2147483647 h 635"/>
              <a:gd name="T66" fmla="*/ 2147483647 w 568"/>
              <a:gd name="T67" fmla="*/ 2147483647 h 635"/>
              <a:gd name="T68" fmla="*/ 2147483647 w 568"/>
              <a:gd name="T69" fmla="*/ 2147483647 h 635"/>
              <a:gd name="T70" fmla="*/ 2147483647 w 568"/>
              <a:gd name="T71" fmla="*/ 2147483647 h 635"/>
              <a:gd name="T72" fmla="*/ 2147483647 w 568"/>
              <a:gd name="T73" fmla="*/ 2147483647 h 635"/>
              <a:gd name="T74" fmla="*/ 2147483647 w 568"/>
              <a:gd name="T75" fmla="*/ 2147483647 h 635"/>
              <a:gd name="T76" fmla="*/ 2147483647 w 568"/>
              <a:gd name="T77" fmla="*/ 2147483647 h 635"/>
              <a:gd name="T78" fmla="*/ 2147483647 w 568"/>
              <a:gd name="T79" fmla="*/ 2147483647 h 635"/>
              <a:gd name="T80" fmla="*/ 2147483647 w 568"/>
              <a:gd name="T81" fmla="*/ 2147483647 h 635"/>
              <a:gd name="T82" fmla="*/ 2147483647 w 568"/>
              <a:gd name="T83" fmla="*/ 2147483647 h 635"/>
              <a:gd name="T84" fmla="*/ 2147483647 w 568"/>
              <a:gd name="T85" fmla="*/ 2147483647 h 635"/>
              <a:gd name="T86" fmla="*/ 2147483647 w 568"/>
              <a:gd name="T87" fmla="*/ 2147483647 h 635"/>
              <a:gd name="T88" fmla="*/ 2147483647 w 568"/>
              <a:gd name="T89" fmla="*/ 2147483647 h 635"/>
              <a:gd name="T90" fmla="*/ 2147483647 w 568"/>
              <a:gd name="T91" fmla="*/ 2147483647 h 635"/>
              <a:gd name="T92" fmla="*/ 2147483647 w 568"/>
              <a:gd name="T93" fmla="*/ 2147483647 h 635"/>
              <a:gd name="T94" fmla="*/ 2147483647 w 568"/>
              <a:gd name="T95" fmla="*/ 2147483647 h 6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8"/>
              <a:gd name="T145" fmla="*/ 0 h 635"/>
              <a:gd name="T146" fmla="*/ 568 w 568"/>
              <a:gd name="T147" fmla="*/ 635 h 6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8" h="635">
                <a:moveTo>
                  <a:pt x="63" y="492"/>
                </a:moveTo>
                <a:lnTo>
                  <a:pt x="63" y="474"/>
                </a:lnTo>
                <a:lnTo>
                  <a:pt x="62" y="442"/>
                </a:lnTo>
                <a:lnTo>
                  <a:pt x="60" y="435"/>
                </a:lnTo>
                <a:lnTo>
                  <a:pt x="58" y="431"/>
                </a:lnTo>
                <a:lnTo>
                  <a:pt x="48" y="427"/>
                </a:lnTo>
                <a:lnTo>
                  <a:pt x="31" y="407"/>
                </a:lnTo>
                <a:lnTo>
                  <a:pt x="31" y="405"/>
                </a:lnTo>
                <a:lnTo>
                  <a:pt x="47" y="391"/>
                </a:lnTo>
                <a:lnTo>
                  <a:pt x="52" y="370"/>
                </a:lnTo>
                <a:lnTo>
                  <a:pt x="51" y="363"/>
                </a:lnTo>
                <a:lnTo>
                  <a:pt x="51" y="360"/>
                </a:lnTo>
                <a:lnTo>
                  <a:pt x="51" y="362"/>
                </a:lnTo>
                <a:lnTo>
                  <a:pt x="47" y="326"/>
                </a:lnTo>
                <a:lnTo>
                  <a:pt x="38" y="310"/>
                </a:lnTo>
                <a:lnTo>
                  <a:pt x="36" y="296"/>
                </a:lnTo>
                <a:lnTo>
                  <a:pt x="34" y="296"/>
                </a:lnTo>
                <a:lnTo>
                  <a:pt x="34" y="270"/>
                </a:lnTo>
                <a:lnTo>
                  <a:pt x="31" y="256"/>
                </a:lnTo>
                <a:lnTo>
                  <a:pt x="30" y="240"/>
                </a:lnTo>
                <a:lnTo>
                  <a:pt x="30" y="237"/>
                </a:lnTo>
                <a:lnTo>
                  <a:pt x="30" y="231"/>
                </a:lnTo>
                <a:lnTo>
                  <a:pt x="30" y="221"/>
                </a:lnTo>
                <a:lnTo>
                  <a:pt x="30" y="220"/>
                </a:lnTo>
                <a:lnTo>
                  <a:pt x="29" y="217"/>
                </a:lnTo>
                <a:lnTo>
                  <a:pt x="30" y="216"/>
                </a:lnTo>
                <a:lnTo>
                  <a:pt x="29" y="203"/>
                </a:lnTo>
                <a:lnTo>
                  <a:pt x="29" y="202"/>
                </a:lnTo>
                <a:lnTo>
                  <a:pt x="27" y="190"/>
                </a:lnTo>
                <a:lnTo>
                  <a:pt x="26" y="184"/>
                </a:lnTo>
                <a:lnTo>
                  <a:pt x="15" y="163"/>
                </a:lnTo>
                <a:lnTo>
                  <a:pt x="8" y="133"/>
                </a:lnTo>
                <a:lnTo>
                  <a:pt x="5" y="131"/>
                </a:lnTo>
                <a:lnTo>
                  <a:pt x="6" y="129"/>
                </a:lnTo>
                <a:lnTo>
                  <a:pt x="8" y="127"/>
                </a:lnTo>
                <a:lnTo>
                  <a:pt x="6" y="105"/>
                </a:lnTo>
                <a:lnTo>
                  <a:pt x="5" y="92"/>
                </a:lnTo>
                <a:lnTo>
                  <a:pt x="2" y="58"/>
                </a:lnTo>
                <a:lnTo>
                  <a:pt x="4" y="56"/>
                </a:lnTo>
                <a:lnTo>
                  <a:pt x="0" y="43"/>
                </a:lnTo>
                <a:lnTo>
                  <a:pt x="59" y="43"/>
                </a:lnTo>
                <a:lnTo>
                  <a:pt x="138" y="41"/>
                </a:lnTo>
                <a:lnTo>
                  <a:pt x="149" y="40"/>
                </a:lnTo>
                <a:lnTo>
                  <a:pt x="149" y="0"/>
                </a:lnTo>
                <a:lnTo>
                  <a:pt x="163" y="1"/>
                </a:lnTo>
                <a:lnTo>
                  <a:pt x="173" y="5"/>
                </a:lnTo>
                <a:lnTo>
                  <a:pt x="184" y="62"/>
                </a:lnTo>
                <a:lnTo>
                  <a:pt x="192" y="69"/>
                </a:lnTo>
                <a:lnTo>
                  <a:pt x="203" y="70"/>
                </a:lnTo>
                <a:lnTo>
                  <a:pt x="216" y="70"/>
                </a:lnTo>
                <a:lnTo>
                  <a:pt x="217" y="74"/>
                </a:lnTo>
                <a:lnTo>
                  <a:pt x="246" y="76"/>
                </a:lnTo>
                <a:lnTo>
                  <a:pt x="250" y="88"/>
                </a:lnTo>
                <a:lnTo>
                  <a:pt x="268" y="87"/>
                </a:lnTo>
                <a:lnTo>
                  <a:pt x="275" y="83"/>
                </a:lnTo>
                <a:lnTo>
                  <a:pt x="274" y="80"/>
                </a:lnTo>
                <a:lnTo>
                  <a:pt x="292" y="73"/>
                </a:lnTo>
                <a:lnTo>
                  <a:pt x="302" y="74"/>
                </a:lnTo>
                <a:lnTo>
                  <a:pt x="311" y="73"/>
                </a:lnTo>
                <a:lnTo>
                  <a:pt x="328" y="83"/>
                </a:lnTo>
                <a:lnTo>
                  <a:pt x="335" y="81"/>
                </a:lnTo>
                <a:lnTo>
                  <a:pt x="336" y="92"/>
                </a:lnTo>
                <a:lnTo>
                  <a:pt x="346" y="92"/>
                </a:lnTo>
                <a:lnTo>
                  <a:pt x="356" y="115"/>
                </a:lnTo>
                <a:lnTo>
                  <a:pt x="363" y="110"/>
                </a:lnTo>
                <a:lnTo>
                  <a:pt x="361" y="102"/>
                </a:lnTo>
                <a:lnTo>
                  <a:pt x="377" y="99"/>
                </a:lnTo>
                <a:lnTo>
                  <a:pt x="382" y="102"/>
                </a:lnTo>
                <a:lnTo>
                  <a:pt x="385" y="110"/>
                </a:lnTo>
                <a:lnTo>
                  <a:pt x="399" y="115"/>
                </a:lnTo>
                <a:lnTo>
                  <a:pt x="421" y="127"/>
                </a:lnTo>
                <a:lnTo>
                  <a:pt x="438" y="126"/>
                </a:lnTo>
                <a:lnTo>
                  <a:pt x="454" y="112"/>
                </a:lnTo>
                <a:lnTo>
                  <a:pt x="468" y="105"/>
                </a:lnTo>
                <a:lnTo>
                  <a:pt x="475" y="120"/>
                </a:lnTo>
                <a:lnTo>
                  <a:pt x="485" y="119"/>
                </a:lnTo>
                <a:lnTo>
                  <a:pt x="506" y="119"/>
                </a:lnTo>
                <a:lnTo>
                  <a:pt x="519" y="116"/>
                </a:lnTo>
                <a:lnTo>
                  <a:pt x="540" y="127"/>
                </a:lnTo>
                <a:lnTo>
                  <a:pt x="550" y="123"/>
                </a:lnTo>
                <a:lnTo>
                  <a:pt x="567" y="123"/>
                </a:lnTo>
                <a:lnTo>
                  <a:pt x="532" y="145"/>
                </a:lnTo>
                <a:lnTo>
                  <a:pt x="497" y="160"/>
                </a:lnTo>
                <a:lnTo>
                  <a:pt x="479" y="172"/>
                </a:lnTo>
                <a:lnTo>
                  <a:pt x="461" y="190"/>
                </a:lnTo>
                <a:lnTo>
                  <a:pt x="445" y="209"/>
                </a:lnTo>
                <a:lnTo>
                  <a:pt x="436" y="220"/>
                </a:lnTo>
                <a:lnTo>
                  <a:pt x="407" y="249"/>
                </a:lnTo>
                <a:lnTo>
                  <a:pt x="392" y="260"/>
                </a:lnTo>
                <a:lnTo>
                  <a:pt x="388" y="270"/>
                </a:lnTo>
                <a:lnTo>
                  <a:pt x="392" y="274"/>
                </a:lnTo>
                <a:lnTo>
                  <a:pt x="386" y="270"/>
                </a:lnTo>
                <a:lnTo>
                  <a:pt x="375" y="281"/>
                </a:lnTo>
                <a:lnTo>
                  <a:pt x="371" y="281"/>
                </a:lnTo>
                <a:lnTo>
                  <a:pt x="371" y="285"/>
                </a:lnTo>
                <a:lnTo>
                  <a:pt x="372" y="298"/>
                </a:lnTo>
                <a:lnTo>
                  <a:pt x="372" y="307"/>
                </a:lnTo>
                <a:lnTo>
                  <a:pt x="374" y="335"/>
                </a:lnTo>
                <a:lnTo>
                  <a:pt x="375" y="344"/>
                </a:lnTo>
                <a:lnTo>
                  <a:pt x="342" y="371"/>
                </a:lnTo>
                <a:lnTo>
                  <a:pt x="335" y="384"/>
                </a:lnTo>
                <a:lnTo>
                  <a:pt x="332" y="393"/>
                </a:lnTo>
                <a:lnTo>
                  <a:pt x="343" y="402"/>
                </a:lnTo>
                <a:lnTo>
                  <a:pt x="346" y="407"/>
                </a:lnTo>
                <a:lnTo>
                  <a:pt x="345" y="430"/>
                </a:lnTo>
                <a:lnTo>
                  <a:pt x="345" y="435"/>
                </a:lnTo>
                <a:lnTo>
                  <a:pt x="345" y="438"/>
                </a:lnTo>
                <a:lnTo>
                  <a:pt x="345" y="439"/>
                </a:lnTo>
                <a:lnTo>
                  <a:pt x="346" y="448"/>
                </a:lnTo>
                <a:lnTo>
                  <a:pt x="345" y="461"/>
                </a:lnTo>
                <a:lnTo>
                  <a:pt x="346" y="475"/>
                </a:lnTo>
                <a:lnTo>
                  <a:pt x="345" y="489"/>
                </a:lnTo>
                <a:lnTo>
                  <a:pt x="349" y="492"/>
                </a:lnTo>
                <a:lnTo>
                  <a:pt x="352" y="495"/>
                </a:lnTo>
                <a:lnTo>
                  <a:pt x="368" y="507"/>
                </a:lnTo>
                <a:lnTo>
                  <a:pt x="382" y="509"/>
                </a:lnTo>
                <a:lnTo>
                  <a:pt x="382" y="510"/>
                </a:lnTo>
                <a:lnTo>
                  <a:pt x="384" y="514"/>
                </a:lnTo>
                <a:lnTo>
                  <a:pt x="389" y="518"/>
                </a:lnTo>
                <a:lnTo>
                  <a:pt x="390" y="520"/>
                </a:lnTo>
                <a:lnTo>
                  <a:pt x="397" y="521"/>
                </a:lnTo>
                <a:lnTo>
                  <a:pt x="402" y="523"/>
                </a:lnTo>
                <a:lnTo>
                  <a:pt x="408" y="525"/>
                </a:lnTo>
                <a:lnTo>
                  <a:pt x="418" y="539"/>
                </a:lnTo>
                <a:lnTo>
                  <a:pt x="421" y="545"/>
                </a:lnTo>
                <a:lnTo>
                  <a:pt x="432" y="552"/>
                </a:lnTo>
                <a:lnTo>
                  <a:pt x="439" y="559"/>
                </a:lnTo>
                <a:lnTo>
                  <a:pt x="445" y="561"/>
                </a:lnTo>
                <a:lnTo>
                  <a:pt x="449" y="561"/>
                </a:lnTo>
                <a:lnTo>
                  <a:pt x="454" y="564"/>
                </a:lnTo>
                <a:lnTo>
                  <a:pt x="454" y="566"/>
                </a:lnTo>
                <a:lnTo>
                  <a:pt x="458" y="570"/>
                </a:lnTo>
                <a:lnTo>
                  <a:pt x="465" y="578"/>
                </a:lnTo>
                <a:lnTo>
                  <a:pt x="467" y="579"/>
                </a:lnTo>
                <a:lnTo>
                  <a:pt x="471" y="586"/>
                </a:lnTo>
                <a:lnTo>
                  <a:pt x="471" y="589"/>
                </a:lnTo>
                <a:lnTo>
                  <a:pt x="469" y="592"/>
                </a:lnTo>
                <a:lnTo>
                  <a:pt x="469" y="604"/>
                </a:lnTo>
                <a:lnTo>
                  <a:pt x="472" y="607"/>
                </a:lnTo>
                <a:lnTo>
                  <a:pt x="475" y="615"/>
                </a:lnTo>
                <a:lnTo>
                  <a:pt x="472" y="617"/>
                </a:lnTo>
                <a:lnTo>
                  <a:pt x="465" y="617"/>
                </a:lnTo>
                <a:lnTo>
                  <a:pt x="445" y="618"/>
                </a:lnTo>
                <a:lnTo>
                  <a:pt x="443" y="618"/>
                </a:lnTo>
                <a:lnTo>
                  <a:pt x="435" y="618"/>
                </a:lnTo>
                <a:lnTo>
                  <a:pt x="407" y="621"/>
                </a:lnTo>
                <a:lnTo>
                  <a:pt x="378" y="622"/>
                </a:lnTo>
                <a:lnTo>
                  <a:pt x="371" y="622"/>
                </a:lnTo>
                <a:lnTo>
                  <a:pt x="335" y="625"/>
                </a:lnTo>
                <a:lnTo>
                  <a:pt x="334" y="625"/>
                </a:lnTo>
                <a:lnTo>
                  <a:pt x="331" y="625"/>
                </a:lnTo>
                <a:lnTo>
                  <a:pt x="306" y="625"/>
                </a:lnTo>
                <a:lnTo>
                  <a:pt x="303" y="627"/>
                </a:lnTo>
                <a:lnTo>
                  <a:pt x="296" y="627"/>
                </a:lnTo>
                <a:lnTo>
                  <a:pt x="285" y="627"/>
                </a:lnTo>
                <a:lnTo>
                  <a:pt x="268" y="628"/>
                </a:lnTo>
                <a:lnTo>
                  <a:pt x="267" y="628"/>
                </a:lnTo>
                <a:lnTo>
                  <a:pt x="259" y="628"/>
                </a:lnTo>
                <a:lnTo>
                  <a:pt x="256" y="628"/>
                </a:lnTo>
                <a:lnTo>
                  <a:pt x="237" y="629"/>
                </a:lnTo>
                <a:lnTo>
                  <a:pt x="227" y="629"/>
                </a:lnTo>
                <a:lnTo>
                  <a:pt x="223" y="629"/>
                </a:lnTo>
                <a:lnTo>
                  <a:pt x="206" y="629"/>
                </a:lnTo>
                <a:lnTo>
                  <a:pt x="198" y="629"/>
                </a:lnTo>
                <a:lnTo>
                  <a:pt x="189" y="629"/>
                </a:lnTo>
                <a:lnTo>
                  <a:pt x="188" y="629"/>
                </a:lnTo>
                <a:lnTo>
                  <a:pt x="185" y="629"/>
                </a:lnTo>
                <a:lnTo>
                  <a:pt x="169" y="631"/>
                </a:lnTo>
                <a:lnTo>
                  <a:pt x="159" y="631"/>
                </a:lnTo>
                <a:lnTo>
                  <a:pt x="149" y="632"/>
                </a:lnTo>
                <a:lnTo>
                  <a:pt x="144" y="632"/>
                </a:lnTo>
                <a:lnTo>
                  <a:pt x="123" y="632"/>
                </a:lnTo>
                <a:lnTo>
                  <a:pt x="120" y="632"/>
                </a:lnTo>
                <a:lnTo>
                  <a:pt x="110" y="632"/>
                </a:lnTo>
                <a:lnTo>
                  <a:pt x="106" y="632"/>
                </a:lnTo>
                <a:lnTo>
                  <a:pt x="101" y="632"/>
                </a:lnTo>
                <a:lnTo>
                  <a:pt x="97" y="632"/>
                </a:lnTo>
                <a:lnTo>
                  <a:pt x="80" y="632"/>
                </a:lnTo>
                <a:lnTo>
                  <a:pt x="70" y="634"/>
                </a:lnTo>
                <a:lnTo>
                  <a:pt x="65" y="634"/>
                </a:lnTo>
                <a:lnTo>
                  <a:pt x="65" y="620"/>
                </a:lnTo>
                <a:lnTo>
                  <a:pt x="65" y="606"/>
                </a:lnTo>
                <a:lnTo>
                  <a:pt x="65" y="595"/>
                </a:lnTo>
                <a:lnTo>
                  <a:pt x="63" y="579"/>
                </a:lnTo>
                <a:lnTo>
                  <a:pt x="63" y="566"/>
                </a:lnTo>
                <a:lnTo>
                  <a:pt x="63" y="557"/>
                </a:lnTo>
                <a:lnTo>
                  <a:pt x="63" y="521"/>
                </a:lnTo>
                <a:lnTo>
                  <a:pt x="63" y="511"/>
                </a:lnTo>
                <a:lnTo>
                  <a:pt x="63" y="492"/>
                </a:lnTo>
              </a:path>
            </a:pathLst>
          </a:custGeom>
          <a:solidFill>
            <a:schemeClr val="tx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79" name="Missouri" descr="Missouri, 100 kilowatt limit."/>
          <p:cNvSpPr>
            <a:spLocks/>
          </p:cNvSpPr>
          <p:nvPr/>
        </p:nvSpPr>
        <p:spPr bwMode="auto">
          <a:xfrm>
            <a:off x="3887788" y="2963150"/>
            <a:ext cx="911225" cy="727075"/>
          </a:xfrm>
          <a:custGeom>
            <a:avLst/>
            <a:gdLst>
              <a:gd name="T0" fmla="*/ 2147483647 w 578"/>
              <a:gd name="T1" fmla="*/ 2147483647 h 495"/>
              <a:gd name="T2" fmla="*/ 2147483647 w 578"/>
              <a:gd name="T3" fmla="*/ 2147483647 h 495"/>
              <a:gd name="T4" fmla="*/ 2147483647 w 578"/>
              <a:gd name="T5" fmla="*/ 2147483647 h 495"/>
              <a:gd name="T6" fmla="*/ 2147483647 w 578"/>
              <a:gd name="T7" fmla="*/ 2147483647 h 495"/>
              <a:gd name="T8" fmla="*/ 2147483647 w 578"/>
              <a:gd name="T9" fmla="*/ 0 h 495"/>
              <a:gd name="T10" fmla="*/ 2147483647 w 578"/>
              <a:gd name="T11" fmla="*/ 2147483647 h 495"/>
              <a:gd name="T12" fmla="*/ 2147483647 w 578"/>
              <a:gd name="T13" fmla="*/ 2147483647 h 495"/>
              <a:gd name="T14" fmla="*/ 2147483647 w 578"/>
              <a:gd name="T15" fmla="*/ 2147483647 h 495"/>
              <a:gd name="T16" fmla="*/ 2147483647 w 578"/>
              <a:gd name="T17" fmla="*/ 2147483647 h 495"/>
              <a:gd name="T18" fmla="*/ 2147483647 w 578"/>
              <a:gd name="T19" fmla="*/ 2147483647 h 495"/>
              <a:gd name="T20" fmla="*/ 2147483647 w 578"/>
              <a:gd name="T21" fmla="*/ 2147483647 h 495"/>
              <a:gd name="T22" fmla="*/ 2147483647 w 578"/>
              <a:gd name="T23" fmla="*/ 2147483647 h 495"/>
              <a:gd name="T24" fmla="*/ 2147483647 w 578"/>
              <a:gd name="T25" fmla="*/ 2147483647 h 495"/>
              <a:gd name="T26" fmla="*/ 2147483647 w 578"/>
              <a:gd name="T27" fmla="*/ 2147483647 h 495"/>
              <a:gd name="T28" fmla="*/ 2147483647 w 578"/>
              <a:gd name="T29" fmla="*/ 2147483647 h 495"/>
              <a:gd name="T30" fmla="*/ 2147483647 w 578"/>
              <a:gd name="T31" fmla="*/ 2147483647 h 495"/>
              <a:gd name="T32" fmla="*/ 2147483647 w 578"/>
              <a:gd name="T33" fmla="*/ 2147483647 h 495"/>
              <a:gd name="T34" fmla="*/ 2147483647 w 578"/>
              <a:gd name="T35" fmla="*/ 2147483647 h 495"/>
              <a:gd name="T36" fmla="*/ 2147483647 w 578"/>
              <a:gd name="T37" fmla="*/ 2147483647 h 495"/>
              <a:gd name="T38" fmla="*/ 2147483647 w 578"/>
              <a:gd name="T39" fmla="*/ 2147483647 h 495"/>
              <a:gd name="T40" fmla="*/ 2147483647 w 578"/>
              <a:gd name="T41" fmla="*/ 2147483647 h 495"/>
              <a:gd name="T42" fmla="*/ 2147483647 w 578"/>
              <a:gd name="T43" fmla="*/ 2147483647 h 495"/>
              <a:gd name="T44" fmla="*/ 2147483647 w 578"/>
              <a:gd name="T45" fmla="*/ 2147483647 h 495"/>
              <a:gd name="T46" fmla="*/ 2147483647 w 578"/>
              <a:gd name="T47" fmla="*/ 2147483647 h 495"/>
              <a:gd name="T48" fmla="*/ 2147483647 w 578"/>
              <a:gd name="T49" fmla="*/ 2147483647 h 495"/>
              <a:gd name="T50" fmla="*/ 2147483647 w 578"/>
              <a:gd name="T51" fmla="*/ 2147483647 h 495"/>
              <a:gd name="T52" fmla="*/ 2147483647 w 578"/>
              <a:gd name="T53" fmla="*/ 2147483647 h 495"/>
              <a:gd name="T54" fmla="*/ 2147483647 w 578"/>
              <a:gd name="T55" fmla="*/ 2147483647 h 495"/>
              <a:gd name="T56" fmla="*/ 2147483647 w 578"/>
              <a:gd name="T57" fmla="*/ 2147483647 h 495"/>
              <a:gd name="T58" fmla="*/ 2147483647 w 578"/>
              <a:gd name="T59" fmla="*/ 2147483647 h 495"/>
              <a:gd name="T60" fmla="*/ 2147483647 w 578"/>
              <a:gd name="T61" fmla="*/ 2147483647 h 495"/>
              <a:gd name="T62" fmla="*/ 2147483647 w 578"/>
              <a:gd name="T63" fmla="*/ 2147483647 h 495"/>
              <a:gd name="T64" fmla="*/ 2147483647 w 578"/>
              <a:gd name="T65" fmla="*/ 2147483647 h 495"/>
              <a:gd name="T66" fmla="*/ 2147483647 w 578"/>
              <a:gd name="T67" fmla="*/ 2147483647 h 495"/>
              <a:gd name="T68" fmla="*/ 2147483647 w 578"/>
              <a:gd name="T69" fmla="*/ 2147483647 h 495"/>
              <a:gd name="T70" fmla="*/ 2147483647 w 578"/>
              <a:gd name="T71" fmla="*/ 2147483647 h 495"/>
              <a:gd name="T72" fmla="*/ 2147483647 w 578"/>
              <a:gd name="T73" fmla="*/ 2147483647 h 495"/>
              <a:gd name="T74" fmla="*/ 2147483647 w 578"/>
              <a:gd name="T75" fmla="*/ 2147483647 h 495"/>
              <a:gd name="T76" fmla="*/ 2147483647 w 578"/>
              <a:gd name="T77" fmla="*/ 2147483647 h 495"/>
              <a:gd name="T78" fmla="*/ 2147483647 w 578"/>
              <a:gd name="T79" fmla="*/ 2147483647 h 495"/>
              <a:gd name="T80" fmla="*/ 2147483647 w 578"/>
              <a:gd name="T81" fmla="*/ 2147483647 h 495"/>
              <a:gd name="T82" fmla="*/ 2147483647 w 578"/>
              <a:gd name="T83" fmla="*/ 2147483647 h 495"/>
              <a:gd name="T84" fmla="*/ 2147483647 w 578"/>
              <a:gd name="T85" fmla="*/ 2147483647 h 495"/>
              <a:gd name="T86" fmla="*/ 2147483647 w 578"/>
              <a:gd name="T87" fmla="*/ 2147483647 h 495"/>
              <a:gd name="T88" fmla="*/ 2147483647 w 578"/>
              <a:gd name="T89" fmla="*/ 2147483647 h 495"/>
              <a:gd name="T90" fmla="*/ 2147483647 w 578"/>
              <a:gd name="T91" fmla="*/ 2147483647 h 495"/>
              <a:gd name="T92" fmla="*/ 2147483647 w 578"/>
              <a:gd name="T93" fmla="*/ 2147483647 h 495"/>
              <a:gd name="T94" fmla="*/ 2147483647 w 578"/>
              <a:gd name="T95" fmla="*/ 2147483647 h 495"/>
              <a:gd name="T96" fmla="*/ 2147483647 w 578"/>
              <a:gd name="T97" fmla="*/ 2147483647 h 495"/>
              <a:gd name="T98" fmla="*/ 0 w 578"/>
              <a:gd name="T99" fmla="*/ 2147483647 h 495"/>
              <a:gd name="T100" fmla="*/ 2147483647 w 578"/>
              <a:gd name="T101" fmla="*/ 2147483647 h 495"/>
              <a:gd name="T102" fmla="*/ 2147483647 w 578"/>
              <a:gd name="T103" fmla="*/ 2147483647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8"/>
              <a:gd name="T157" fmla="*/ 0 h 495"/>
              <a:gd name="T158" fmla="*/ 578 w 578"/>
              <a:gd name="T159" fmla="*/ 495 h 4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8" h="495">
                <a:moveTo>
                  <a:pt x="125" y="13"/>
                </a:moveTo>
                <a:lnTo>
                  <a:pt x="143" y="13"/>
                </a:lnTo>
                <a:lnTo>
                  <a:pt x="145" y="12"/>
                </a:lnTo>
                <a:lnTo>
                  <a:pt x="163" y="11"/>
                </a:lnTo>
                <a:lnTo>
                  <a:pt x="164" y="11"/>
                </a:lnTo>
                <a:lnTo>
                  <a:pt x="181" y="11"/>
                </a:lnTo>
                <a:lnTo>
                  <a:pt x="185" y="11"/>
                </a:lnTo>
                <a:lnTo>
                  <a:pt x="190" y="9"/>
                </a:lnTo>
                <a:lnTo>
                  <a:pt x="195" y="9"/>
                </a:lnTo>
                <a:lnTo>
                  <a:pt x="204" y="9"/>
                </a:lnTo>
                <a:lnTo>
                  <a:pt x="218" y="8"/>
                </a:lnTo>
                <a:lnTo>
                  <a:pt x="226" y="8"/>
                </a:lnTo>
                <a:lnTo>
                  <a:pt x="246" y="6"/>
                </a:lnTo>
                <a:lnTo>
                  <a:pt x="249" y="6"/>
                </a:lnTo>
                <a:lnTo>
                  <a:pt x="254" y="5"/>
                </a:lnTo>
                <a:lnTo>
                  <a:pt x="267" y="4"/>
                </a:lnTo>
                <a:lnTo>
                  <a:pt x="279" y="4"/>
                </a:lnTo>
                <a:lnTo>
                  <a:pt x="286" y="2"/>
                </a:lnTo>
                <a:lnTo>
                  <a:pt x="287" y="2"/>
                </a:lnTo>
                <a:lnTo>
                  <a:pt x="293" y="2"/>
                </a:lnTo>
                <a:lnTo>
                  <a:pt x="303" y="2"/>
                </a:lnTo>
                <a:lnTo>
                  <a:pt x="305" y="2"/>
                </a:lnTo>
                <a:lnTo>
                  <a:pt x="312" y="1"/>
                </a:lnTo>
                <a:lnTo>
                  <a:pt x="329" y="0"/>
                </a:lnTo>
                <a:lnTo>
                  <a:pt x="330" y="1"/>
                </a:lnTo>
                <a:lnTo>
                  <a:pt x="339" y="6"/>
                </a:lnTo>
                <a:lnTo>
                  <a:pt x="348" y="20"/>
                </a:lnTo>
                <a:lnTo>
                  <a:pt x="355" y="23"/>
                </a:lnTo>
                <a:lnTo>
                  <a:pt x="354" y="24"/>
                </a:lnTo>
                <a:lnTo>
                  <a:pt x="350" y="37"/>
                </a:lnTo>
                <a:lnTo>
                  <a:pt x="350" y="42"/>
                </a:lnTo>
                <a:lnTo>
                  <a:pt x="350" y="51"/>
                </a:lnTo>
                <a:lnTo>
                  <a:pt x="354" y="65"/>
                </a:lnTo>
                <a:lnTo>
                  <a:pt x="356" y="70"/>
                </a:lnTo>
                <a:lnTo>
                  <a:pt x="356" y="77"/>
                </a:lnTo>
                <a:lnTo>
                  <a:pt x="363" y="84"/>
                </a:lnTo>
                <a:lnTo>
                  <a:pt x="365" y="89"/>
                </a:lnTo>
                <a:lnTo>
                  <a:pt x="365" y="91"/>
                </a:lnTo>
                <a:lnTo>
                  <a:pt x="369" y="98"/>
                </a:lnTo>
                <a:lnTo>
                  <a:pt x="372" y="99"/>
                </a:lnTo>
                <a:lnTo>
                  <a:pt x="373" y="101"/>
                </a:lnTo>
                <a:lnTo>
                  <a:pt x="381" y="106"/>
                </a:lnTo>
                <a:lnTo>
                  <a:pt x="383" y="112"/>
                </a:lnTo>
                <a:lnTo>
                  <a:pt x="387" y="113"/>
                </a:lnTo>
                <a:lnTo>
                  <a:pt x="397" y="124"/>
                </a:lnTo>
                <a:lnTo>
                  <a:pt x="402" y="127"/>
                </a:lnTo>
                <a:lnTo>
                  <a:pt x="410" y="132"/>
                </a:lnTo>
                <a:lnTo>
                  <a:pt x="419" y="141"/>
                </a:lnTo>
                <a:lnTo>
                  <a:pt x="422" y="145"/>
                </a:lnTo>
                <a:lnTo>
                  <a:pt x="424" y="156"/>
                </a:lnTo>
                <a:lnTo>
                  <a:pt x="426" y="168"/>
                </a:lnTo>
                <a:lnTo>
                  <a:pt x="428" y="175"/>
                </a:lnTo>
                <a:lnTo>
                  <a:pt x="435" y="182"/>
                </a:lnTo>
                <a:lnTo>
                  <a:pt x="438" y="181"/>
                </a:lnTo>
                <a:lnTo>
                  <a:pt x="445" y="171"/>
                </a:lnTo>
                <a:lnTo>
                  <a:pt x="452" y="171"/>
                </a:lnTo>
                <a:lnTo>
                  <a:pt x="456" y="174"/>
                </a:lnTo>
                <a:lnTo>
                  <a:pt x="460" y="174"/>
                </a:lnTo>
                <a:lnTo>
                  <a:pt x="463" y="174"/>
                </a:lnTo>
                <a:lnTo>
                  <a:pt x="474" y="181"/>
                </a:lnTo>
                <a:lnTo>
                  <a:pt x="474" y="186"/>
                </a:lnTo>
                <a:lnTo>
                  <a:pt x="474" y="188"/>
                </a:lnTo>
                <a:lnTo>
                  <a:pt x="471" y="190"/>
                </a:lnTo>
                <a:lnTo>
                  <a:pt x="470" y="193"/>
                </a:lnTo>
                <a:lnTo>
                  <a:pt x="471" y="203"/>
                </a:lnTo>
                <a:lnTo>
                  <a:pt x="471" y="206"/>
                </a:lnTo>
                <a:lnTo>
                  <a:pt x="466" y="215"/>
                </a:lnTo>
                <a:lnTo>
                  <a:pt x="466" y="217"/>
                </a:lnTo>
                <a:lnTo>
                  <a:pt x="464" y="218"/>
                </a:lnTo>
                <a:lnTo>
                  <a:pt x="464" y="221"/>
                </a:lnTo>
                <a:lnTo>
                  <a:pt x="459" y="233"/>
                </a:lnTo>
                <a:lnTo>
                  <a:pt x="459" y="247"/>
                </a:lnTo>
                <a:lnTo>
                  <a:pt x="459" y="251"/>
                </a:lnTo>
                <a:lnTo>
                  <a:pt x="469" y="261"/>
                </a:lnTo>
                <a:lnTo>
                  <a:pt x="470" y="261"/>
                </a:lnTo>
                <a:lnTo>
                  <a:pt x="474" y="264"/>
                </a:lnTo>
                <a:lnTo>
                  <a:pt x="481" y="267"/>
                </a:lnTo>
                <a:lnTo>
                  <a:pt x="492" y="276"/>
                </a:lnTo>
                <a:lnTo>
                  <a:pt x="498" y="286"/>
                </a:lnTo>
                <a:lnTo>
                  <a:pt x="503" y="285"/>
                </a:lnTo>
                <a:lnTo>
                  <a:pt x="509" y="285"/>
                </a:lnTo>
                <a:lnTo>
                  <a:pt x="521" y="293"/>
                </a:lnTo>
                <a:lnTo>
                  <a:pt x="521" y="297"/>
                </a:lnTo>
                <a:lnTo>
                  <a:pt x="536" y="311"/>
                </a:lnTo>
                <a:lnTo>
                  <a:pt x="535" y="316"/>
                </a:lnTo>
                <a:lnTo>
                  <a:pt x="545" y="337"/>
                </a:lnTo>
                <a:lnTo>
                  <a:pt x="543" y="341"/>
                </a:lnTo>
                <a:lnTo>
                  <a:pt x="541" y="341"/>
                </a:lnTo>
                <a:lnTo>
                  <a:pt x="539" y="344"/>
                </a:lnTo>
                <a:lnTo>
                  <a:pt x="541" y="351"/>
                </a:lnTo>
                <a:lnTo>
                  <a:pt x="543" y="351"/>
                </a:lnTo>
                <a:lnTo>
                  <a:pt x="553" y="373"/>
                </a:lnTo>
                <a:lnTo>
                  <a:pt x="559" y="376"/>
                </a:lnTo>
                <a:lnTo>
                  <a:pt x="563" y="377"/>
                </a:lnTo>
                <a:lnTo>
                  <a:pt x="563" y="369"/>
                </a:lnTo>
                <a:lnTo>
                  <a:pt x="571" y="376"/>
                </a:lnTo>
                <a:lnTo>
                  <a:pt x="574" y="377"/>
                </a:lnTo>
                <a:lnTo>
                  <a:pt x="577" y="380"/>
                </a:lnTo>
                <a:lnTo>
                  <a:pt x="577" y="381"/>
                </a:lnTo>
                <a:lnTo>
                  <a:pt x="577" y="387"/>
                </a:lnTo>
                <a:lnTo>
                  <a:pt x="575" y="390"/>
                </a:lnTo>
                <a:lnTo>
                  <a:pt x="577" y="398"/>
                </a:lnTo>
                <a:lnTo>
                  <a:pt x="577" y="402"/>
                </a:lnTo>
                <a:lnTo>
                  <a:pt x="571" y="404"/>
                </a:lnTo>
                <a:lnTo>
                  <a:pt x="574" y="413"/>
                </a:lnTo>
                <a:lnTo>
                  <a:pt x="568" y="424"/>
                </a:lnTo>
                <a:lnTo>
                  <a:pt x="560" y="417"/>
                </a:lnTo>
                <a:lnTo>
                  <a:pt x="557" y="417"/>
                </a:lnTo>
                <a:lnTo>
                  <a:pt x="557" y="419"/>
                </a:lnTo>
                <a:lnTo>
                  <a:pt x="554" y="431"/>
                </a:lnTo>
                <a:lnTo>
                  <a:pt x="547" y="433"/>
                </a:lnTo>
                <a:lnTo>
                  <a:pt x="546" y="424"/>
                </a:lnTo>
                <a:lnTo>
                  <a:pt x="543" y="433"/>
                </a:lnTo>
                <a:lnTo>
                  <a:pt x="547" y="446"/>
                </a:lnTo>
                <a:lnTo>
                  <a:pt x="545" y="451"/>
                </a:lnTo>
                <a:lnTo>
                  <a:pt x="546" y="460"/>
                </a:lnTo>
                <a:lnTo>
                  <a:pt x="532" y="462"/>
                </a:lnTo>
                <a:lnTo>
                  <a:pt x="539" y="467"/>
                </a:lnTo>
                <a:lnTo>
                  <a:pt x="542" y="474"/>
                </a:lnTo>
                <a:lnTo>
                  <a:pt x="541" y="477"/>
                </a:lnTo>
                <a:lnTo>
                  <a:pt x="531" y="488"/>
                </a:lnTo>
                <a:lnTo>
                  <a:pt x="517" y="491"/>
                </a:lnTo>
                <a:lnTo>
                  <a:pt x="511" y="491"/>
                </a:lnTo>
                <a:lnTo>
                  <a:pt x="495" y="492"/>
                </a:lnTo>
                <a:lnTo>
                  <a:pt x="488" y="494"/>
                </a:lnTo>
                <a:lnTo>
                  <a:pt x="484" y="494"/>
                </a:lnTo>
                <a:lnTo>
                  <a:pt x="475" y="494"/>
                </a:lnTo>
                <a:lnTo>
                  <a:pt x="482" y="480"/>
                </a:lnTo>
                <a:lnTo>
                  <a:pt x="485" y="478"/>
                </a:lnTo>
                <a:lnTo>
                  <a:pt x="491" y="470"/>
                </a:lnTo>
                <a:lnTo>
                  <a:pt x="495" y="464"/>
                </a:lnTo>
                <a:lnTo>
                  <a:pt x="491" y="437"/>
                </a:lnTo>
                <a:lnTo>
                  <a:pt x="485" y="438"/>
                </a:lnTo>
                <a:lnTo>
                  <a:pt x="482" y="438"/>
                </a:lnTo>
                <a:lnTo>
                  <a:pt x="478" y="438"/>
                </a:lnTo>
                <a:lnTo>
                  <a:pt x="455" y="440"/>
                </a:lnTo>
                <a:lnTo>
                  <a:pt x="444" y="441"/>
                </a:lnTo>
                <a:lnTo>
                  <a:pt x="442" y="441"/>
                </a:lnTo>
                <a:lnTo>
                  <a:pt x="438" y="441"/>
                </a:lnTo>
                <a:lnTo>
                  <a:pt x="430" y="442"/>
                </a:lnTo>
                <a:lnTo>
                  <a:pt x="419" y="442"/>
                </a:lnTo>
                <a:lnTo>
                  <a:pt x="408" y="444"/>
                </a:lnTo>
                <a:lnTo>
                  <a:pt x="402" y="444"/>
                </a:lnTo>
                <a:lnTo>
                  <a:pt x="399" y="444"/>
                </a:lnTo>
                <a:lnTo>
                  <a:pt x="384" y="445"/>
                </a:lnTo>
                <a:lnTo>
                  <a:pt x="383" y="445"/>
                </a:lnTo>
                <a:lnTo>
                  <a:pt x="380" y="445"/>
                </a:lnTo>
                <a:lnTo>
                  <a:pt x="376" y="446"/>
                </a:lnTo>
                <a:lnTo>
                  <a:pt x="372" y="446"/>
                </a:lnTo>
                <a:lnTo>
                  <a:pt x="362" y="446"/>
                </a:lnTo>
                <a:lnTo>
                  <a:pt x="355" y="446"/>
                </a:lnTo>
                <a:lnTo>
                  <a:pt x="333" y="448"/>
                </a:lnTo>
                <a:lnTo>
                  <a:pt x="323" y="448"/>
                </a:lnTo>
                <a:lnTo>
                  <a:pt x="322" y="448"/>
                </a:lnTo>
                <a:lnTo>
                  <a:pt x="321" y="448"/>
                </a:lnTo>
                <a:lnTo>
                  <a:pt x="301" y="451"/>
                </a:lnTo>
                <a:lnTo>
                  <a:pt x="296" y="451"/>
                </a:lnTo>
                <a:lnTo>
                  <a:pt x="287" y="451"/>
                </a:lnTo>
                <a:lnTo>
                  <a:pt x="271" y="452"/>
                </a:lnTo>
                <a:lnTo>
                  <a:pt x="269" y="452"/>
                </a:lnTo>
                <a:lnTo>
                  <a:pt x="267" y="452"/>
                </a:lnTo>
                <a:lnTo>
                  <a:pt x="260" y="452"/>
                </a:lnTo>
                <a:lnTo>
                  <a:pt x="243" y="453"/>
                </a:lnTo>
                <a:lnTo>
                  <a:pt x="235" y="453"/>
                </a:lnTo>
                <a:lnTo>
                  <a:pt x="222" y="453"/>
                </a:lnTo>
                <a:lnTo>
                  <a:pt x="221" y="453"/>
                </a:lnTo>
                <a:lnTo>
                  <a:pt x="215" y="455"/>
                </a:lnTo>
                <a:lnTo>
                  <a:pt x="210" y="455"/>
                </a:lnTo>
                <a:lnTo>
                  <a:pt x="197" y="455"/>
                </a:lnTo>
                <a:lnTo>
                  <a:pt x="188" y="455"/>
                </a:lnTo>
                <a:lnTo>
                  <a:pt x="179" y="455"/>
                </a:lnTo>
                <a:lnTo>
                  <a:pt x="174" y="456"/>
                </a:lnTo>
                <a:lnTo>
                  <a:pt x="168" y="456"/>
                </a:lnTo>
                <a:lnTo>
                  <a:pt x="161" y="456"/>
                </a:lnTo>
                <a:lnTo>
                  <a:pt x="154" y="458"/>
                </a:lnTo>
                <a:lnTo>
                  <a:pt x="130" y="458"/>
                </a:lnTo>
                <a:lnTo>
                  <a:pt x="118" y="458"/>
                </a:lnTo>
                <a:lnTo>
                  <a:pt x="109" y="458"/>
                </a:lnTo>
                <a:lnTo>
                  <a:pt x="109" y="448"/>
                </a:lnTo>
                <a:lnTo>
                  <a:pt x="109" y="442"/>
                </a:lnTo>
                <a:lnTo>
                  <a:pt x="109" y="440"/>
                </a:lnTo>
                <a:lnTo>
                  <a:pt x="109" y="438"/>
                </a:lnTo>
                <a:lnTo>
                  <a:pt x="107" y="433"/>
                </a:lnTo>
                <a:lnTo>
                  <a:pt x="107" y="430"/>
                </a:lnTo>
                <a:lnTo>
                  <a:pt x="107" y="419"/>
                </a:lnTo>
                <a:lnTo>
                  <a:pt x="107" y="408"/>
                </a:lnTo>
                <a:lnTo>
                  <a:pt x="107" y="404"/>
                </a:lnTo>
                <a:lnTo>
                  <a:pt x="107" y="401"/>
                </a:lnTo>
                <a:lnTo>
                  <a:pt x="107" y="398"/>
                </a:lnTo>
                <a:lnTo>
                  <a:pt x="107" y="394"/>
                </a:lnTo>
                <a:lnTo>
                  <a:pt x="107" y="386"/>
                </a:lnTo>
                <a:lnTo>
                  <a:pt x="106" y="368"/>
                </a:lnTo>
                <a:lnTo>
                  <a:pt x="106" y="363"/>
                </a:lnTo>
                <a:lnTo>
                  <a:pt x="105" y="350"/>
                </a:lnTo>
                <a:lnTo>
                  <a:pt x="105" y="333"/>
                </a:lnTo>
                <a:lnTo>
                  <a:pt x="105" y="330"/>
                </a:lnTo>
                <a:lnTo>
                  <a:pt x="105" y="318"/>
                </a:lnTo>
                <a:lnTo>
                  <a:pt x="105" y="301"/>
                </a:lnTo>
                <a:lnTo>
                  <a:pt x="103" y="290"/>
                </a:lnTo>
                <a:lnTo>
                  <a:pt x="103" y="287"/>
                </a:lnTo>
                <a:lnTo>
                  <a:pt x="103" y="278"/>
                </a:lnTo>
                <a:lnTo>
                  <a:pt x="103" y="268"/>
                </a:lnTo>
                <a:lnTo>
                  <a:pt x="102" y="253"/>
                </a:lnTo>
                <a:lnTo>
                  <a:pt x="102" y="243"/>
                </a:lnTo>
                <a:lnTo>
                  <a:pt x="102" y="240"/>
                </a:lnTo>
                <a:lnTo>
                  <a:pt x="102" y="226"/>
                </a:lnTo>
                <a:lnTo>
                  <a:pt x="102" y="214"/>
                </a:lnTo>
                <a:lnTo>
                  <a:pt x="102" y="213"/>
                </a:lnTo>
                <a:lnTo>
                  <a:pt x="102" y="203"/>
                </a:lnTo>
                <a:lnTo>
                  <a:pt x="101" y="196"/>
                </a:lnTo>
                <a:lnTo>
                  <a:pt x="101" y="188"/>
                </a:lnTo>
                <a:lnTo>
                  <a:pt x="101" y="181"/>
                </a:lnTo>
                <a:lnTo>
                  <a:pt x="101" y="174"/>
                </a:lnTo>
                <a:lnTo>
                  <a:pt x="101" y="172"/>
                </a:lnTo>
                <a:lnTo>
                  <a:pt x="101" y="171"/>
                </a:lnTo>
                <a:lnTo>
                  <a:pt x="101" y="168"/>
                </a:lnTo>
                <a:lnTo>
                  <a:pt x="99" y="168"/>
                </a:lnTo>
                <a:lnTo>
                  <a:pt x="88" y="167"/>
                </a:lnTo>
                <a:lnTo>
                  <a:pt x="85" y="164"/>
                </a:lnTo>
                <a:lnTo>
                  <a:pt x="78" y="156"/>
                </a:lnTo>
                <a:lnTo>
                  <a:pt x="77" y="146"/>
                </a:lnTo>
                <a:lnTo>
                  <a:pt x="69" y="141"/>
                </a:lnTo>
                <a:lnTo>
                  <a:pt x="66" y="138"/>
                </a:lnTo>
                <a:lnTo>
                  <a:pt x="62" y="132"/>
                </a:lnTo>
                <a:lnTo>
                  <a:pt x="58" y="130"/>
                </a:lnTo>
                <a:lnTo>
                  <a:pt x="62" y="119"/>
                </a:lnTo>
                <a:lnTo>
                  <a:pt x="66" y="113"/>
                </a:lnTo>
                <a:lnTo>
                  <a:pt x="76" y="106"/>
                </a:lnTo>
                <a:lnTo>
                  <a:pt x="76" y="96"/>
                </a:lnTo>
                <a:lnTo>
                  <a:pt x="71" y="91"/>
                </a:lnTo>
                <a:lnTo>
                  <a:pt x="66" y="89"/>
                </a:lnTo>
                <a:lnTo>
                  <a:pt x="63" y="91"/>
                </a:lnTo>
                <a:lnTo>
                  <a:pt x="55" y="91"/>
                </a:lnTo>
                <a:lnTo>
                  <a:pt x="40" y="78"/>
                </a:lnTo>
                <a:lnTo>
                  <a:pt x="34" y="76"/>
                </a:lnTo>
                <a:lnTo>
                  <a:pt x="23" y="51"/>
                </a:lnTo>
                <a:lnTo>
                  <a:pt x="19" y="51"/>
                </a:lnTo>
                <a:lnTo>
                  <a:pt x="13" y="45"/>
                </a:lnTo>
                <a:lnTo>
                  <a:pt x="8" y="19"/>
                </a:lnTo>
                <a:lnTo>
                  <a:pt x="5" y="23"/>
                </a:lnTo>
                <a:lnTo>
                  <a:pt x="2" y="23"/>
                </a:lnTo>
                <a:lnTo>
                  <a:pt x="0" y="16"/>
                </a:lnTo>
                <a:lnTo>
                  <a:pt x="1" y="16"/>
                </a:lnTo>
                <a:lnTo>
                  <a:pt x="2" y="16"/>
                </a:lnTo>
                <a:lnTo>
                  <a:pt x="22" y="16"/>
                </a:lnTo>
                <a:lnTo>
                  <a:pt x="33" y="16"/>
                </a:lnTo>
                <a:lnTo>
                  <a:pt x="42" y="16"/>
                </a:lnTo>
                <a:lnTo>
                  <a:pt x="47" y="16"/>
                </a:lnTo>
                <a:lnTo>
                  <a:pt x="63" y="15"/>
                </a:lnTo>
                <a:lnTo>
                  <a:pt x="70" y="15"/>
                </a:lnTo>
                <a:lnTo>
                  <a:pt x="84" y="15"/>
                </a:lnTo>
                <a:lnTo>
                  <a:pt x="92" y="15"/>
                </a:lnTo>
                <a:lnTo>
                  <a:pt x="103" y="15"/>
                </a:lnTo>
                <a:lnTo>
                  <a:pt x="106" y="13"/>
                </a:lnTo>
                <a:lnTo>
                  <a:pt x="124" y="13"/>
                </a:lnTo>
                <a:lnTo>
                  <a:pt x="125" y="13"/>
                </a:lnTo>
              </a:path>
            </a:pathLst>
          </a:custGeom>
          <a:solidFill>
            <a:schemeClr val="tx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90" name="Montana" descr="Montana, 50 kilowatt limit, certain utility types only."/>
          <p:cNvSpPr>
            <a:spLocks/>
          </p:cNvSpPr>
          <p:nvPr/>
        </p:nvSpPr>
        <p:spPr bwMode="auto">
          <a:xfrm>
            <a:off x="1511300" y="1483600"/>
            <a:ext cx="1395413" cy="787400"/>
          </a:xfrm>
          <a:custGeom>
            <a:avLst/>
            <a:gdLst>
              <a:gd name="T0" fmla="*/ 2147483647 w 883"/>
              <a:gd name="T1" fmla="*/ 2147483647 h 536"/>
              <a:gd name="T2" fmla="*/ 2147483647 w 883"/>
              <a:gd name="T3" fmla="*/ 2147483647 h 536"/>
              <a:gd name="T4" fmla="*/ 2147483647 w 883"/>
              <a:gd name="T5" fmla="*/ 2147483647 h 536"/>
              <a:gd name="T6" fmla="*/ 2147483647 w 883"/>
              <a:gd name="T7" fmla="*/ 2147483647 h 536"/>
              <a:gd name="T8" fmla="*/ 2147483647 w 883"/>
              <a:gd name="T9" fmla="*/ 2147483647 h 536"/>
              <a:gd name="T10" fmla="*/ 2147483647 w 883"/>
              <a:gd name="T11" fmla="*/ 2147483647 h 536"/>
              <a:gd name="T12" fmla="*/ 2147483647 w 883"/>
              <a:gd name="T13" fmla="*/ 2147483647 h 536"/>
              <a:gd name="T14" fmla="*/ 2147483647 w 883"/>
              <a:gd name="T15" fmla="*/ 2147483647 h 536"/>
              <a:gd name="T16" fmla="*/ 2147483647 w 883"/>
              <a:gd name="T17" fmla="*/ 2147483647 h 536"/>
              <a:gd name="T18" fmla="*/ 2147483647 w 883"/>
              <a:gd name="T19" fmla="*/ 2147483647 h 536"/>
              <a:gd name="T20" fmla="*/ 2147483647 w 883"/>
              <a:gd name="T21" fmla="*/ 2147483647 h 536"/>
              <a:gd name="T22" fmla="*/ 2147483647 w 883"/>
              <a:gd name="T23" fmla="*/ 2147483647 h 536"/>
              <a:gd name="T24" fmla="*/ 0 w 883"/>
              <a:gd name="T25" fmla="*/ 2147483647 h 536"/>
              <a:gd name="T26" fmla="*/ 2147483647 w 883"/>
              <a:gd name="T27" fmla="*/ 2147483647 h 536"/>
              <a:gd name="T28" fmla="*/ 2147483647 w 883"/>
              <a:gd name="T29" fmla="*/ 2147483647 h 536"/>
              <a:gd name="T30" fmla="*/ 2147483647 w 883"/>
              <a:gd name="T31" fmla="*/ 2147483647 h 536"/>
              <a:gd name="T32" fmla="*/ 2147483647 w 883"/>
              <a:gd name="T33" fmla="*/ 0 h 536"/>
              <a:gd name="T34" fmla="*/ 2147483647 w 883"/>
              <a:gd name="T35" fmla="*/ 2147483647 h 536"/>
              <a:gd name="T36" fmla="*/ 2147483647 w 883"/>
              <a:gd name="T37" fmla="*/ 2147483647 h 536"/>
              <a:gd name="T38" fmla="*/ 2147483647 w 883"/>
              <a:gd name="T39" fmla="*/ 2147483647 h 536"/>
              <a:gd name="T40" fmla="*/ 2147483647 w 883"/>
              <a:gd name="T41" fmla="*/ 2147483647 h 536"/>
              <a:gd name="T42" fmla="*/ 2147483647 w 883"/>
              <a:gd name="T43" fmla="*/ 2147483647 h 536"/>
              <a:gd name="T44" fmla="*/ 2147483647 w 883"/>
              <a:gd name="T45" fmla="*/ 2147483647 h 536"/>
              <a:gd name="T46" fmla="*/ 2147483647 w 883"/>
              <a:gd name="T47" fmla="*/ 2147483647 h 536"/>
              <a:gd name="T48" fmla="*/ 2147483647 w 883"/>
              <a:gd name="T49" fmla="*/ 2147483647 h 536"/>
              <a:gd name="T50" fmla="*/ 2147483647 w 883"/>
              <a:gd name="T51" fmla="*/ 2147483647 h 536"/>
              <a:gd name="T52" fmla="*/ 2147483647 w 883"/>
              <a:gd name="T53" fmla="*/ 2147483647 h 536"/>
              <a:gd name="T54" fmla="*/ 2147483647 w 883"/>
              <a:gd name="T55" fmla="*/ 2147483647 h 536"/>
              <a:gd name="T56" fmla="*/ 2147483647 w 883"/>
              <a:gd name="T57" fmla="*/ 2147483647 h 536"/>
              <a:gd name="T58" fmla="*/ 2147483647 w 883"/>
              <a:gd name="T59" fmla="*/ 2147483647 h 536"/>
              <a:gd name="T60" fmla="*/ 2147483647 w 883"/>
              <a:gd name="T61" fmla="*/ 2147483647 h 536"/>
              <a:gd name="T62" fmla="*/ 2147483647 w 883"/>
              <a:gd name="T63" fmla="*/ 2147483647 h 536"/>
              <a:gd name="T64" fmla="*/ 2147483647 w 883"/>
              <a:gd name="T65" fmla="*/ 2147483647 h 536"/>
              <a:gd name="T66" fmla="*/ 2147483647 w 883"/>
              <a:gd name="T67" fmla="*/ 2147483647 h 536"/>
              <a:gd name="T68" fmla="*/ 2147483647 w 883"/>
              <a:gd name="T69" fmla="*/ 2147483647 h 536"/>
              <a:gd name="T70" fmla="*/ 2147483647 w 883"/>
              <a:gd name="T71" fmla="*/ 2147483647 h 536"/>
              <a:gd name="T72" fmla="*/ 2147483647 w 883"/>
              <a:gd name="T73" fmla="*/ 2147483647 h 536"/>
              <a:gd name="T74" fmla="*/ 2147483647 w 883"/>
              <a:gd name="T75" fmla="*/ 2147483647 h 536"/>
              <a:gd name="T76" fmla="*/ 2147483647 w 883"/>
              <a:gd name="T77" fmla="*/ 2147483647 h 536"/>
              <a:gd name="T78" fmla="*/ 2147483647 w 883"/>
              <a:gd name="T79" fmla="*/ 2147483647 h 536"/>
              <a:gd name="T80" fmla="*/ 2147483647 w 883"/>
              <a:gd name="T81" fmla="*/ 2147483647 h 536"/>
              <a:gd name="T82" fmla="*/ 2147483647 w 883"/>
              <a:gd name="T83" fmla="*/ 2147483647 h 536"/>
              <a:gd name="T84" fmla="*/ 2147483647 w 883"/>
              <a:gd name="T85" fmla="*/ 2147483647 h 536"/>
              <a:gd name="T86" fmla="*/ 2147483647 w 883"/>
              <a:gd name="T87" fmla="*/ 2147483647 h 536"/>
              <a:gd name="T88" fmla="*/ 2147483647 w 883"/>
              <a:gd name="T89" fmla="*/ 2147483647 h 536"/>
              <a:gd name="T90" fmla="*/ 2147483647 w 883"/>
              <a:gd name="T91" fmla="*/ 2147483647 h 536"/>
              <a:gd name="T92" fmla="*/ 2147483647 w 883"/>
              <a:gd name="T93" fmla="*/ 2147483647 h 536"/>
              <a:gd name="T94" fmla="*/ 2147483647 w 883"/>
              <a:gd name="T95" fmla="*/ 2147483647 h 536"/>
              <a:gd name="T96" fmla="*/ 2147483647 w 883"/>
              <a:gd name="T97" fmla="*/ 2147483647 h 536"/>
              <a:gd name="T98" fmla="*/ 2147483647 w 883"/>
              <a:gd name="T99" fmla="*/ 2147483647 h 536"/>
              <a:gd name="T100" fmla="*/ 2147483647 w 883"/>
              <a:gd name="T101" fmla="*/ 2147483647 h 536"/>
              <a:gd name="T102" fmla="*/ 2147483647 w 883"/>
              <a:gd name="T103" fmla="*/ 2147483647 h 536"/>
              <a:gd name="T104" fmla="*/ 2147483647 w 883"/>
              <a:gd name="T105" fmla="*/ 2147483647 h 536"/>
              <a:gd name="T106" fmla="*/ 2147483647 w 883"/>
              <a:gd name="T107" fmla="*/ 2147483647 h 536"/>
              <a:gd name="T108" fmla="*/ 2147483647 w 883"/>
              <a:gd name="T109" fmla="*/ 2147483647 h 536"/>
              <a:gd name="T110" fmla="*/ 2147483647 w 883"/>
              <a:gd name="T111" fmla="*/ 2147483647 h 536"/>
              <a:gd name="T112" fmla="*/ 2147483647 w 883"/>
              <a:gd name="T113" fmla="*/ 2147483647 h 536"/>
              <a:gd name="T114" fmla="*/ 2147483647 w 883"/>
              <a:gd name="T115" fmla="*/ 2147483647 h 536"/>
              <a:gd name="T116" fmla="*/ 2147483647 w 883"/>
              <a:gd name="T117" fmla="*/ 2147483647 h 536"/>
              <a:gd name="T118" fmla="*/ 2147483647 w 883"/>
              <a:gd name="T119" fmla="*/ 2147483647 h 536"/>
              <a:gd name="T120" fmla="*/ 2147483647 w 883"/>
              <a:gd name="T121" fmla="*/ 2147483647 h 536"/>
              <a:gd name="T122" fmla="*/ 2147483647 w 883"/>
              <a:gd name="T123" fmla="*/ 2147483647 h 536"/>
              <a:gd name="T124" fmla="*/ 2147483647 w 883"/>
              <a:gd name="T125" fmla="*/ 2147483647 h 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3"/>
              <a:gd name="T190" fmla="*/ 0 h 536"/>
              <a:gd name="T191" fmla="*/ 883 w 883"/>
              <a:gd name="T192" fmla="*/ 536 h 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3" h="536">
                <a:moveTo>
                  <a:pt x="113" y="373"/>
                </a:moveTo>
                <a:lnTo>
                  <a:pt x="87" y="388"/>
                </a:lnTo>
                <a:lnTo>
                  <a:pt x="77" y="388"/>
                </a:lnTo>
                <a:lnTo>
                  <a:pt x="63" y="380"/>
                </a:lnTo>
                <a:lnTo>
                  <a:pt x="92" y="282"/>
                </a:lnTo>
                <a:lnTo>
                  <a:pt x="95" y="282"/>
                </a:lnTo>
                <a:lnTo>
                  <a:pt x="101" y="270"/>
                </a:lnTo>
                <a:lnTo>
                  <a:pt x="101" y="266"/>
                </a:lnTo>
                <a:lnTo>
                  <a:pt x="97" y="265"/>
                </a:lnTo>
                <a:lnTo>
                  <a:pt x="88" y="266"/>
                </a:lnTo>
                <a:lnTo>
                  <a:pt x="80" y="265"/>
                </a:lnTo>
                <a:lnTo>
                  <a:pt x="79" y="262"/>
                </a:lnTo>
                <a:lnTo>
                  <a:pt x="80" y="257"/>
                </a:lnTo>
                <a:lnTo>
                  <a:pt x="77" y="254"/>
                </a:lnTo>
                <a:lnTo>
                  <a:pt x="69" y="257"/>
                </a:lnTo>
                <a:lnTo>
                  <a:pt x="67" y="255"/>
                </a:lnTo>
                <a:lnTo>
                  <a:pt x="70" y="251"/>
                </a:lnTo>
                <a:lnTo>
                  <a:pt x="59" y="230"/>
                </a:lnTo>
                <a:lnTo>
                  <a:pt x="52" y="221"/>
                </a:lnTo>
                <a:lnTo>
                  <a:pt x="37" y="192"/>
                </a:lnTo>
                <a:lnTo>
                  <a:pt x="27" y="186"/>
                </a:lnTo>
                <a:lnTo>
                  <a:pt x="11" y="167"/>
                </a:lnTo>
                <a:lnTo>
                  <a:pt x="20" y="164"/>
                </a:lnTo>
                <a:lnTo>
                  <a:pt x="12" y="156"/>
                </a:lnTo>
                <a:lnTo>
                  <a:pt x="16" y="138"/>
                </a:lnTo>
                <a:lnTo>
                  <a:pt x="0" y="106"/>
                </a:lnTo>
                <a:lnTo>
                  <a:pt x="0" y="105"/>
                </a:lnTo>
                <a:lnTo>
                  <a:pt x="4" y="81"/>
                </a:lnTo>
                <a:lnTo>
                  <a:pt x="8" y="55"/>
                </a:lnTo>
                <a:lnTo>
                  <a:pt x="9" y="52"/>
                </a:lnTo>
                <a:lnTo>
                  <a:pt x="9" y="51"/>
                </a:lnTo>
                <a:lnTo>
                  <a:pt x="16" y="13"/>
                </a:lnTo>
                <a:lnTo>
                  <a:pt x="18" y="2"/>
                </a:lnTo>
                <a:lnTo>
                  <a:pt x="19" y="0"/>
                </a:lnTo>
                <a:lnTo>
                  <a:pt x="113" y="16"/>
                </a:lnTo>
                <a:lnTo>
                  <a:pt x="159" y="24"/>
                </a:lnTo>
                <a:lnTo>
                  <a:pt x="295" y="44"/>
                </a:lnTo>
                <a:lnTo>
                  <a:pt x="360" y="53"/>
                </a:lnTo>
                <a:lnTo>
                  <a:pt x="399" y="58"/>
                </a:lnTo>
                <a:lnTo>
                  <a:pt x="453" y="64"/>
                </a:lnTo>
                <a:lnTo>
                  <a:pt x="489" y="69"/>
                </a:lnTo>
                <a:lnTo>
                  <a:pt x="579" y="78"/>
                </a:lnTo>
                <a:lnTo>
                  <a:pt x="655" y="85"/>
                </a:lnTo>
                <a:lnTo>
                  <a:pt x="733" y="92"/>
                </a:lnTo>
                <a:lnTo>
                  <a:pt x="809" y="98"/>
                </a:lnTo>
                <a:lnTo>
                  <a:pt x="882" y="102"/>
                </a:lnTo>
                <a:lnTo>
                  <a:pt x="880" y="128"/>
                </a:lnTo>
                <a:lnTo>
                  <a:pt x="880" y="138"/>
                </a:lnTo>
                <a:lnTo>
                  <a:pt x="880" y="141"/>
                </a:lnTo>
                <a:lnTo>
                  <a:pt x="880" y="142"/>
                </a:lnTo>
                <a:lnTo>
                  <a:pt x="879" y="154"/>
                </a:lnTo>
                <a:lnTo>
                  <a:pt x="879" y="167"/>
                </a:lnTo>
                <a:lnTo>
                  <a:pt x="877" y="194"/>
                </a:lnTo>
                <a:lnTo>
                  <a:pt x="876" y="208"/>
                </a:lnTo>
                <a:lnTo>
                  <a:pt x="875" y="221"/>
                </a:lnTo>
                <a:lnTo>
                  <a:pt x="875" y="235"/>
                </a:lnTo>
                <a:lnTo>
                  <a:pt x="872" y="272"/>
                </a:lnTo>
                <a:lnTo>
                  <a:pt x="872" y="275"/>
                </a:lnTo>
                <a:lnTo>
                  <a:pt x="872" y="279"/>
                </a:lnTo>
                <a:lnTo>
                  <a:pt x="870" y="301"/>
                </a:lnTo>
                <a:lnTo>
                  <a:pt x="868" y="341"/>
                </a:lnTo>
                <a:lnTo>
                  <a:pt x="868" y="352"/>
                </a:lnTo>
                <a:lnTo>
                  <a:pt x="866" y="363"/>
                </a:lnTo>
                <a:lnTo>
                  <a:pt x="866" y="367"/>
                </a:lnTo>
                <a:lnTo>
                  <a:pt x="865" y="391"/>
                </a:lnTo>
                <a:lnTo>
                  <a:pt x="865" y="395"/>
                </a:lnTo>
                <a:lnTo>
                  <a:pt x="863" y="411"/>
                </a:lnTo>
                <a:lnTo>
                  <a:pt x="862" y="427"/>
                </a:lnTo>
                <a:lnTo>
                  <a:pt x="862" y="434"/>
                </a:lnTo>
                <a:lnTo>
                  <a:pt x="862" y="447"/>
                </a:lnTo>
                <a:lnTo>
                  <a:pt x="858" y="501"/>
                </a:lnTo>
                <a:lnTo>
                  <a:pt x="858" y="505"/>
                </a:lnTo>
                <a:lnTo>
                  <a:pt x="857" y="528"/>
                </a:lnTo>
                <a:lnTo>
                  <a:pt x="858" y="529"/>
                </a:lnTo>
                <a:lnTo>
                  <a:pt x="855" y="529"/>
                </a:lnTo>
                <a:lnTo>
                  <a:pt x="804" y="525"/>
                </a:lnTo>
                <a:lnTo>
                  <a:pt x="796" y="525"/>
                </a:lnTo>
                <a:lnTo>
                  <a:pt x="780" y="523"/>
                </a:lnTo>
                <a:lnTo>
                  <a:pt x="777" y="523"/>
                </a:lnTo>
                <a:lnTo>
                  <a:pt x="714" y="518"/>
                </a:lnTo>
                <a:lnTo>
                  <a:pt x="707" y="518"/>
                </a:lnTo>
                <a:lnTo>
                  <a:pt x="705" y="518"/>
                </a:lnTo>
                <a:lnTo>
                  <a:pt x="697" y="518"/>
                </a:lnTo>
                <a:lnTo>
                  <a:pt x="687" y="518"/>
                </a:lnTo>
                <a:lnTo>
                  <a:pt x="686" y="518"/>
                </a:lnTo>
                <a:lnTo>
                  <a:pt x="630" y="512"/>
                </a:lnTo>
                <a:lnTo>
                  <a:pt x="621" y="511"/>
                </a:lnTo>
                <a:lnTo>
                  <a:pt x="561" y="505"/>
                </a:lnTo>
                <a:lnTo>
                  <a:pt x="535" y="503"/>
                </a:lnTo>
                <a:lnTo>
                  <a:pt x="525" y="501"/>
                </a:lnTo>
                <a:lnTo>
                  <a:pt x="515" y="501"/>
                </a:lnTo>
                <a:lnTo>
                  <a:pt x="507" y="500"/>
                </a:lnTo>
                <a:lnTo>
                  <a:pt x="478" y="497"/>
                </a:lnTo>
                <a:lnTo>
                  <a:pt x="468" y="494"/>
                </a:lnTo>
                <a:lnTo>
                  <a:pt x="417" y="489"/>
                </a:lnTo>
                <a:lnTo>
                  <a:pt x="411" y="489"/>
                </a:lnTo>
                <a:lnTo>
                  <a:pt x="402" y="487"/>
                </a:lnTo>
                <a:lnTo>
                  <a:pt x="371" y="485"/>
                </a:lnTo>
                <a:lnTo>
                  <a:pt x="321" y="478"/>
                </a:lnTo>
                <a:lnTo>
                  <a:pt x="317" y="514"/>
                </a:lnTo>
                <a:lnTo>
                  <a:pt x="314" y="532"/>
                </a:lnTo>
                <a:lnTo>
                  <a:pt x="314" y="535"/>
                </a:lnTo>
                <a:lnTo>
                  <a:pt x="312" y="532"/>
                </a:lnTo>
                <a:lnTo>
                  <a:pt x="310" y="532"/>
                </a:lnTo>
                <a:lnTo>
                  <a:pt x="309" y="530"/>
                </a:lnTo>
                <a:lnTo>
                  <a:pt x="300" y="514"/>
                </a:lnTo>
                <a:lnTo>
                  <a:pt x="292" y="501"/>
                </a:lnTo>
                <a:lnTo>
                  <a:pt x="285" y="505"/>
                </a:lnTo>
                <a:lnTo>
                  <a:pt x="281" y="511"/>
                </a:lnTo>
                <a:lnTo>
                  <a:pt x="281" y="522"/>
                </a:lnTo>
                <a:lnTo>
                  <a:pt x="271" y="521"/>
                </a:lnTo>
                <a:lnTo>
                  <a:pt x="232" y="518"/>
                </a:lnTo>
                <a:lnTo>
                  <a:pt x="224" y="512"/>
                </a:lnTo>
                <a:lnTo>
                  <a:pt x="214" y="518"/>
                </a:lnTo>
                <a:lnTo>
                  <a:pt x="202" y="521"/>
                </a:lnTo>
                <a:lnTo>
                  <a:pt x="185" y="514"/>
                </a:lnTo>
                <a:lnTo>
                  <a:pt x="176" y="521"/>
                </a:lnTo>
                <a:lnTo>
                  <a:pt x="177" y="526"/>
                </a:lnTo>
                <a:lnTo>
                  <a:pt x="174" y="528"/>
                </a:lnTo>
                <a:lnTo>
                  <a:pt x="165" y="517"/>
                </a:lnTo>
                <a:lnTo>
                  <a:pt x="159" y="482"/>
                </a:lnTo>
                <a:lnTo>
                  <a:pt x="137" y="465"/>
                </a:lnTo>
                <a:lnTo>
                  <a:pt x="140" y="452"/>
                </a:lnTo>
                <a:lnTo>
                  <a:pt x="113" y="373"/>
                </a:lnTo>
              </a:path>
            </a:pathLst>
          </a:custGeom>
          <a:solidFill>
            <a:schemeClr val="tx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1" name="Nebraska" descr="Nebraska, 25 kilowatt limit."/>
          <p:cNvSpPr>
            <a:spLocks/>
          </p:cNvSpPr>
          <p:nvPr/>
        </p:nvSpPr>
        <p:spPr bwMode="auto">
          <a:xfrm>
            <a:off x="2825750" y="2577388"/>
            <a:ext cx="1122363" cy="508000"/>
          </a:xfrm>
          <a:custGeom>
            <a:avLst/>
            <a:gdLst>
              <a:gd name="T0" fmla="*/ 2147483647 w 711"/>
              <a:gd name="T1" fmla="*/ 2147483647 h 345"/>
              <a:gd name="T2" fmla="*/ 2147483647 w 711"/>
              <a:gd name="T3" fmla="*/ 2147483647 h 345"/>
              <a:gd name="T4" fmla="*/ 2147483647 w 711"/>
              <a:gd name="T5" fmla="*/ 2147483647 h 345"/>
              <a:gd name="T6" fmla="*/ 2147483647 w 711"/>
              <a:gd name="T7" fmla="*/ 2147483647 h 345"/>
              <a:gd name="T8" fmla="*/ 2147483647 w 711"/>
              <a:gd name="T9" fmla="*/ 2147483647 h 345"/>
              <a:gd name="T10" fmla="*/ 2147483647 w 711"/>
              <a:gd name="T11" fmla="*/ 2147483647 h 345"/>
              <a:gd name="T12" fmla="*/ 2147483647 w 711"/>
              <a:gd name="T13" fmla="*/ 2147483647 h 345"/>
              <a:gd name="T14" fmla="*/ 2147483647 w 711"/>
              <a:gd name="T15" fmla="*/ 2147483647 h 345"/>
              <a:gd name="T16" fmla="*/ 2147483647 w 711"/>
              <a:gd name="T17" fmla="*/ 2147483647 h 345"/>
              <a:gd name="T18" fmla="*/ 2147483647 w 711"/>
              <a:gd name="T19" fmla="*/ 2147483647 h 345"/>
              <a:gd name="T20" fmla="*/ 2147483647 w 711"/>
              <a:gd name="T21" fmla="*/ 2147483647 h 345"/>
              <a:gd name="T22" fmla="*/ 0 w 711"/>
              <a:gd name="T23" fmla="*/ 2147483647 h 345"/>
              <a:gd name="T24" fmla="*/ 2147483647 w 711"/>
              <a:gd name="T25" fmla="*/ 2147483647 h 345"/>
              <a:gd name="T26" fmla="*/ 2147483647 w 711"/>
              <a:gd name="T27" fmla="*/ 2147483647 h 345"/>
              <a:gd name="T28" fmla="*/ 2147483647 w 711"/>
              <a:gd name="T29" fmla="*/ 2147483647 h 345"/>
              <a:gd name="T30" fmla="*/ 2147483647 w 711"/>
              <a:gd name="T31" fmla="*/ 2147483647 h 345"/>
              <a:gd name="T32" fmla="*/ 2147483647 w 711"/>
              <a:gd name="T33" fmla="*/ 2147483647 h 345"/>
              <a:gd name="T34" fmla="*/ 2147483647 w 711"/>
              <a:gd name="T35" fmla="*/ 2147483647 h 345"/>
              <a:gd name="T36" fmla="*/ 2147483647 w 711"/>
              <a:gd name="T37" fmla="*/ 2147483647 h 345"/>
              <a:gd name="T38" fmla="*/ 2147483647 w 711"/>
              <a:gd name="T39" fmla="*/ 2147483647 h 345"/>
              <a:gd name="T40" fmla="*/ 2147483647 w 711"/>
              <a:gd name="T41" fmla="*/ 2147483647 h 345"/>
              <a:gd name="T42" fmla="*/ 2147483647 w 711"/>
              <a:gd name="T43" fmla="*/ 2147483647 h 345"/>
              <a:gd name="T44" fmla="*/ 2147483647 w 711"/>
              <a:gd name="T45" fmla="*/ 2147483647 h 345"/>
              <a:gd name="T46" fmla="*/ 2147483647 w 711"/>
              <a:gd name="T47" fmla="*/ 2147483647 h 345"/>
              <a:gd name="T48" fmla="*/ 2147483647 w 711"/>
              <a:gd name="T49" fmla="*/ 2147483647 h 345"/>
              <a:gd name="T50" fmla="*/ 2147483647 w 711"/>
              <a:gd name="T51" fmla="*/ 2147483647 h 345"/>
              <a:gd name="T52" fmla="*/ 2147483647 w 711"/>
              <a:gd name="T53" fmla="*/ 2147483647 h 345"/>
              <a:gd name="T54" fmla="*/ 2147483647 w 711"/>
              <a:gd name="T55" fmla="*/ 2147483647 h 345"/>
              <a:gd name="T56" fmla="*/ 2147483647 w 711"/>
              <a:gd name="T57" fmla="*/ 2147483647 h 345"/>
              <a:gd name="T58" fmla="*/ 2147483647 w 711"/>
              <a:gd name="T59" fmla="*/ 2147483647 h 345"/>
              <a:gd name="T60" fmla="*/ 2147483647 w 711"/>
              <a:gd name="T61" fmla="*/ 2147483647 h 345"/>
              <a:gd name="T62" fmla="*/ 2147483647 w 711"/>
              <a:gd name="T63" fmla="*/ 2147483647 h 345"/>
              <a:gd name="T64" fmla="*/ 2147483647 w 711"/>
              <a:gd name="T65" fmla="*/ 2147483647 h 345"/>
              <a:gd name="T66" fmla="*/ 2147483647 w 711"/>
              <a:gd name="T67" fmla="*/ 2147483647 h 345"/>
              <a:gd name="T68" fmla="*/ 2147483647 w 711"/>
              <a:gd name="T69" fmla="*/ 2147483647 h 345"/>
              <a:gd name="T70" fmla="*/ 2147483647 w 711"/>
              <a:gd name="T71" fmla="*/ 2147483647 h 345"/>
              <a:gd name="T72" fmla="*/ 2147483647 w 711"/>
              <a:gd name="T73" fmla="*/ 2147483647 h 345"/>
              <a:gd name="T74" fmla="*/ 2147483647 w 711"/>
              <a:gd name="T75" fmla="*/ 2147483647 h 345"/>
              <a:gd name="T76" fmla="*/ 2147483647 w 711"/>
              <a:gd name="T77" fmla="*/ 2147483647 h 345"/>
              <a:gd name="T78" fmla="*/ 2147483647 w 711"/>
              <a:gd name="T79" fmla="*/ 2147483647 h 345"/>
              <a:gd name="T80" fmla="*/ 2147483647 w 711"/>
              <a:gd name="T81" fmla="*/ 2147483647 h 345"/>
              <a:gd name="T82" fmla="*/ 2147483647 w 711"/>
              <a:gd name="T83" fmla="*/ 2147483647 h 345"/>
              <a:gd name="T84" fmla="*/ 2147483647 w 711"/>
              <a:gd name="T85" fmla="*/ 2147483647 h 345"/>
              <a:gd name="T86" fmla="*/ 2147483647 w 711"/>
              <a:gd name="T87" fmla="*/ 2147483647 h 345"/>
              <a:gd name="T88" fmla="*/ 2147483647 w 711"/>
              <a:gd name="T89" fmla="*/ 2147483647 h 345"/>
              <a:gd name="T90" fmla="*/ 2147483647 w 711"/>
              <a:gd name="T91" fmla="*/ 2147483647 h 345"/>
              <a:gd name="T92" fmla="*/ 2147483647 w 711"/>
              <a:gd name="T93" fmla="*/ 2147483647 h 345"/>
              <a:gd name="T94" fmla="*/ 2147483647 w 711"/>
              <a:gd name="T95" fmla="*/ 2147483647 h 345"/>
              <a:gd name="T96" fmla="*/ 2147483647 w 711"/>
              <a:gd name="T97" fmla="*/ 2147483647 h 345"/>
              <a:gd name="T98" fmla="*/ 2147483647 w 711"/>
              <a:gd name="T99" fmla="*/ 2147483647 h 345"/>
              <a:gd name="T100" fmla="*/ 2147483647 w 711"/>
              <a:gd name="T101" fmla="*/ 2147483647 h 345"/>
              <a:gd name="T102" fmla="*/ 2147483647 w 711"/>
              <a:gd name="T103" fmla="*/ 2147483647 h 345"/>
              <a:gd name="T104" fmla="*/ 2147483647 w 711"/>
              <a:gd name="T105" fmla="*/ 2147483647 h 345"/>
              <a:gd name="T106" fmla="*/ 2147483647 w 711"/>
              <a:gd name="T107" fmla="*/ 2147483647 h 345"/>
              <a:gd name="T108" fmla="*/ 2147483647 w 711"/>
              <a:gd name="T109" fmla="*/ 2147483647 h 3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1"/>
              <a:gd name="T166" fmla="*/ 0 h 345"/>
              <a:gd name="T167" fmla="*/ 711 w 711"/>
              <a:gd name="T168" fmla="*/ 345 h 3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1" h="345">
                <a:moveTo>
                  <a:pt x="430" y="344"/>
                </a:moveTo>
                <a:lnTo>
                  <a:pt x="427" y="344"/>
                </a:lnTo>
                <a:lnTo>
                  <a:pt x="417" y="344"/>
                </a:lnTo>
                <a:lnTo>
                  <a:pt x="401" y="344"/>
                </a:lnTo>
                <a:lnTo>
                  <a:pt x="397" y="342"/>
                </a:lnTo>
                <a:lnTo>
                  <a:pt x="393" y="342"/>
                </a:lnTo>
                <a:lnTo>
                  <a:pt x="381" y="342"/>
                </a:lnTo>
                <a:lnTo>
                  <a:pt x="376" y="342"/>
                </a:lnTo>
                <a:lnTo>
                  <a:pt x="355" y="342"/>
                </a:lnTo>
                <a:lnTo>
                  <a:pt x="340" y="342"/>
                </a:lnTo>
                <a:lnTo>
                  <a:pt x="315" y="342"/>
                </a:lnTo>
                <a:lnTo>
                  <a:pt x="311" y="342"/>
                </a:lnTo>
                <a:lnTo>
                  <a:pt x="310" y="342"/>
                </a:lnTo>
                <a:lnTo>
                  <a:pt x="294" y="341"/>
                </a:lnTo>
                <a:lnTo>
                  <a:pt x="279" y="341"/>
                </a:lnTo>
                <a:lnTo>
                  <a:pt x="265" y="341"/>
                </a:lnTo>
                <a:lnTo>
                  <a:pt x="262" y="341"/>
                </a:lnTo>
                <a:lnTo>
                  <a:pt x="253" y="339"/>
                </a:lnTo>
                <a:lnTo>
                  <a:pt x="232" y="339"/>
                </a:lnTo>
                <a:lnTo>
                  <a:pt x="217" y="339"/>
                </a:lnTo>
                <a:lnTo>
                  <a:pt x="213" y="339"/>
                </a:lnTo>
                <a:lnTo>
                  <a:pt x="210" y="339"/>
                </a:lnTo>
                <a:lnTo>
                  <a:pt x="157" y="337"/>
                </a:lnTo>
                <a:lnTo>
                  <a:pt x="159" y="299"/>
                </a:lnTo>
                <a:lnTo>
                  <a:pt x="159" y="289"/>
                </a:lnTo>
                <a:lnTo>
                  <a:pt x="159" y="282"/>
                </a:lnTo>
                <a:lnTo>
                  <a:pt x="160" y="268"/>
                </a:lnTo>
                <a:lnTo>
                  <a:pt x="160" y="261"/>
                </a:lnTo>
                <a:lnTo>
                  <a:pt x="160" y="254"/>
                </a:lnTo>
                <a:lnTo>
                  <a:pt x="161" y="227"/>
                </a:lnTo>
                <a:lnTo>
                  <a:pt x="116" y="225"/>
                </a:lnTo>
                <a:lnTo>
                  <a:pt x="113" y="225"/>
                </a:lnTo>
                <a:lnTo>
                  <a:pt x="53" y="222"/>
                </a:lnTo>
                <a:lnTo>
                  <a:pt x="38" y="220"/>
                </a:lnTo>
                <a:lnTo>
                  <a:pt x="34" y="220"/>
                </a:lnTo>
                <a:lnTo>
                  <a:pt x="0" y="219"/>
                </a:lnTo>
                <a:lnTo>
                  <a:pt x="1" y="205"/>
                </a:lnTo>
                <a:lnTo>
                  <a:pt x="1" y="185"/>
                </a:lnTo>
                <a:lnTo>
                  <a:pt x="2" y="176"/>
                </a:lnTo>
                <a:lnTo>
                  <a:pt x="4" y="165"/>
                </a:lnTo>
                <a:lnTo>
                  <a:pt x="4" y="158"/>
                </a:lnTo>
                <a:lnTo>
                  <a:pt x="4" y="151"/>
                </a:lnTo>
                <a:lnTo>
                  <a:pt x="4" y="142"/>
                </a:lnTo>
                <a:lnTo>
                  <a:pt x="4" y="137"/>
                </a:lnTo>
                <a:lnTo>
                  <a:pt x="5" y="123"/>
                </a:lnTo>
                <a:lnTo>
                  <a:pt x="6" y="109"/>
                </a:lnTo>
                <a:lnTo>
                  <a:pt x="6" y="96"/>
                </a:lnTo>
                <a:lnTo>
                  <a:pt x="8" y="82"/>
                </a:lnTo>
                <a:lnTo>
                  <a:pt x="11" y="44"/>
                </a:lnTo>
                <a:lnTo>
                  <a:pt x="11" y="19"/>
                </a:lnTo>
                <a:lnTo>
                  <a:pt x="12" y="5"/>
                </a:lnTo>
                <a:lnTo>
                  <a:pt x="13" y="0"/>
                </a:lnTo>
                <a:lnTo>
                  <a:pt x="15" y="1"/>
                </a:lnTo>
                <a:lnTo>
                  <a:pt x="16" y="1"/>
                </a:lnTo>
                <a:lnTo>
                  <a:pt x="56" y="2"/>
                </a:lnTo>
                <a:lnTo>
                  <a:pt x="76" y="2"/>
                </a:lnTo>
                <a:lnTo>
                  <a:pt x="78" y="4"/>
                </a:lnTo>
                <a:lnTo>
                  <a:pt x="95" y="5"/>
                </a:lnTo>
                <a:lnTo>
                  <a:pt x="105" y="5"/>
                </a:lnTo>
                <a:lnTo>
                  <a:pt x="107" y="5"/>
                </a:lnTo>
                <a:lnTo>
                  <a:pt x="112" y="5"/>
                </a:lnTo>
                <a:lnTo>
                  <a:pt x="137" y="6"/>
                </a:lnTo>
                <a:lnTo>
                  <a:pt x="155" y="8"/>
                </a:lnTo>
                <a:lnTo>
                  <a:pt x="167" y="8"/>
                </a:lnTo>
                <a:lnTo>
                  <a:pt x="193" y="9"/>
                </a:lnTo>
                <a:lnTo>
                  <a:pt x="199" y="9"/>
                </a:lnTo>
                <a:lnTo>
                  <a:pt x="235" y="11"/>
                </a:lnTo>
                <a:lnTo>
                  <a:pt x="265" y="12"/>
                </a:lnTo>
                <a:lnTo>
                  <a:pt x="292" y="12"/>
                </a:lnTo>
                <a:lnTo>
                  <a:pt x="315" y="12"/>
                </a:lnTo>
                <a:lnTo>
                  <a:pt x="368" y="13"/>
                </a:lnTo>
                <a:lnTo>
                  <a:pt x="390" y="13"/>
                </a:lnTo>
                <a:lnTo>
                  <a:pt x="449" y="15"/>
                </a:lnTo>
                <a:lnTo>
                  <a:pt x="459" y="25"/>
                </a:lnTo>
                <a:lnTo>
                  <a:pt x="465" y="27"/>
                </a:lnTo>
                <a:lnTo>
                  <a:pt x="469" y="29"/>
                </a:lnTo>
                <a:lnTo>
                  <a:pt x="477" y="32"/>
                </a:lnTo>
                <a:lnTo>
                  <a:pt x="489" y="40"/>
                </a:lnTo>
                <a:lnTo>
                  <a:pt x="499" y="29"/>
                </a:lnTo>
                <a:lnTo>
                  <a:pt x="517" y="32"/>
                </a:lnTo>
                <a:lnTo>
                  <a:pt x="520" y="32"/>
                </a:lnTo>
                <a:lnTo>
                  <a:pt x="528" y="29"/>
                </a:lnTo>
                <a:lnTo>
                  <a:pt x="530" y="30"/>
                </a:lnTo>
                <a:lnTo>
                  <a:pt x="549" y="29"/>
                </a:lnTo>
                <a:lnTo>
                  <a:pt x="556" y="36"/>
                </a:lnTo>
                <a:lnTo>
                  <a:pt x="559" y="39"/>
                </a:lnTo>
                <a:lnTo>
                  <a:pt x="567" y="40"/>
                </a:lnTo>
                <a:lnTo>
                  <a:pt x="584" y="46"/>
                </a:lnTo>
                <a:lnTo>
                  <a:pt x="592" y="55"/>
                </a:lnTo>
                <a:lnTo>
                  <a:pt x="597" y="65"/>
                </a:lnTo>
                <a:lnTo>
                  <a:pt x="606" y="68"/>
                </a:lnTo>
                <a:lnTo>
                  <a:pt x="613" y="69"/>
                </a:lnTo>
                <a:lnTo>
                  <a:pt x="620" y="92"/>
                </a:lnTo>
                <a:lnTo>
                  <a:pt x="622" y="96"/>
                </a:lnTo>
                <a:lnTo>
                  <a:pt x="620" y="99"/>
                </a:lnTo>
                <a:lnTo>
                  <a:pt x="625" y="109"/>
                </a:lnTo>
                <a:lnTo>
                  <a:pt x="626" y="117"/>
                </a:lnTo>
                <a:lnTo>
                  <a:pt x="629" y="123"/>
                </a:lnTo>
                <a:lnTo>
                  <a:pt x="635" y="123"/>
                </a:lnTo>
                <a:lnTo>
                  <a:pt x="638" y="137"/>
                </a:lnTo>
                <a:lnTo>
                  <a:pt x="639" y="138"/>
                </a:lnTo>
                <a:lnTo>
                  <a:pt x="642" y="151"/>
                </a:lnTo>
                <a:lnTo>
                  <a:pt x="639" y="158"/>
                </a:lnTo>
                <a:lnTo>
                  <a:pt x="640" y="163"/>
                </a:lnTo>
                <a:lnTo>
                  <a:pt x="650" y="173"/>
                </a:lnTo>
                <a:lnTo>
                  <a:pt x="650" y="177"/>
                </a:lnTo>
                <a:lnTo>
                  <a:pt x="649" y="177"/>
                </a:lnTo>
                <a:lnTo>
                  <a:pt x="650" y="180"/>
                </a:lnTo>
                <a:lnTo>
                  <a:pt x="656" y="190"/>
                </a:lnTo>
                <a:lnTo>
                  <a:pt x="660" y="201"/>
                </a:lnTo>
                <a:lnTo>
                  <a:pt x="657" y="204"/>
                </a:lnTo>
                <a:lnTo>
                  <a:pt x="657" y="211"/>
                </a:lnTo>
                <a:lnTo>
                  <a:pt x="660" y="211"/>
                </a:lnTo>
                <a:lnTo>
                  <a:pt x="661" y="213"/>
                </a:lnTo>
                <a:lnTo>
                  <a:pt x="660" y="215"/>
                </a:lnTo>
                <a:lnTo>
                  <a:pt x="661" y="218"/>
                </a:lnTo>
                <a:lnTo>
                  <a:pt x="660" y="225"/>
                </a:lnTo>
                <a:lnTo>
                  <a:pt x="660" y="226"/>
                </a:lnTo>
                <a:lnTo>
                  <a:pt x="661" y="232"/>
                </a:lnTo>
                <a:lnTo>
                  <a:pt x="665" y="243"/>
                </a:lnTo>
                <a:lnTo>
                  <a:pt x="667" y="243"/>
                </a:lnTo>
                <a:lnTo>
                  <a:pt x="665" y="246"/>
                </a:lnTo>
                <a:lnTo>
                  <a:pt x="665" y="255"/>
                </a:lnTo>
                <a:lnTo>
                  <a:pt x="661" y="260"/>
                </a:lnTo>
                <a:lnTo>
                  <a:pt x="672" y="275"/>
                </a:lnTo>
                <a:lnTo>
                  <a:pt x="671" y="278"/>
                </a:lnTo>
                <a:lnTo>
                  <a:pt x="669" y="278"/>
                </a:lnTo>
                <a:lnTo>
                  <a:pt x="672" y="285"/>
                </a:lnTo>
                <a:lnTo>
                  <a:pt x="675" y="285"/>
                </a:lnTo>
                <a:lnTo>
                  <a:pt x="678" y="281"/>
                </a:lnTo>
                <a:lnTo>
                  <a:pt x="683" y="307"/>
                </a:lnTo>
                <a:lnTo>
                  <a:pt x="689" y="313"/>
                </a:lnTo>
                <a:lnTo>
                  <a:pt x="693" y="313"/>
                </a:lnTo>
                <a:lnTo>
                  <a:pt x="704" y="338"/>
                </a:lnTo>
                <a:lnTo>
                  <a:pt x="710" y="341"/>
                </a:lnTo>
                <a:lnTo>
                  <a:pt x="707" y="341"/>
                </a:lnTo>
                <a:lnTo>
                  <a:pt x="669" y="342"/>
                </a:lnTo>
                <a:lnTo>
                  <a:pt x="662" y="342"/>
                </a:lnTo>
                <a:lnTo>
                  <a:pt x="653" y="342"/>
                </a:lnTo>
                <a:lnTo>
                  <a:pt x="651" y="342"/>
                </a:lnTo>
                <a:lnTo>
                  <a:pt x="643" y="342"/>
                </a:lnTo>
                <a:lnTo>
                  <a:pt x="633" y="342"/>
                </a:lnTo>
                <a:lnTo>
                  <a:pt x="632" y="342"/>
                </a:lnTo>
                <a:lnTo>
                  <a:pt x="622" y="342"/>
                </a:lnTo>
                <a:lnTo>
                  <a:pt x="615" y="342"/>
                </a:lnTo>
                <a:lnTo>
                  <a:pt x="613" y="342"/>
                </a:lnTo>
                <a:lnTo>
                  <a:pt x="592" y="342"/>
                </a:lnTo>
                <a:lnTo>
                  <a:pt x="586" y="342"/>
                </a:lnTo>
                <a:lnTo>
                  <a:pt x="581" y="344"/>
                </a:lnTo>
                <a:lnTo>
                  <a:pt x="578" y="344"/>
                </a:lnTo>
                <a:lnTo>
                  <a:pt x="560" y="344"/>
                </a:lnTo>
                <a:lnTo>
                  <a:pt x="550" y="344"/>
                </a:lnTo>
                <a:lnTo>
                  <a:pt x="541" y="344"/>
                </a:lnTo>
                <a:lnTo>
                  <a:pt x="520" y="344"/>
                </a:lnTo>
                <a:lnTo>
                  <a:pt x="503" y="344"/>
                </a:lnTo>
                <a:lnTo>
                  <a:pt x="499" y="344"/>
                </a:lnTo>
                <a:lnTo>
                  <a:pt x="494" y="344"/>
                </a:lnTo>
                <a:lnTo>
                  <a:pt x="489" y="344"/>
                </a:lnTo>
                <a:lnTo>
                  <a:pt x="478" y="344"/>
                </a:lnTo>
                <a:lnTo>
                  <a:pt x="466" y="344"/>
                </a:lnTo>
                <a:lnTo>
                  <a:pt x="458" y="344"/>
                </a:lnTo>
                <a:lnTo>
                  <a:pt x="448" y="344"/>
                </a:lnTo>
                <a:lnTo>
                  <a:pt x="437" y="344"/>
                </a:lnTo>
                <a:lnTo>
                  <a:pt x="430" y="344"/>
                </a:lnTo>
              </a:path>
            </a:pathLst>
          </a:custGeom>
          <a:solidFill>
            <a:schemeClr val="tx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141" name="Nevada" descr="Nevada, 1,000 kilowatt limit, certain utility types only."/>
          <p:cNvSpPr>
            <a:spLocks/>
          </p:cNvSpPr>
          <p:nvPr/>
        </p:nvSpPr>
        <p:spPr bwMode="auto">
          <a:xfrm>
            <a:off x="728663" y="2482138"/>
            <a:ext cx="852487" cy="1228725"/>
          </a:xfrm>
          <a:custGeom>
            <a:avLst/>
            <a:gdLst>
              <a:gd name="T0" fmla="*/ 2147483647 w 540"/>
              <a:gd name="T1" fmla="*/ 2147483647 h 834"/>
              <a:gd name="T2" fmla="*/ 2147483647 w 540"/>
              <a:gd name="T3" fmla="*/ 2147483647 h 834"/>
              <a:gd name="T4" fmla="*/ 2147483647 w 540"/>
              <a:gd name="T5" fmla="*/ 2147483647 h 834"/>
              <a:gd name="T6" fmla="*/ 2147483647 w 540"/>
              <a:gd name="T7" fmla="*/ 2147483647 h 834"/>
              <a:gd name="T8" fmla="*/ 2147483647 w 540"/>
              <a:gd name="T9" fmla="*/ 2147483647 h 834"/>
              <a:gd name="T10" fmla="*/ 2147483647 w 540"/>
              <a:gd name="T11" fmla="*/ 2147483647 h 834"/>
              <a:gd name="T12" fmla="*/ 2147483647 w 540"/>
              <a:gd name="T13" fmla="*/ 2147483647 h 834"/>
              <a:gd name="T14" fmla="*/ 2147483647 w 540"/>
              <a:gd name="T15" fmla="*/ 2147483647 h 834"/>
              <a:gd name="T16" fmla="*/ 2147483647 w 540"/>
              <a:gd name="T17" fmla="*/ 2147483647 h 834"/>
              <a:gd name="T18" fmla="*/ 2147483647 w 540"/>
              <a:gd name="T19" fmla="*/ 2147483647 h 834"/>
              <a:gd name="T20" fmla="*/ 2147483647 w 540"/>
              <a:gd name="T21" fmla="*/ 2147483647 h 834"/>
              <a:gd name="T22" fmla="*/ 2147483647 w 540"/>
              <a:gd name="T23" fmla="*/ 2147483647 h 834"/>
              <a:gd name="T24" fmla="*/ 2147483647 w 540"/>
              <a:gd name="T25" fmla="*/ 2147483647 h 834"/>
              <a:gd name="T26" fmla="*/ 2147483647 w 540"/>
              <a:gd name="T27" fmla="*/ 2147483647 h 834"/>
              <a:gd name="T28" fmla="*/ 2147483647 w 540"/>
              <a:gd name="T29" fmla="*/ 2147483647 h 834"/>
              <a:gd name="T30" fmla="*/ 2147483647 w 540"/>
              <a:gd name="T31" fmla="*/ 2147483647 h 834"/>
              <a:gd name="T32" fmla="*/ 2147483647 w 540"/>
              <a:gd name="T33" fmla="*/ 2147483647 h 834"/>
              <a:gd name="T34" fmla="*/ 2147483647 w 540"/>
              <a:gd name="T35" fmla="*/ 2147483647 h 834"/>
              <a:gd name="T36" fmla="*/ 2147483647 w 540"/>
              <a:gd name="T37" fmla="*/ 2147483647 h 834"/>
              <a:gd name="T38" fmla="*/ 2147483647 w 540"/>
              <a:gd name="T39" fmla="*/ 2147483647 h 834"/>
              <a:gd name="T40" fmla="*/ 2147483647 w 540"/>
              <a:gd name="T41" fmla="*/ 2147483647 h 834"/>
              <a:gd name="T42" fmla="*/ 2147483647 w 540"/>
              <a:gd name="T43" fmla="*/ 2147483647 h 834"/>
              <a:gd name="T44" fmla="*/ 2147483647 w 540"/>
              <a:gd name="T45" fmla="*/ 2147483647 h 834"/>
              <a:gd name="T46" fmla="*/ 2147483647 w 540"/>
              <a:gd name="T47" fmla="*/ 2147483647 h 834"/>
              <a:gd name="T48" fmla="*/ 2147483647 w 540"/>
              <a:gd name="T49" fmla="*/ 2147483647 h 834"/>
              <a:gd name="T50" fmla="*/ 2147483647 w 540"/>
              <a:gd name="T51" fmla="*/ 2147483647 h 834"/>
              <a:gd name="T52" fmla="*/ 2147483647 w 540"/>
              <a:gd name="T53" fmla="*/ 2147483647 h 834"/>
              <a:gd name="T54" fmla="*/ 2147483647 w 540"/>
              <a:gd name="T55" fmla="*/ 2147483647 h 834"/>
              <a:gd name="T56" fmla="*/ 2147483647 w 540"/>
              <a:gd name="T57" fmla="*/ 2147483647 h 834"/>
              <a:gd name="T58" fmla="*/ 2147483647 w 540"/>
              <a:gd name="T59" fmla="*/ 2147483647 h 834"/>
              <a:gd name="T60" fmla="*/ 2147483647 w 540"/>
              <a:gd name="T61" fmla="*/ 2147483647 h 834"/>
              <a:gd name="T62" fmla="*/ 2147483647 w 540"/>
              <a:gd name="T63" fmla="*/ 2147483647 h 834"/>
              <a:gd name="T64" fmla="*/ 2147483647 w 540"/>
              <a:gd name="T65" fmla="*/ 2147483647 h 834"/>
              <a:gd name="T66" fmla="*/ 2147483647 w 540"/>
              <a:gd name="T67" fmla="*/ 2147483647 h 834"/>
              <a:gd name="T68" fmla="*/ 2147483647 w 540"/>
              <a:gd name="T69" fmla="*/ 2147483647 h 834"/>
              <a:gd name="T70" fmla="*/ 2147483647 w 540"/>
              <a:gd name="T71" fmla="*/ 2147483647 h 834"/>
              <a:gd name="T72" fmla="*/ 2147483647 w 540"/>
              <a:gd name="T73" fmla="*/ 2147483647 h 834"/>
              <a:gd name="T74" fmla="*/ 2147483647 w 540"/>
              <a:gd name="T75" fmla="*/ 2147483647 h 834"/>
              <a:gd name="T76" fmla="*/ 2147483647 w 540"/>
              <a:gd name="T77" fmla="*/ 2147483647 h 834"/>
              <a:gd name="T78" fmla="*/ 2147483647 w 540"/>
              <a:gd name="T79" fmla="*/ 2147483647 h 834"/>
              <a:gd name="T80" fmla="*/ 2147483647 w 540"/>
              <a:gd name="T81" fmla="*/ 2147483647 h 834"/>
              <a:gd name="T82" fmla="*/ 2147483647 w 540"/>
              <a:gd name="T83" fmla="*/ 2147483647 h 834"/>
              <a:gd name="T84" fmla="*/ 2147483647 w 540"/>
              <a:gd name="T85" fmla="*/ 2147483647 h 834"/>
              <a:gd name="T86" fmla="*/ 2147483647 w 540"/>
              <a:gd name="T87" fmla="*/ 2147483647 h 834"/>
              <a:gd name="T88" fmla="*/ 2147483647 w 540"/>
              <a:gd name="T89" fmla="*/ 2147483647 h 834"/>
              <a:gd name="T90" fmla="*/ 2147483647 w 540"/>
              <a:gd name="T91" fmla="*/ 2147483647 h 834"/>
              <a:gd name="T92" fmla="*/ 2147483647 w 540"/>
              <a:gd name="T93" fmla="*/ 2147483647 h 834"/>
              <a:gd name="T94" fmla="*/ 2147483647 w 540"/>
              <a:gd name="T95" fmla="*/ 2147483647 h 834"/>
              <a:gd name="T96" fmla="*/ 2147483647 w 540"/>
              <a:gd name="T97" fmla="*/ 2147483647 h 8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0"/>
              <a:gd name="T148" fmla="*/ 0 h 834"/>
              <a:gd name="T149" fmla="*/ 540 w 540"/>
              <a:gd name="T150" fmla="*/ 834 h 8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0" h="834">
                <a:moveTo>
                  <a:pt x="2" y="306"/>
                </a:moveTo>
                <a:lnTo>
                  <a:pt x="2" y="310"/>
                </a:lnTo>
                <a:lnTo>
                  <a:pt x="0" y="318"/>
                </a:lnTo>
                <a:lnTo>
                  <a:pt x="5" y="324"/>
                </a:lnTo>
                <a:lnTo>
                  <a:pt x="6" y="327"/>
                </a:lnTo>
                <a:lnTo>
                  <a:pt x="11" y="332"/>
                </a:lnTo>
                <a:lnTo>
                  <a:pt x="23" y="350"/>
                </a:lnTo>
                <a:lnTo>
                  <a:pt x="27" y="356"/>
                </a:lnTo>
                <a:lnTo>
                  <a:pt x="33" y="364"/>
                </a:lnTo>
                <a:lnTo>
                  <a:pt x="44" y="379"/>
                </a:lnTo>
                <a:lnTo>
                  <a:pt x="48" y="383"/>
                </a:lnTo>
                <a:lnTo>
                  <a:pt x="49" y="386"/>
                </a:lnTo>
                <a:lnTo>
                  <a:pt x="55" y="395"/>
                </a:lnTo>
                <a:lnTo>
                  <a:pt x="72" y="417"/>
                </a:lnTo>
                <a:lnTo>
                  <a:pt x="83" y="432"/>
                </a:lnTo>
                <a:lnTo>
                  <a:pt x="105" y="464"/>
                </a:lnTo>
                <a:lnTo>
                  <a:pt x="130" y="498"/>
                </a:lnTo>
                <a:lnTo>
                  <a:pt x="141" y="515"/>
                </a:lnTo>
                <a:lnTo>
                  <a:pt x="144" y="519"/>
                </a:lnTo>
                <a:lnTo>
                  <a:pt x="159" y="540"/>
                </a:lnTo>
                <a:lnTo>
                  <a:pt x="164" y="547"/>
                </a:lnTo>
                <a:lnTo>
                  <a:pt x="189" y="583"/>
                </a:lnTo>
                <a:lnTo>
                  <a:pt x="232" y="643"/>
                </a:lnTo>
                <a:lnTo>
                  <a:pt x="252" y="672"/>
                </a:lnTo>
                <a:lnTo>
                  <a:pt x="277" y="706"/>
                </a:lnTo>
                <a:lnTo>
                  <a:pt x="278" y="706"/>
                </a:lnTo>
                <a:lnTo>
                  <a:pt x="288" y="722"/>
                </a:lnTo>
                <a:lnTo>
                  <a:pt x="296" y="733"/>
                </a:lnTo>
                <a:lnTo>
                  <a:pt x="322" y="772"/>
                </a:lnTo>
                <a:lnTo>
                  <a:pt x="346" y="803"/>
                </a:lnTo>
                <a:lnTo>
                  <a:pt x="367" y="833"/>
                </a:lnTo>
                <a:lnTo>
                  <a:pt x="375" y="808"/>
                </a:lnTo>
                <a:lnTo>
                  <a:pt x="375" y="752"/>
                </a:lnTo>
                <a:lnTo>
                  <a:pt x="379" y="738"/>
                </a:lnTo>
                <a:lnTo>
                  <a:pt x="376" y="715"/>
                </a:lnTo>
                <a:lnTo>
                  <a:pt x="399" y="712"/>
                </a:lnTo>
                <a:lnTo>
                  <a:pt x="418" y="729"/>
                </a:lnTo>
                <a:lnTo>
                  <a:pt x="437" y="713"/>
                </a:lnTo>
                <a:lnTo>
                  <a:pt x="448" y="643"/>
                </a:lnTo>
                <a:lnTo>
                  <a:pt x="453" y="626"/>
                </a:lnTo>
                <a:lnTo>
                  <a:pt x="453" y="615"/>
                </a:lnTo>
                <a:lnTo>
                  <a:pt x="460" y="579"/>
                </a:lnTo>
                <a:lnTo>
                  <a:pt x="462" y="561"/>
                </a:lnTo>
                <a:lnTo>
                  <a:pt x="465" y="544"/>
                </a:lnTo>
                <a:lnTo>
                  <a:pt x="465" y="543"/>
                </a:lnTo>
                <a:lnTo>
                  <a:pt x="472" y="501"/>
                </a:lnTo>
                <a:lnTo>
                  <a:pt x="473" y="486"/>
                </a:lnTo>
                <a:lnTo>
                  <a:pt x="478" y="464"/>
                </a:lnTo>
                <a:lnTo>
                  <a:pt x="479" y="456"/>
                </a:lnTo>
                <a:lnTo>
                  <a:pt x="480" y="450"/>
                </a:lnTo>
                <a:lnTo>
                  <a:pt x="482" y="444"/>
                </a:lnTo>
                <a:lnTo>
                  <a:pt x="483" y="425"/>
                </a:lnTo>
                <a:lnTo>
                  <a:pt x="496" y="356"/>
                </a:lnTo>
                <a:lnTo>
                  <a:pt x="496" y="352"/>
                </a:lnTo>
                <a:lnTo>
                  <a:pt x="500" y="328"/>
                </a:lnTo>
                <a:lnTo>
                  <a:pt x="502" y="311"/>
                </a:lnTo>
                <a:lnTo>
                  <a:pt x="504" y="302"/>
                </a:lnTo>
                <a:lnTo>
                  <a:pt x="505" y="289"/>
                </a:lnTo>
                <a:lnTo>
                  <a:pt x="509" y="264"/>
                </a:lnTo>
                <a:lnTo>
                  <a:pt x="515" y="235"/>
                </a:lnTo>
                <a:lnTo>
                  <a:pt x="522" y="195"/>
                </a:lnTo>
                <a:lnTo>
                  <a:pt x="527" y="159"/>
                </a:lnTo>
                <a:lnTo>
                  <a:pt x="537" y="99"/>
                </a:lnTo>
                <a:lnTo>
                  <a:pt x="539" y="87"/>
                </a:lnTo>
                <a:lnTo>
                  <a:pt x="523" y="85"/>
                </a:lnTo>
                <a:lnTo>
                  <a:pt x="522" y="84"/>
                </a:lnTo>
                <a:lnTo>
                  <a:pt x="519" y="84"/>
                </a:lnTo>
                <a:lnTo>
                  <a:pt x="496" y="80"/>
                </a:lnTo>
                <a:lnTo>
                  <a:pt x="483" y="77"/>
                </a:lnTo>
                <a:lnTo>
                  <a:pt x="461" y="74"/>
                </a:lnTo>
                <a:lnTo>
                  <a:pt x="381" y="60"/>
                </a:lnTo>
                <a:lnTo>
                  <a:pt x="308" y="47"/>
                </a:lnTo>
                <a:lnTo>
                  <a:pt x="304" y="45"/>
                </a:lnTo>
                <a:lnTo>
                  <a:pt x="286" y="42"/>
                </a:lnTo>
                <a:lnTo>
                  <a:pt x="282" y="42"/>
                </a:lnTo>
                <a:lnTo>
                  <a:pt x="211" y="29"/>
                </a:lnTo>
                <a:lnTo>
                  <a:pt x="188" y="23"/>
                </a:lnTo>
                <a:lnTo>
                  <a:pt x="173" y="20"/>
                </a:lnTo>
                <a:lnTo>
                  <a:pt x="124" y="11"/>
                </a:lnTo>
                <a:lnTo>
                  <a:pt x="121" y="9"/>
                </a:lnTo>
                <a:lnTo>
                  <a:pt x="109" y="6"/>
                </a:lnTo>
                <a:lnTo>
                  <a:pt x="81" y="1"/>
                </a:lnTo>
                <a:lnTo>
                  <a:pt x="72" y="0"/>
                </a:lnTo>
                <a:lnTo>
                  <a:pt x="66" y="23"/>
                </a:lnTo>
                <a:lnTo>
                  <a:pt x="55" y="67"/>
                </a:lnTo>
                <a:lnTo>
                  <a:pt x="52" y="84"/>
                </a:lnTo>
                <a:lnTo>
                  <a:pt x="36" y="158"/>
                </a:lnTo>
                <a:lnTo>
                  <a:pt x="23" y="216"/>
                </a:lnTo>
                <a:lnTo>
                  <a:pt x="18" y="241"/>
                </a:lnTo>
                <a:lnTo>
                  <a:pt x="15" y="250"/>
                </a:lnTo>
                <a:lnTo>
                  <a:pt x="12" y="264"/>
                </a:lnTo>
                <a:lnTo>
                  <a:pt x="11" y="270"/>
                </a:lnTo>
                <a:lnTo>
                  <a:pt x="9" y="278"/>
                </a:lnTo>
                <a:lnTo>
                  <a:pt x="6" y="284"/>
                </a:lnTo>
                <a:lnTo>
                  <a:pt x="6" y="291"/>
                </a:lnTo>
                <a:lnTo>
                  <a:pt x="4" y="300"/>
                </a:lnTo>
                <a:lnTo>
                  <a:pt x="2" y="304"/>
                </a:lnTo>
                <a:lnTo>
                  <a:pt x="2" y="306"/>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61" name="New Hampshire" descr="New Hampshire, 1,000 kilowatt limit."/>
          <p:cNvSpPr>
            <a:spLocks/>
          </p:cNvSpPr>
          <p:nvPr/>
        </p:nvSpPr>
        <p:spPr bwMode="auto">
          <a:xfrm>
            <a:off x="6731000" y="1832850"/>
            <a:ext cx="223838" cy="439738"/>
          </a:xfrm>
          <a:custGeom>
            <a:avLst/>
            <a:gdLst>
              <a:gd name="T0" fmla="*/ 2147483647 w 142"/>
              <a:gd name="T1" fmla="*/ 2147483647 h 299"/>
              <a:gd name="T2" fmla="*/ 2147483647 w 142"/>
              <a:gd name="T3" fmla="*/ 2147483647 h 299"/>
              <a:gd name="T4" fmla="*/ 2147483647 w 142"/>
              <a:gd name="T5" fmla="*/ 2147483647 h 299"/>
              <a:gd name="T6" fmla="*/ 2147483647 w 142"/>
              <a:gd name="T7" fmla="*/ 2147483647 h 299"/>
              <a:gd name="T8" fmla="*/ 2147483647 w 142"/>
              <a:gd name="T9" fmla="*/ 2147483647 h 299"/>
              <a:gd name="T10" fmla="*/ 2147483647 w 142"/>
              <a:gd name="T11" fmla="*/ 2147483647 h 299"/>
              <a:gd name="T12" fmla="*/ 2147483647 w 142"/>
              <a:gd name="T13" fmla="*/ 2147483647 h 299"/>
              <a:gd name="T14" fmla="*/ 2147483647 w 142"/>
              <a:gd name="T15" fmla="*/ 2147483647 h 299"/>
              <a:gd name="T16" fmla="*/ 2147483647 w 142"/>
              <a:gd name="T17" fmla="*/ 2147483647 h 299"/>
              <a:gd name="T18" fmla="*/ 2147483647 w 142"/>
              <a:gd name="T19" fmla="*/ 2147483647 h 299"/>
              <a:gd name="T20" fmla="*/ 2147483647 w 142"/>
              <a:gd name="T21" fmla="*/ 2147483647 h 299"/>
              <a:gd name="T22" fmla="*/ 2147483647 w 142"/>
              <a:gd name="T23" fmla="*/ 2147483647 h 299"/>
              <a:gd name="T24" fmla="*/ 2147483647 w 142"/>
              <a:gd name="T25" fmla="*/ 2147483647 h 299"/>
              <a:gd name="T26" fmla="*/ 2147483647 w 142"/>
              <a:gd name="T27" fmla="*/ 2147483647 h 299"/>
              <a:gd name="T28" fmla="*/ 2147483647 w 142"/>
              <a:gd name="T29" fmla="*/ 2147483647 h 299"/>
              <a:gd name="T30" fmla="*/ 2147483647 w 142"/>
              <a:gd name="T31" fmla="*/ 2147483647 h 299"/>
              <a:gd name="T32" fmla="*/ 2147483647 w 142"/>
              <a:gd name="T33" fmla="*/ 2147483647 h 299"/>
              <a:gd name="T34" fmla="*/ 2147483647 w 142"/>
              <a:gd name="T35" fmla="*/ 2147483647 h 299"/>
              <a:gd name="T36" fmla="*/ 2147483647 w 142"/>
              <a:gd name="T37" fmla="*/ 2147483647 h 299"/>
              <a:gd name="T38" fmla="*/ 2147483647 w 142"/>
              <a:gd name="T39" fmla="*/ 2147483647 h 299"/>
              <a:gd name="T40" fmla="*/ 2147483647 w 142"/>
              <a:gd name="T41" fmla="*/ 0 h 299"/>
              <a:gd name="T42" fmla="*/ 2147483647 w 142"/>
              <a:gd name="T43" fmla="*/ 2147483647 h 299"/>
              <a:gd name="T44" fmla="*/ 2147483647 w 142"/>
              <a:gd name="T45" fmla="*/ 2147483647 h 299"/>
              <a:gd name="T46" fmla="*/ 2147483647 w 142"/>
              <a:gd name="T47" fmla="*/ 2147483647 h 299"/>
              <a:gd name="T48" fmla="*/ 2147483647 w 142"/>
              <a:gd name="T49" fmla="*/ 2147483647 h 299"/>
              <a:gd name="T50" fmla="*/ 2147483647 w 142"/>
              <a:gd name="T51" fmla="*/ 2147483647 h 299"/>
              <a:gd name="T52" fmla="*/ 2147483647 w 142"/>
              <a:gd name="T53" fmla="*/ 2147483647 h 299"/>
              <a:gd name="T54" fmla="*/ 2147483647 w 142"/>
              <a:gd name="T55" fmla="*/ 2147483647 h 299"/>
              <a:gd name="T56" fmla="*/ 2147483647 w 142"/>
              <a:gd name="T57" fmla="*/ 2147483647 h 299"/>
              <a:gd name="T58" fmla="*/ 2147483647 w 142"/>
              <a:gd name="T59" fmla="*/ 2147483647 h 299"/>
              <a:gd name="T60" fmla="*/ 2147483647 w 142"/>
              <a:gd name="T61" fmla="*/ 2147483647 h 299"/>
              <a:gd name="T62" fmla="*/ 2147483647 w 142"/>
              <a:gd name="T63" fmla="*/ 2147483647 h 299"/>
              <a:gd name="T64" fmla="*/ 2147483647 w 142"/>
              <a:gd name="T65" fmla="*/ 2147483647 h 299"/>
              <a:gd name="T66" fmla="*/ 2147483647 w 142"/>
              <a:gd name="T67" fmla="*/ 2147483647 h 299"/>
              <a:gd name="T68" fmla="*/ 2147483647 w 142"/>
              <a:gd name="T69" fmla="*/ 2147483647 h 299"/>
              <a:gd name="T70" fmla="*/ 2147483647 w 142"/>
              <a:gd name="T71" fmla="*/ 2147483647 h 299"/>
              <a:gd name="T72" fmla="*/ 2147483647 w 142"/>
              <a:gd name="T73" fmla="*/ 2147483647 h 299"/>
              <a:gd name="T74" fmla="*/ 2147483647 w 142"/>
              <a:gd name="T75" fmla="*/ 2147483647 h 299"/>
              <a:gd name="T76" fmla="*/ 2147483647 w 142"/>
              <a:gd name="T77" fmla="*/ 2147483647 h 299"/>
              <a:gd name="T78" fmla="*/ 2147483647 w 142"/>
              <a:gd name="T79" fmla="*/ 2147483647 h 299"/>
              <a:gd name="T80" fmla="*/ 2147483647 w 142"/>
              <a:gd name="T81" fmla="*/ 2147483647 h 299"/>
              <a:gd name="T82" fmla="*/ 2147483647 w 142"/>
              <a:gd name="T83" fmla="*/ 2147483647 h 299"/>
              <a:gd name="T84" fmla="*/ 2147483647 w 142"/>
              <a:gd name="T85" fmla="*/ 2147483647 h 299"/>
              <a:gd name="T86" fmla="*/ 2147483647 w 142"/>
              <a:gd name="T87" fmla="*/ 2147483647 h 299"/>
              <a:gd name="T88" fmla="*/ 2147483647 w 142"/>
              <a:gd name="T89" fmla="*/ 2147483647 h 299"/>
              <a:gd name="T90" fmla="*/ 2147483647 w 142"/>
              <a:gd name="T91" fmla="*/ 2147483647 h 299"/>
              <a:gd name="T92" fmla="*/ 2147483647 w 142"/>
              <a:gd name="T93" fmla="*/ 2147483647 h 299"/>
              <a:gd name="T94" fmla="*/ 2147483647 w 142"/>
              <a:gd name="T95" fmla="*/ 2147483647 h 299"/>
              <a:gd name="T96" fmla="*/ 2147483647 w 142"/>
              <a:gd name="T97" fmla="*/ 2147483647 h 299"/>
              <a:gd name="T98" fmla="*/ 2147483647 w 142"/>
              <a:gd name="T99" fmla="*/ 2147483647 h 299"/>
              <a:gd name="T100" fmla="*/ 2147483647 w 142"/>
              <a:gd name="T101" fmla="*/ 2147483647 h 299"/>
              <a:gd name="T102" fmla="*/ 2147483647 w 142"/>
              <a:gd name="T103" fmla="*/ 2147483647 h 299"/>
              <a:gd name="T104" fmla="*/ 2147483647 w 142"/>
              <a:gd name="T105" fmla="*/ 2147483647 h 299"/>
              <a:gd name="T106" fmla="*/ 2147483647 w 142"/>
              <a:gd name="T107" fmla="*/ 2147483647 h 299"/>
              <a:gd name="T108" fmla="*/ 2147483647 w 142"/>
              <a:gd name="T109" fmla="*/ 2147483647 h 299"/>
              <a:gd name="T110" fmla="*/ 2147483647 w 142"/>
              <a:gd name="T111" fmla="*/ 2147483647 h 299"/>
              <a:gd name="T112" fmla="*/ 2147483647 w 142"/>
              <a:gd name="T113" fmla="*/ 2147483647 h 299"/>
              <a:gd name="T114" fmla="*/ 0 w 142"/>
              <a:gd name="T115" fmla="*/ 2147483647 h 299"/>
              <a:gd name="T116" fmla="*/ 2147483647 w 142"/>
              <a:gd name="T117" fmla="*/ 2147483647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
              <a:gd name="T178" fmla="*/ 0 h 299"/>
              <a:gd name="T179" fmla="*/ 142 w 142"/>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 h="299">
                <a:moveTo>
                  <a:pt x="2" y="203"/>
                </a:moveTo>
                <a:lnTo>
                  <a:pt x="1" y="200"/>
                </a:lnTo>
                <a:lnTo>
                  <a:pt x="4" y="186"/>
                </a:lnTo>
                <a:lnTo>
                  <a:pt x="8" y="182"/>
                </a:lnTo>
                <a:lnTo>
                  <a:pt x="8" y="157"/>
                </a:lnTo>
                <a:lnTo>
                  <a:pt x="11" y="142"/>
                </a:lnTo>
                <a:lnTo>
                  <a:pt x="8" y="139"/>
                </a:lnTo>
                <a:lnTo>
                  <a:pt x="5" y="129"/>
                </a:lnTo>
                <a:lnTo>
                  <a:pt x="8" y="119"/>
                </a:lnTo>
                <a:lnTo>
                  <a:pt x="19" y="114"/>
                </a:lnTo>
                <a:lnTo>
                  <a:pt x="20" y="111"/>
                </a:lnTo>
                <a:lnTo>
                  <a:pt x="23" y="107"/>
                </a:lnTo>
                <a:lnTo>
                  <a:pt x="34" y="93"/>
                </a:lnTo>
                <a:lnTo>
                  <a:pt x="23" y="68"/>
                </a:lnTo>
                <a:lnTo>
                  <a:pt x="29" y="48"/>
                </a:lnTo>
                <a:lnTo>
                  <a:pt x="24" y="37"/>
                </a:lnTo>
                <a:lnTo>
                  <a:pt x="23" y="13"/>
                </a:lnTo>
                <a:lnTo>
                  <a:pt x="37" y="6"/>
                </a:lnTo>
                <a:lnTo>
                  <a:pt x="40" y="8"/>
                </a:lnTo>
                <a:lnTo>
                  <a:pt x="47" y="6"/>
                </a:lnTo>
                <a:lnTo>
                  <a:pt x="47" y="0"/>
                </a:lnTo>
                <a:lnTo>
                  <a:pt x="51" y="4"/>
                </a:lnTo>
                <a:lnTo>
                  <a:pt x="51" y="9"/>
                </a:lnTo>
                <a:lnTo>
                  <a:pt x="67" y="55"/>
                </a:lnTo>
                <a:lnTo>
                  <a:pt x="82" y="104"/>
                </a:lnTo>
                <a:lnTo>
                  <a:pt x="84" y="108"/>
                </a:lnTo>
                <a:lnTo>
                  <a:pt x="92" y="135"/>
                </a:lnTo>
                <a:lnTo>
                  <a:pt x="99" y="155"/>
                </a:lnTo>
                <a:lnTo>
                  <a:pt x="99" y="160"/>
                </a:lnTo>
                <a:lnTo>
                  <a:pt x="107" y="182"/>
                </a:lnTo>
                <a:lnTo>
                  <a:pt x="113" y="201"/>
                </a:lnTo>
                <a:lnTo>
                  <a:pt x="125" y="210"/>
                </a:lnTo>
                <a:lnTo>
                  <a:pt x="129" y="222"/>
                </a:lnTo>
                <a:lnTo>
                  <a:pt x="136" y="225"/>
                </a:lnTo>
                <a:lnTo>
                  <a:pt x="141" y="226"/>
                </a:lnTo>
                <a:lnTo>
                  <a:pt x="138" y="243"/>
                </a:lnTo>
                <a:lnTo>
                  <a:pt x="138" y="249"/>
                </a:lnTo>
                <a:lnTo>
                  <a:pt x="121" y="254"/>
                </a:lnTo>
                <a:lnTo>
                  <a:pt x="120" y="260"/>
                </a:lnTo>
                <a:lnTo>
                  <a:pt x="109" y="271"/>
                </a:lnTo>
                <a:lnTo>
                  <a:pt x="109" y="272"/>
                </a:lnTo>
                <a:lnTo>
                  <a:pt x="107" y="272"/>
                </a:lnTo>
                <a:lnTo>
                  <a:pt x="106" y="277"/>
                </a:lnTo>
                <a:lnTo>
                  <a:pt x="59" y="288"/>
                </a:lnTo>
                <a:lnTo>
                  <a:pt x="58" y="288"/>
                </a:lnTo>
                <a:lnTo>
                  <a:pt x="55" y="289"/>
                </a:lnTo>
                <a:lnTo>
                  <a:pt x="47" y="291"/>
                </a:lnTo>
                <a:lnTo>
                  <a:pt x="30" y="293"/>
                </a:lnTo>
                <a:lnTo>
                  <a:pt x="24" y="296"/>
                </a:lnTo>
                <a:lnTo>
                  <a:pt x="23" y="296"/>
                </a:lnTo>
                <a:lnTo>
                  <a:pt x="16" y="298"/>
                </a:lnTo>
                <a:lnTo>
                  <a:pt x="5" y="275"/>
                </a:lnTo>
                <a:lnTo>
                  <a:pt x="8" y="268"/>
                </a:lnTo>
                <a:lnTo>
                  <a:pt x="5" y="250"/>
                </a:lnTo>
                <a:lnTo>
                  <a:pt x="5" y="243"/>
                </a:lnTo>
                <a:lnTo>
                  <a:pt x="1" y="215"/>
                </a:lnTo>
                <a:lnTo>
                  <a:pt x="0" y="206"/>
                </a:lnTo>
                <a:lnTo>
                  <a:pt x="2" y="203"/>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4111" name="New Jersey" descr="New Jersey, no limit, certain utility types only."/>
          <p:cNvSpPr>
            <a:spLocks/>
          </p:cNvSpPr>
          <p:nvPr/>
        </p:nvSpPr>
        <p:spPr bwMode="auto">
          <a:xfrm>
            <a:off x="6497638" y="2548813"/>
            <a:ext cx="182562" cy="388937"/>
          </a:xfrm>
          <a:custGeom>
            <a:avLst/>
            <a:gdLst>
              <a:gd name="T0" fmla="*/ 2147483647 w 115"/>
              <a:gd name="T1" fmla="*/ 2147483647 h 265"/>
              <a:gd name="T2" fmla="*/ 2147483647 w 115"/>
              <a:gd name="T3" fmla="*/ 2147483647 h 265"/>
              <a:gd name="T4" fmla="*/ 2147483647 w 115"/>
              <a:gd name="T5" fmla="*/ 2147483647 h 265"/>
              <a:gd name="T6" fmla="*/ 2147483647 w 115"/>
              <a:gd name="T7" fmla="*/ 2147483647 h 265"/>
              <a:gd name="T8" fmla="*/ 2147483647 w 115"/>
              <a:gd name="T9" fmla="*/ 2147483647 h 265"/>
              <a:gd name="T10" fmla="*/ 2147483647 w 115"/>
              <a:gd name="T11" fmla="*/ 2147483647 h 265"/>
              <a:gd name="T12" fmla="*/ 2147483647 w 115"/>
              <a:gd name="T13" fmla="*/ 2147483647 h 265"/>
              <a:gd name="T14" fmla="*/ 2147483647 w 115"/>
              <a:gd name="T15" fmla="*/ 2147483647 h 265"/>
              <a:gd name="T16" fmla="*/ 2147483647 w 115"/>
              <a:gd name="T17" fmla="*/ 2147483647 h 265"/>
              <a:gd name="T18" fmla="*/ 2147483647 w 115"/>
              <a:gd name="T19" fmla="*/ 2147483647 h 265"/>
              <a:gd name="T20" fmla="*/ 2147483647 w 115"/>
              <a:gd name="T21" fmla="*/ 2147483647 h 265"/>
              <a:gd name="T22" fmla="*/ 2147483647 w 115"/>
              <a:gd name="T23" fmla="*/ 2147483647 h 265"/>
              <a:gd name="T24" fmla="*/ 2147483647 w 115"/>
              <a:gd name="T25" fmla="*/ 2147483647 h 265"/>
              <a:gd name="T26" fmla="*/ 2147483647 w 115"/>
              <a:gd name="T27" fmla="*/ 2147483647 h 265"/>
              <a:gd name="T28" fmla="*/ 2147483647 w 115"/>
              <a:gd name="T29" fmla="*/ 2147483647 h 265"/>
              <a:gd name="T30" fmla="*/ 2147483647 w 115"/>
              <a:gd name="T31" fmla="*/ 2147483647 h 265"/>
              <a:gd name="T32" fmla="*/ 2147483647 w 115"/>
              <a:gd name="T33" fmla="*/ 2147483647 h 265"/>
              <a:gd name="T34" fmla="*/ 2147483647 w 115"/>
              <a:gd name="T35" fmla="*/ 2147483647 h 265"/>
              <a:gd name="T36" fmla="*/ 2147483647 w 115"/>
              <a:gd name="T37" fmla="*/ 2147483647 h 265"/>
              <a:gd name="T38" fmla="*/ 2147483647 w 115"/>
              <a:gd name="T39" fmla="*/ 2147483647 h 265"/>
              <a:gd name="T40" fmla="*/ 2147483647 w 115"/>
              <a:gd name="T41" fmla="*/ 0 h 265"/>
              <a:gd name="T42" fmla="*/ 2147483647 w 115"/>
              <a:gd name="T43" fmla="*/ 2147483647 h 265"/>
              <a:gd name="T44" fmla="*/ 2147483647 w 115"/>
              <a:gd name="T45" fmla="*/ 2147483647 h 265"/>
              <a:gd name="T46" fmla="*/ 2147483647 w 115"/>
              <a:gd name="T47" fmla="*/ 2147483647 h 265"/>
              <a:gd name="T48" fmla="*/ 2147483647 w 115"/>
              <a:gd name="T49" fmla="*/ 2147483647 h 265"/>
              <a:gd name="T50" fmla="*/ 2147483647 w 115"/>
              <a:gd name="T51" fmla="*/ 2147483647 h 265"/>
              <a:gd name="T52" fmla="*/ 2147483647 w 115"/>
              <a:gd name="T53" fmla="*/ 2147483647 h 265"/>
              <a:gd name="T54" fmla="*/ 2147483647 w 115"/>
              <a:gd name="T55" fmla="*/ 2147483647 h 265"/>
              <a:gd name="T56" fmla="*/ 2147483647 w 115"/>
              <a:gd name="T57" fmla="*/ 2147483647 h 265"/>
              <a:gd name="T58" fmla="*/ 2147483647 w 115"/>
              <a:gd name="T59" fmla="*/ 2147483647 h 265"/>
              <a:gd name="T60" fmla="*/ 2147483647 w 115"/>
              <a:gd name="T61" fmla="*/ 2147483647 h 265"/>
              <a:gd name="T62" fmla="*/ 2147483647 w 115"/>
              <a:gd name="T63" fmla="*/ 2147483647 h 265"/>
              <a:gd name="T64" fmla="*/ 2147483647 w 115"/>
              <a:gd name="T65" fmla="*/ 2147483647 h 265"/>
              <a:gd name="T66" fmla="*/ 2147483647 w 115"/>
              <a:gd name="T67" fmla="*/ 2147483647 h 265"/>
              <a:gd name="T68" fmla="*/ 2147483647 w 115"/>
              <a:gd name="T69" fmla="*/ 2147483647 h 265"/>
              <a:gd name="T70" fmla="*/ 2147483647 w 115"/>
              <a:gd name="T71" fmla="*/ 2147483647 h 265"/>
              <a:gd name="T72" fmla="*/ 2147483647 w 115"/>
              <a:gd name="T73" fmla="*/ 2147483647 h 265"/>
              <a:gd name="T74" fmla="*/ 2147483647 w 115"/>
              <a:gd name="T75" fmla="*/ 2147483647 h 265"/>
              <a:gd name="T76" fmla="*/ 2147483647 w 115"/>
              <a:gd name="T77" fmla="*/ 2147483647 h 265"/>
              <a:gd name="T78" fmla="*/ 2147483647 w 115"/>
              <a:gd name="T79" fmla="*/ 2147483647 h 265"/>
              <a:gd name="T80" fmla="*/ 2147483647 w 115"/>
              <a:gd name="T81" fmla="*/ 2147483647 h 265"/>
              <a:gd name="T82" fmla="*/ 2147483647 w 115"/>
              <a:gd name="T83" fmla="*/ 2147483647 h 265"/>
              <a:gd name="T84" fmla="*/ 2147483647 w 115"/>
              <a:gd name="T85" fmla="*/ 2147483647 h 265"/>
              <a:gd name="T86" fmla="*/ 2147483647 w 115"/>
              <a:gd name="T87" fmla="*/ 2147483647 h 265"/>
              <a:gd name="T88" fmla="*/ 2147483647 w 115"/>
              <a:gd name="T89" fmla="*/ 2147483647 h 265"/>
              <a:gd name="T90" fmla="*/ 2147483647 w 115"/>
              <a:gd name="T91" fmla="*/ 2147483647 h 265"/>
              <a:gd name="T92" fmla="*/ 2147483647 w 115"/>
              <a:gd name="T93" fmla="*/ 2147483647 h 265"/>
              <a:gd name="T94" fmla="*/ 2147483647 w 115"/>
              <a:gd name="T95" fmla="*/ 2147483647 h 2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5"/>
              <a:gd name="T145" fmla="*/ 0 h 265"/>
              <a:gd name="T146" fmla="*/ 115 w 115"/>
              <a:gd name="T147" fmla="*/ 265 h 2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5" h="265">
                <a:moveTo>
                  <a:pt x="101" y="191"/>
                </a:moveTo>
                <a:lnTo>
                  <a:pt x="104" y="189"/>
                </a:lnTo>
                <a:lnTo>
                  <a:pt x="114" y="157"/>
                </a:lnTo>
                <a:lnTo>
                  <a:pt x="111" y="121"/>
                </a:lnTo>
                <a:lnTo>
                  <a:pt x="108" y="90"/>
                </a:lnTo>
                <a:lnTo>
                  <a:pt x="104" y="81"/>
                </a:lnTo>
                <a:lnTo>
                  <a:pt x="104" y="85"/>
                </a:lnTo>
                <a:lnTo>
                  <a:pt x="88" y="86"/>
                </a:lnTo>
                <a:lnTo>
                  <a:pt x="87" y="88"/>
                </a:lnTo>
                <a:lnTo>
                  <a:pt x="83" y="86"/>
                </a:lnTo>
                <a:lnTo>
                  <a:pt x="82" y="83"/>
                </a:lnTo>
                <a:lnTo>
                  <a:pt x="82" y="81"/>
                </a:lnTo>
                <a:lnTo>
                  <a:pt x="82" y="78"/>
                </a:lnTo>
                <a:lnTo>
                  <a:pt x="84" y="72"/>
                </a:lnTo>
                <a:lnTo>
                  <a:pt x="83" y="69"/>
                </a:lnTo>
                <a:lnTo>
                  <a:pt x="83" y="67"/>
                </a:lnTo>
                <a:lnTo>
                  <a:pt x="86" y="65"/>
                </a:lnTo>
                <a:lnTo>
                  <a:pt x="87" y="65"/>
                </a:lnTo>
                <a:lnTo>
                  <a:pt x="91" y="62"/>
                </a:lnTo>
                <a:lnTo>
                  <a:pt x="94" y="62"/>
                </a:lnTo>
                <a:lnTo>
                  <a:pt x="94" y="58"/>
                </a:lnTo>
                <a:lnTo>
                  <a:pt x="94" y="55"/>
                </a:lnTo>
                <a:lnTo>
                  <a:pt x="94" y="50"/>
                </a:lnTo>
                <a:lnTo>
                  <a:pt x="95" y="46"/>
                </a:lnTo>
                <a:lnTo>
                  <a:pt x="97" y="36"/>
                </a:lnTo>
                <a:lnTo>
                  <a:pt x="98" y="36"/>
                </a:lnTo>
                <a:lnTo>
                  <a:pt x="98" y="34"/>
                </a:lnTo>
                <a:lnTo>
                  <a:pt x="98" y="32"/>
                </a:lnTo>
                <a:lnTo>
                  <a:pt x="98" y="25"/>
                </a:lnTo>
                <a:lnTo>
                  <a:pt x="98" y="23"/>
                </a:lnTo>
                <a:lnTo>
                  <a:pt x="98" y="22"/>
                </a:lnTo>
                <a:lnTo>
                  <a:pt x="97" y="22"/>
                </a:lnTo>
                <a:lnTo>
                  <a:pt x="76" y="16"/>
                </a:lnTo>
                <a:lnTo>
                  <a:pt x="69" y="15"/>
                </a:lnTo>
                <a:lnTo>
                  <a:pt x="68" y="13"/>
                </a:lnTo>
                <a:lnTo>
                  <a:pt x="65" y="12"/>
                </a:lnTo>
                <a:lnTo>
                  <a:pt x="58" y="11"/>
                </a:lnTo>
                <a:lnTo>
                  <a:pt x="55" y="9"/>
                </a:lnTo>
                <a:lnTo>
                  <a:pt x="47" y="6"/>
                </a:lnTo>
                <a:lnTo>
                  <a:pt x="38" y="4"/>
                </a:lnTo>
                <a:lnTo>
                  <a:pt x="26" y="0"/>
                </a:lnTo>
                <a:lnTo>
                  <a:pt x="22" y="1"/>
                </a:lnTo>
                <a:lnTo>
                  <a:pt x="15" y="13"/>
                </a:lnTo>
                <a:lnTo>
                  <a:pt x="15" y="22"/>
                </a:lnTo>
                <a:lnTo>
                  <a:pt x="8" y="33"/>
                </a:lnTo>
                <a:lnTo>
                  <a:pt x="11" y="32"/>
                </a:lnTo>
                <a:lnTo>
                  <a:pt x="8" y="36"/>
                </a:lnTo>
                <a:lnTo>
                  <a:pt x="1" y="47"/>
                </a:lnTo>
                <a:lnTo>
                  <a:pt x="1" y="48"/>
                </a:lnTo>
                <a:lnTo>
                  <a:pt x="9" y="57"/>
                </a:lnTo>
                <a:lnTo>
                  <a:pt x="1" y="74"/>
                </a:lnTo>
                <a:lnTo>
                  <a:pt x="4" y="89"/>
                </a:lnTo>
                <a:lnTo>
                  <a:pt x="5" y="89"/>
                </a:lnTo>
                <a:lnTo>
                  <a:pt x="5" y="90"/>
                </a:lnTo>
                <a:lnTo>
                  <a:pt x="11" y="90"/>
                </a:lnTo>
                <a:lnTo>
                  <a:pt x="29" y="108"/>
                </a:lnTo>
                <a:lnTo>
                  <a:pt x="31" y="113"/>
                </a:lnTo>
                <a:lnTo>
                  <a:pt x="37" y="115"/>
                </a:lnTo>
                <a:lnTo>
                  <a:pt x="41" y="120"/>
                </a:lnTo>
                <a:lnTo>
                  <a:pt x="52" y="129"/>
                </a:lnTo>
                <a:lnTo>
                  <a:pt x="47" y="134"/>
                </a:lnTo>
                <a:lnTo>
                  <a:pt x="44" y="139"/>
                </a:lnTo>
                <a:lnTo>
                  <a:pt x="36" y="145"/>
                </a:lnTo>
                <a:lnTo>
                  <a:pt x="34" y="146"/>
                </a:lnTo>
                <a:lnTo>
                  <a:pt x="30" y="150"/>
                </a:lnTo>
                <a:lnTo>
                  <a:pt x="30" y="152"/>
                </a:lnTo>
                <a:lnTo>
                  <a:pt x="26" y="156"/>
                </a:lnTo>
                <a:lnTo>
                  <a:pt x="27" y="163"/>
                </a:lnTo>
                <a:lnTo>
                  <a:pt x="27" y="164"/>
                </a:lnTo>
                <a:lnTo>
                  <a:pt x="22" y="167"/>
                </a:lnTo>
                <a:lnTo>
                  <a:pt x="22" y="169"/>
                </a:lnTo>
                <a:lnTo>
                  <a:pt x="19" y="170"/>
                </a:lnTo>
                <a:lnTo>
                  <a:pt x="9" y="176"/>
                </a:lnTo>
                <a:lnTo>
                  <a:pt x="6" y="178"/>
                </a:lnTo>
                <a:lnTo>
                  <a:pt x="5" y="181"/>
                </a:lnTo>
                <a:lnTo>
                  <a:pt x="2" y="191"/>
                </a:lnTo>
                <a:lnTo>
                  <a:pt x="0" y="201"/>
                </a:lnTo>
                <a:lnTo>
                  <a:pt x="1" y="203"/>
                </a:lnTo>
                <a:lnTo>
                  <a:pt x="4" y="215"/>
                </a:lnTo>
                <a:lnTo>
                  <a:pt x="18" y="224"/>
                </a:lnTo>
                <a:lnTo>
                  <a:pt x="29" y="231"/>
                </a:lnTo>
                <a:lnTo>
                  <a:pt x="31" y="230"/>
                </a:lnTo>
                <a:lnTo>
                  <a:pt x="45" y="238"/>
                </a:lnTo>
                <a:lnTo>
                  <a:pt x="45" y="237"/>
                </a:lnTo>
                <a:lnTo>
                  <a:pt x="62" y="236"/>
                </a:lnTo>
                <a:lnTo>
                  <a:pt x="65" y="264"/>
                </a:lnTo>
                <a:lnTo>
                  <a:pt x="72" y="261"/>
                </a:lnTo>
                <a:lnTo>
                  <a:pt x="77" y="252"/>
                </a:lnTo>
                <a:lnTo>
                  <a:pt x="88" y="216"/>
                </a:lnTo>
                <a:lnTo>
                  <a:pt x="90" y="216"/>
                </a:lnTo>
                <a:lnTo>
                  <a:pt x="104" y="192"/>
                </a:lnTo>
                <a:lnTo>
                  <a:pt x="101" y="191"/>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40" name="New Mexico" descr="New Mexico, 80,000, certain utility types only."/>
          <p:cNvSpPr>
            <a:spLocks/>
          </p:cNvSpPr>
          <p:nvPr/>
        </p:nvSpPr>
        <p:spPr bwMode="auto">
          <a:xfrm>
            <a:off x="2005013" y="3491788"/>
            <a:ext cx="917575" cy="915987"/>
          </a:xfrm>
          <a:custGeom>
            <a:avLst/>
            <a:gdLst>
              <a:gd name="T0" fmla="*/ 2147483647 w 582"/>
              <a:gd name="T1" fmla="*/ 2147483647 h 622"/>
              <a:gd name="T2" fmla="*/ 2147483647 w 582"/>
              <a:gd name="T3" fmla="*/ 2147483647 h 622"/>
              <a:gd name="T4" fmla="*/ 2147483647 w 582"/>
              <a:gd name="T5" fmla="*/ 2147483647 h 622"/>
              <a:gd name="T6" fmla="*/ 2147483647 w 582"/>
              <a:gd name="T7" fmla="*/ 2147483647 h 622"/>
              <a:gd name="T8" fmla="*/ 2147483647 w 582"/>
              <a:gd name="T9" fmla="*/ 2147483647 h 622"/>
              <a:gd name="T10" fmla="*/ 2147483647 w 582"/>
              <a:gd name="T11" fmla="*/ 2147483647 h 622"/>
              <a:gd name="T12" fmla="*/ 2147483647 w 582"/>
              <a:gd name="T13" fmla="*/ 2147483647 h 622"/>
              <a:gd name="T14" fmla="*/ 2147483647 w 582"/>
              <a:gd name="T15" fmla="*/ 2147483647 h 622"/>
              <a:gd name="T16" fmla="*/ 2147483647 w 582"/>
              <a:gd name="T17" fmla="*/ 2147483647 h 622"/>
              <a:gd name="T18" fmla="*/ 2147483647 w 582"/>
              <a:gd name="T19" fmla="*/ 2147483647 h 622"/>
              <a:gd name="T20" fmla="*/ 2147483647 w 582"/>
              <a:gd name="T21" fmla="*/ 2147483647 h 622"/>
              <a:gd name="T22" fmla="*/ 2147483647 w 582"/>
              <a:gd name="T23" fmla="*/ 2147483647 h 622"/>
              <a:gd name="T24" fmla="*/ 2147483647 w 582"/>
              <a:gd name="T25" fmla="*/ 2147483647 h 622"/>
              <a:gd name="T26" fmla="*/ 2147483647 w 582"/>
              <a:gd name="T27" fmla="*/ 2147483647 h 622"/>
              <a:gd name="T28" fmla="*/ 2147483647 w 582"/>
              <a:gd name="T29" fmla="*/ 2147483647 h 622"/>
              <a:gd name="T30" fmla="*/ 2147483647 w 582"/>
              <a:gd name="T31" fmla="*/ 2147483647 h 622"/>
              <a:gd name="T32" fmla="*/ 2147483647 w 582"/>
              <a:gd name="T33" fmla="*/ 2147483647 h 622"/>
              <a:gd name="T34" fmla="*/ 2147483647 w 582"/>
              <a:gd name="T35" fmla="*/ 2147483647 h 622"/>
              <a:gd name="T36" fmla="*/ 2147483647 w 582"/>
              <a:gd name="T37" fmla="*/ 2147483647 h 622"/>
              <a:gd name="T38" fmla="*/ 2147483647 w 582"/>
              <a:gd name="T39" fmla="*/ 2147483647 h 622"/>
              <a:gd name="T40" fmla="*/ 2147483647 w 582"/>
              <a:gd name="T41" fmla="*/ 2147483647 h 622"/>
              <a:gd name="T42" fmla="*/ 2147483647 w 582"/>
              <a:gd name="T43" fmla="*/ 2147483647 h 622"/>
              <a:gd name="T44" fmla="*/ 2147483647 w 582"/>
              <a:gd name="T45" fmla="*/ 2147483647 h 622"/>
              <a:gd name="T46" fmla="*/ 2147483647 w 582"/>
              <a:gd name="T47" fmla="*/ 2147483647 h 622"/>
              <a:gd name="T48" fmla="*/ 2147483647 w 582"/>
              <a:gd name="T49" fmla="*/ 2147483647 h 622"/>
              <a:gd name="T50" fmla="*/ 2147483647 w 582"/>
              <a:gd name="T51" fmla="*/ 2147483647 h 622"/>
              <a:gd name="T52" fmla="*/ 2147483647 w 582"/>
              <a:gd name="T53" fmla="*/ 2147483647 h 622"/>
              <a:gd name="T54" fmla="*/ 2147483647 w 582"/>
              <a:gd name="T55" fmla="*/ 2147483647 h 622"/>
              <a:gd name="T56" fmla="*/ 2147483647 w 582"/>
              <a:gd name="T57" fmla="*/ 2147483647 h 622"/>
              <a:gd name="T58" fmla="*/ 2147483647 w 582"/>
              <a:gd name="T59" fmla="*/ 2147483647 h 622"/>
              <a:gd name="T60" fmla="*/ 2147483647 w 582"/>
              <a:gd name="T61" fmla="*/ 2147483647 h 622"/>
              <a:gd name="T62" fmla="*/ 2147483647 w 582"/>
              <a:gd name="T63" fmla="*/ 2147483647 h 622"/>
              <a:gd name="T64" fmla="*/ 2147483647 w 582"/>
              <a:gd name="T65" fmla="*/ 2147483647 h 622"/>
              <a:gd name="T66" fmla="*/ 2147483647 w 582"/>
              <a:gd name="T67" fmla="*/ 2147483647 h 622"/>
              <a:gd name="T68" fmla="*/ 2147483647 w 582"/>
              <a:gd name="T69" fmla="*/ 2147483647 h 622"/>
              <a:gd name="T70" fmla="*/ 2147483647 w 582"/>
              <a:gd name="T71" fmla="*/ 2147483647 h 622"/>
              <a:gd name="T72" fmla="*/ 2147483647 w 582"/>
              <a:gd name="T73" fmla="*/ 2147483647 h 622"/>
              <a:gd name="T74" fmla="*/ 2147483647 w 582"/>
              <a:gd name="T75" fmla="*/ 2147483647 h 622"/>
              <a:gd name="T76" fmla="*/ 2147483647 w 582"/>
              <a:gd name="T77" fmla="*/ 2147483647 h 622"/>
              <a:gd name="T78" fmla="*/ 2147483647 w 582"/>
              <a:gd name="T79" fmla="*/ 2147483647 h 622"/>
              <a:gd name="T80" fmla="*/ 2147483647 w 582"/>
              <a:gd name="T81" fmla="*/ 2147483647 h 622"/>
              <a:gd name="T82" fmla="*/ 2147483647 w 582"/>
              <a:gd name="T83" fmla="*/ 2147483647 h 622"/>
              <a:gd name="T84" fmla="*/ 2147483647 w 582"/>
              <a:gd name="T85" fmla="*/ 2147483647 h 622"/>
              <a:gd name="T86" fmla="*/ 2147483647 w 582"/>
              <a:gd name="T87" fmla="*/ 2147483647 h 622"/>
              <a:gd name="T88" fmla="*/ 2147483647 w 582"/>
              <a:gd name="T89" fmla="*/ 2147483647 h 622"/>
              <a:gd name="T90" fmla="*/ 2147483647 w 582"/>
              <a:gd name="T91" fmla="*/ 0 h 622"/>
              <a:gd name="T92" fmla="*/ 2147483647 w 582"/>
              <a:gd name="T93" fmla="*/ 2147483647 h 622"/>
              <a:gd name="T94" fmla="*/ 2147483647 w 582"/>
              <a:gd name="T95" fmla="*/ 2147483647 h 622"/>
              <a:gd name="T96" fmla="*/ 2147483647 w 582"/>
              <a:gd name="T97" fmla="*/ 2147483647 h 622"/>
              <a:gd name="T98" fmla="*/ 2147483647 w 582"/>
              <a:gd name="T99" fmla="*/ 2147483647 h 622"/>
              <a:gd name="T100" fmla="*/ 2147483647 w 582"/>
              <a:gd name="T101" fmla="*/ 2147483647 h 622"/>
              <a:gd name="T102" fmla="*/ 2147483647 w 582"/>
              <a:gd name="T103" fmla="*/ 2147483647 h 622"/>
              <a:gd name="T104" fmla="*/ 2147483647 w 582"/>
              <a:gd name="T105" fmla="*/ 2147483647 h 622"/>
              <a:gd name="T106" fmla="*/ 2147483647 w 582"/>
              <a:gd name="T107" fmla="*/ 2147483647 h 622"/>
              <a:gd name="T108" fmla="*/ 2147483647 w 582"/>
              <a:gd name="T109" fmla="*/ 2147483647 h 622"/>
              <a:gd name="T110" fmla="*/ 2147483647 w 582"/>
              <a:gd name="T111" fmla="*/ 2147483647 h 622"/>
              <a:gd name="T112" fmla="*/ 2147483647 w 582"/>
              <a:gd name="T113" fmla="*/ 2147483647 h 622"/>
              <a:gd name="T114" fmla="*/ 0 w 582"/>
              <a:gd name="T115" fmla="*/ 2147483647 h 6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2"/>
              <a:gd name="T175" fmla="*/ 0 h 622"/>
              <a:gd name="T176" fmla="*/ 582 w 582"/>
              <a:gd name="T177" fmla="*/ 622 h 6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2" h="622">
                <a:moveTo>
                  <a:pt x="16" y="615"/>
                </a:moveTo>
                <a:lnTo>
                  <a:pt x="76" y="621"/>
                </a:lnTo>
                <a:lnTo>
                  <a:pt x="81" y="572"/>
                </a:lnTo>
                <a:lnTo>
                  <a:pt x="163" y="580"/>
                </a:lnTo>
                <a:lnTo>
                  <a:pt x="233" y="586"/>
                </a:lnTo>
                <a:lnTo>
                  <a:pt x="224" y="573"/>
                </a:lnTo>
                <a:lnTo>
                  <a:pt x="226" y="571"/>
                </a:lnTo>
                <a:lnTo>
                  <a:pt x="224" y="564"/>
                </a:lnTo>
                <a:lnTo>
                  <a:pt x="226" y="562"/>
                </a:lnTo>
                <a:lnTo>
                  <a:pt x="249" y="564"/>
                </a:lnTo>
                <a:lnTo>
                  <a:pt x="260" y="564"/>
                </a:lnTo>
                <a:lnTo>
                  <a:pt x="271" y="565"/>
                </a:lnTo>
                <a:lnTo>
                  <a:pt x="283" y="567"/>
                </a:lnTo>
                <a:lnTo>
                  <a:pt x="338" y="572"/>
                </a:lnTo>
                <a:lnTo>
                  <a:pt x="363" y="573"/>
                </a:lnTo>
                <a:lnTo>
                  <a:pt x="380" y="573"/>
                </a:lnTo>
                <a:lnTo>
                  <a:pt x="387" y="573"/>
                </a:lnTo>
                <a:lnTo>
                  <a:pt x="430" y="578"/>
                </a:lnTo>
                <a:lnTo>
                  <a:pt x="439" y="578"/>
                </a:lnTo>
                <a:lnTo>
                  <a:pt x="462" y="579"/>
                </a:lnTo>
                <a:lnTo>
                  <a:pt x="464" y="579"/>
                </a:lnTo>
                <a:lnTo>
                  <a:pt x="485" y="580"/>
                </a:lnTo>
                <a:lnTo>
                  <a:pt x="486" y="580"/>
                </a:lnTo>
                <a:lnTo>
                  <a:pt x="488" y="580"/>
                </a:lnTo>
                <a:lnTo>
                  <a:pt x="498" y="580"/>
                </a:lnTo>
                <a:lnTo>
                  <a:pt x="521" y="583"/>
                </a:lnTo>
                <a:lnTo>
                  <a:pt x="524" y="583"/>
                </a:lnTo>
                <a:lnTo>
                  <a:pt x="542" y="583"/>
                </a:lnTo>
                <a:lnTo>
                  <a:pt x="547" y="583"/>
                </a:lnTo>
                <a:lnTo>
                  <a:pt x="547" y="573"/>
                </a:lnTo>
                <a:lnTo>
                  <a:pt x="549" y="557"/>
                </a:lnTo>
                <a:lnTo>
                  <a:pt x="550" y="532"/>
                </a:lnTo>
                <a:lnTo>
                  <a:pt x="550" y="526"/>
                </a:lnTo>
                <a:lnTo>
                  <a:pt x="551" y="515"/>
                </a:lnTo>
                <a:lnTo>
                  <a:pt x="551" y="495"/>
                </a:lnTo>
                <a:lnTo>
                  <a:pt x="553" y="479"/>
                </a:lnTo>
                <a:lnTo>
                  <a:pt x="554" y="461"/>
                </a:lnTo>
                <a:lnTo>
                  <a:pt x="556" y="434"/>
                </a:lnTo>
                <a:lnTo>
                  <a:pt x="556" y="432"/>
                </a:lnTo>
                <a:lnTo>
                  <a:pt x="557" y="420"/>
                </a:lnTo>
                <a:lnTo>
                  <a:pt x="557" y="417"/>
                </a:lnTo>
                <a:lnTo>
                  <a:pt x="557" y="413"/>
                </a:lnTo>
                <a:lnTo>
                  <a:pt x="558" y="402"/>
                </a:lnTo>
                <a:lnTo>
                  <a:pt x="558" y="398"/>
                </a:lnTo>
                <a:lnTo>
                  <a:pt x="558" y="385"/>
                </a:lnTo>
                <a:lnTo>
                  <a:pt x="560" y="366"/>
                </a:lnTo>
                <a:lnTo>
                  <a:pt x="561" y="340"/>
                </a:lnTo>
                <a:lnTo>
                  <a:pt x="561" y="333"/>
                </a:lnTo>
                <a:lnTo>
                  <a:pt x="563" y="320"/>
                </a:lnTo>
                <a:lnTo>
                  <a:pt x="564" y="312"/>
                </a:lnTo>
                <a:lnTo>
                  <a:pt x="564" y="286"/>
                </a:lnTo>
                <a:lnTo>
                  <a:pt x="565" y="272"/>
                </a:lnTo>
                <a:lnTo>
                  <a:pt x="565" y="262"/>
                </a:lnTo>
                <a:lnTo>
                  <a:pt x="567" y="257"/>
                </a:lnTo>
                <a:lnTo>
                  <a:pt x="567" y="243"/>
                </a:lnTo>
                <a:lnTo>
                  <a:pt x="567" y="237"/>
                </a:lnTo>
                <a:lnTo>
                  <a:pt x="568" y="228"/>
                </a:lnTo>
                <a:lnTo>
                  <a:pt x="568" y="222"/>
                </a:lnTo>
                <a:lnTo>
                  <a:pt x="569" y="189"/>
                </a:lnTo>
                <a:lnTo>
                  <a:pt x="569" y="177"/>
                </a:lnTo>
                <a:lnTo>
                  <a:pt x="571" y="175"/>
                </a:lnTo>
                <a:lnTo>
                  <a:pt x="571" y="172"/>
                </a:lnTo>
                <a:lnTo>
                  <a:pt x="572" y="142"/>
                </a:lnTo>
                <a:lnTo>
                  <a:pt x="574" y="95"/>
                </a:lnTo>
                <a:lnTo>
                  <a:pt x="578" y="95"/>
                </a:lnTo>
                <a:lnTo>
                  <a:pt x="578" y="70"/>
                </a:lnTo>
                <a:lnTo>
                  <a:pt x="579" y="53"/>
                </a:lnTo>
                <a:lnTo>
                  <a:pt x="581" y="40"/>
                </a:lnTo>
                <a:lnTo>
                  <a:pt x="574" y="40"/>
                </a:lnTo>
                <a:lnTo>
                  <a:pt x="554" y="38"/>
                </a:lnTo>
                <a:lnTo>
                  <a:pt x="549" y="38"/>
                </a:lnTo>
                <a:lnTo>
                  <a:pt x="495" y="35"/>
                </a:lnTo>
                <a:lnTo>
                  <a:pt x="464" y="34"/>
                </a:lnTo>
                <a:lnTo>
                  <a:pt x="416" y="31"/>
                </a:lnTo>
                <a:lnTo>
                  <a:pt x="397" y="29"/>
                </a:lnTo>
                <a:lnTo>
                  <a:pt x="391" y="29"/>
                </a:lnTo>
                <a:lnTo>
                  <a:pt x="349" y="26"/>
                </a:lnTo>
                <a:lnTo>
                  <a:pt x="347" y="26"/>
                </a:lnTo>
                <a:lnTo>
                  <a:pt x="336" y="24"/>
                </a:lnTo>
                <a:lnTo>
                  <a:pt x="325" y="23"/>
                </a:lnTo>
                <a:lnTo>
                  <a:pt x="286" y="22"/>
                </a:lnTo>
                <a:lnTo>
                  <a:pt x="204" y="13"/>
                </a:lnTo>
                <a:lnTo>
                  <a:pt x="201" y="12"/>
                </a:lnTo>
                <a:lnTo>
                  <a:pt x="200" y="12"/>
                </a:lnTo>
                <a:lnTo>
                  <a:pt x="199" y="12"/>
                </a:lnTo>
                <a:lnTo>
                  <a:pt x="145" y="6"/>
                </a:lnTo>
                <a:lnTo>
                  <a:pt x="124" y="5"/>
                </a:lnTo>
                <a:lnTo>
                  <a:pt x="99" y="2"/>
                </a:lnTo>
                <a:lnTo>
                  <a:pt x="92" y="2"/>
                </a:lnTo>
                <a:lnTo>
                  <a:pt x="67" y="0"/>
                </a:lnTo>
                <a:lnTo>
                  <a:pt x="65" y="26"/>
                </a:lnTo>
                <a:lnTo>
                  <a:pt x="62" y="53"/>
                </a:lnTo>
                <a:lnTo>
                  <a:pt x="55" y="107"/>
                </a:lnTo>
                <a:lnTo>
                  <a:pt x="49" y="159"/>
                </a:lnTo>
                <a:lnTo>
                  <a:pt x="49" y="161"/>
                </a:lnTo>
                <a:lnTo>
                  <a:pt x="42" y="219"/>
                </a:lnTo>
                <a:lnTo>
                  <a:pt x="40" y="239"/>
                </a:lnTo>
                <a:lnTo>
                  <a:pt x="40" y="240"/>
                </a:lnTo>
                <a:lnTo>
                  <a:pt x="38" y="262"/>
                </a:lnTo>
                <a:lnTo>
                  <a:pt x="35" y="283"/>
                </a:lnTo>
                <a:lnTo>
                  <a:pt x="31" y="325"/>
                </a:lnTo>
                <a:lnTo>
                  <a:pt x="29" y="348"/>
                </a:lnTo>
                <a:lnTo>
                  <a:pt x="29" y="351"/>
                </a:lnTo>
                <a:lnTo>
                  <a:pt x="29" y="352"/>
                </a:lnTo>
                <a:lnTo>
                  <a:pt x="22" y="410"/>
                </a:lnTo>
                <a:lnTo>
                  <a:pt x="22" y="416"/>
                </a:lnTo>
                <a:lnTo>
                  <a:pt x="19" y="432"/>
                </a:lnTo>
                <a:lnTo>
                  <a:pt x="16" y="457"/>
                </a:lnTo>
                <a:lnTo>
                  <a:pt x="16" y="460"/>
                </a:lnTo>
                <a:lnTo>
                  <a:pt x="13" y="486"/>
                </a:lnTo>
                <a:lnTo>
                  <a:pt x="12" y="495"/>
                </a:lnTo>
                <a:lnTo>
                  <a:pt x="2" y="590"/>
                </a:lnTo>
                <a:lnTo>
                  <a:pt x="2" y="593"/>
                </a:lnTo>
                <a:lnTo>
                  <a:pt x="0" y="614"/>
                </a:lnTo>
                <a:lnTo>
                  <a:pt x="16" y="615"/>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12" name="New York" descr="New York, 10 to 2,000 kilowatt limit, certain utility types only."/>
          <p:cNvSpPr>
            <a:spLocks/>
          </p:cNvSpPr>
          <p:nvPr/>
        </p:nvSpPr>
        <p:spPr bwMode="auto">
          <a:xfrm>
            <a:off x="5881688" y="1942388"/>
            <a:ext cx="1014412" cy="727075"/>
          </a:xfrm>
          <a:custGeom>
            <a:avLst/>
            <a:gdLst>
              <a:gd name="T0" fmla="*/ 2147483647 w 643"/>
              <a:gd name="T1" fmla="*/ 2147483647 h 494"/>
              <a:gd name="T2" fmla="*/ 2147483647 w 643"/>
              <a:gd name="T3" fmla="*/ 2147483647 h 494"/>
              <a:gd name="T4" fmla="*/ 2147483647 w 643"/>
              <a:gd name="T5" fmla="*/ 2147483647 h 494"/>
              <a:gd name="T6" fmla="*/ 2147483647 w 643"/>
              <a:gd name="T7" fmla="*/ 2147483647 h 494"/>
              <a:gd name="T8" fmla="*/ 2147483647 w 643"/>
              <a:gd name="T9" fmla="*/ 2147483647 h 494"/>
              <a:gd name="T10" fmla="*/ 2147483647 w 643"/>
              <a:gd name="T11" fmla="*/ 2147483647 h 494"/>
              <a:gd name="T12" fmla="*/ 2147483647 w 643"/>
              <a:gd name="T13" fmla="*/ 2147483647 h 494"/>
              <a:gd name="T14" fmla="*/ 2147483647 w 643"/>
              <a:gd name="T15" fmla="*/ 2147483647 h 494"/>
              <a:gd name="T16" fmla="*/ 2147483647 w 643"/>
              <a:gd name="T17" fmla="*/ 2147483647 h 494"/>
              <a:gd name="T18" fmla="*/ 2147483647 w 643"/>
              <a:gd name="T19" fmla="*/ 2147483647 h 494"/>
              <a:gd name="T20" fmla="*/ 2147483647 w 643"/>
              <a:gd name="T21" fmla="*/ 2147483647 h 494"/>
              <a:gd name="T22" fmla="*/ 2147483647 w 643"/>
              <a:gd name="T23" fmla="*/ 2147483647 h 494"/>
              <a:gd name="T24" fmla="*/ 2147483647 w 643"/>
              <a:gd name="T25" fmla="*/ 2147483647 h 494"/>
              <a:gd name="T26" fmla="*/ 2147483647 w 643"/>
              <a:gd name="T27" fmla="*/ 2147483647 h 494"/>
              <a:gd name="T28" fmla="*/ 2147483647 w 643"/>
              <a:gd name="T29" fmla="*/ 2147483647 h 494"/>
              <a:gd name="T30" fmla="*/ 2147483647 w 643"/>
              <a:gd name="T31" fmla="*/ 2147483647 h 494"/>
              <a:gd name="T32" fmla="*/ 2147483647 w 643"/>
              <a:gd name="T33" fmla="*/ 2147483647 h 494"/>
              <a:gd name="T34" fmla="*/ 2147483647 w 643"/>
              <a:gd name="T35" fmla="*/ 2147483647 h 494"/>
              <a:gd name="T36" fmla="*/ 2147483647 w 643"/>
              <a:gd name="T37" fmla="*/ 2147483647 h 494"/>
              <a:gd name="T38" fmla="*/ 2147483647 w 643"/>
              <a:gd name="T39" fmla="*/ 2147483647 h 494"/>
              <a:gd name="T40" fmla="*/ 2147483647 w 643"/>
              <a:gd name="T41" fmla="*/ 2147483647 h 494"/>
              <a:gd name="T42" fmla="*/ 2147483647 w 643"/>
              <a:gd name="T43" fmla="*/ 2147483647 h 494"/>
              <a:gd name="T44" fmla="*/ 2147483647 w 643"/>
              <a:gd name="T45" fmla="*/ 2147483647 h 494"/>
              <a:gd name="T46" fmla="*/ 2147483647 w 643"/>
              <a:gd name="T47" fmla="*/ 2147483647 h 494"/>
              <a:gd name="T48" fmla="*/ 2147483647 w 643"/>
              <a:gd name="T49" fmla="*/ 2147483647 h 494"/>
              <a:gd name="T50" fmla="*/ 2147483647 w 643"/>
              <a:gd name="T51" fmla="*/ 2147483647 h 494"/>
              <a:gd name="T52" fmla="*/ 2147483647 w 643"/>
              <a:gd name="T53" fmla="*/ 2147483647 h 494"/>
              <a:gd name="T54" fmla="*/ 2147483647 w 643"/>
              <a:gd name="T55" fmla="*/ 2147483647 h 494"/>
              <a:gd name="T56" fmla="*/ 2147483647 w 643"/>
              <a:gd name="T57" fmla="*/ 2147483647 h 494"/>
              <a:gd name="T58" fmla="*/ 2147483647 w 643"/>
              <a:gd name="T59" fmla="*/ 2147483647 h 494"/>
              <a:gd name="T60" fmla="*/ 2147483647 w 643"/>
              <a:gd name="T61" fmla="*/ 2147483647 h 494"/>
              <a:gd name="T62" fmla="*/ 2147483647 w 643"/>
              <a:gd name="T63" fmla="*/ 2147483647 h 494"/>
              <a:gd name="T64" fmla="*/ 2147483647 w 643"/>
              <a:gd name="T65" fmla="*/ 2147483647 h 494"/>
              <a:gd name="T66" fmla="*/ 2147483647 w 643"/>
              <a:gd name="T67" fmla="*/ 2147483647 h 494"/>
              <a:gd name="T68" fmla="*/ 2147483647 w 643"/>
              <a:gd name="T69" fmla="*/ 2147483647 h 494"/>
              <a:gd name="T70" fmla="*/ 2147483647 w 643"/>
              <a:gd name="T71" fmla="*/ 2147483647 h 494"/>
              <a:gd name="T72" fmla="*/ 2147483647 w 643"/>
              <a:gd name="T73" fmla="*/ 2147483647 h 494"/>
              <a:gd name="T74" fmla="*/ 2147483647 w 643"/>
              <a:gd name="T75" fmla="*/ 2147483647 h 494"/>
              <a:gd name="T76" fmla="*/ 2147483647 w 643"/>
              <a:gd name="T77" fmla="*/ 2147483647 h 494"/>
              <a:gd name="T78" fmla="*/ 2147483647 w 643"/>
              <a:gd name="T79" fmla="*/ 2147483647 h 494"/>
              <a:gd name="T80" fmla="*/ 2147483647 w 643"/>
              <a:gd name="T81" fmla="*/ 2147483647 h 494"/>
              <a:gd name="T82" fmla="*/ 2147483647 w 643"/>
              <a:gd name="T83" fmla="*/ 2147483647 h 494"/>
              <a:gd name="T84" fmla="*/ 2147483647 w 643"/>
              <a:gd name="T85" fmla="*/ 2147483647 h 494"/>
              <a:gd name="T86" fmla="*/ 2147483647 w 643"/>
              <a:gd name="T87" fmla="*/ 2147483647 h 494"/>
              <a:gd name="T88" fmla="*/ 2147483647 w 643"/>
              <a:gd name="T89" fmla="*/ 2147483647 h 494"/>
              <a:gd name="T90" fmla="*/ 2147483647 w 643"/>
              <a:gd name="T91" fmla="*/ 2147483647 h 494"/>
              <a:gd name="T92" fmla="*/ 2147483647 w 643"/>
              <a:gd name="T93" fmla="*/ 2147483647 h 494"/>
              <a:gd name="T94" fmla="*/ 2147483647 w 643"/>
              <a:gd name="T95" fmla="*/ 2147483647 h 494"/>
              <a:gd name="T96" fmla="*/ 2147483647 w 643"/>
              <a:gd name="T97" fmla="*/ 2147483647 h 494"/>
              <a:gd name="T98" fmla="*/ 2147483647 w 643"/>
              <a:gd name="T99" fmla="*/ 2147483647 h 4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3"/>
              <a:gd name="T151" fmla="*/ 0 h 494"/>
              <a:gd name="T152" fmla="*/ 643 w 643"/>
              <a:gd name="T153" fmla="*/ 494 h 4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3" h="494">
                <a:moveTo>
                  <a:pt x="490" y="432"/>
                </a:moveTo>
                <a:lnTo>
                  <a:pt x="489" y="432"/>
                </a:lnTo>
                <a:lnTo>
                  <a:pt x="468" y="426"/>
                </a:lnTo>
                <a:lnTo>
                  <a:pt x="461" y="425"/>
                </a:lnTo>
                <a:lnTo>
                  <a:pt x="460" y="423"/>
                </a:lnTo>
                <a:lnTo>
                  <a:pt x="457" y="422"/>
                </a:lnTo>
                <a:lnTo>
                  <a:pt x="450" y="420"/>
                </a:lnTo>
                <a:lnTo>
                  <a:pt x="447" y="419"/>
                </a:lnTo>
                <a:lnTo>
                  <a:pt x="439" y="416"/>
                </a:lnTo>
                <a:lnTo>
                  <a:pt x="431" y="414"/>
                </a:lnTo>
                <a:lnTo>
                  <a:pt x="418" y="409"/>
                </a:lnTo>
                <a:lnTo>
                  <a:pt x="417" y="408"/>
                </a:lnTo>
                <a:lnTo>
                  <a:pt x="411" y="402"/>
                </a:lnTo>
                <a:lnTo>
                  <a:pt x="402" y="402"/>
                </a:lnTo>
                <a:lnTo>
                  <a:pt x="391" y="398"/>
                </a:lnTo>
                <a:lnTo>
                  <a:pt x="382" y="390"/>
                </a:lnTo>
                <a:lnTo>
                  <a:pt x="384" y="387"/>
                </a:lnTo>
                <a:lnTo>
                  <a:pt x="381" y="375"/>
                </a:lnTo>
                <a:lnTo>
                  <a:pt x="370" y="365"/>
                </a:lnTo>
                <a:lnTo>
                  <a:pt x="368" y="364"/>
                </a:lnTo>
                <a:lnTo>
                  <a:pt x="361" y="365"/>
                </a:lnTo>
                <a:lnTo>
                  <a:pt x="350" y="353"/>
                </a:lnTo>
                <a:lnTo>
                  <a:pt x="349" y="353"/>
                </a:lnTo>
                <a:lnTo>
                  <a:pt x="341" y="355"/>
                </a:lnTo>
                <a:lnTo>
                  <a:pt x="316" y="361"/>
                </a:lnTo>
                <a:lnTo>
                  <a:pt x="300" y="364"/>
                </a:lnTo>
                <a:lnTo>
                  <a:pt x="292" y="365"/>
                </a:lnTo>
                <a:lnTo>
                  <a:pt x="291" y="366"/>
                </a:lnTo>
                <a:lnTo>
                  <a:pt x="288" y="366"/>
                </a:lnTo>
                <a:lnTo>
                  <a:pt x="281" y="368"/>
                </a:lnTo>
                <a:lnTo>
                  <a:pt x="271" y="371"/>
                </a:lnTo>
                <a:lnTo>
                  <a:pt x="257" y="373"/>
                </a:lnTo>
                <a:lnTo>
                  <a:pt x="238" y="378"/>
                </a:lnTo>
                <a:lnTo>
                  <a:pt x="231" y="379"/>
                </a:lnTo>
                <a:lnTo>
                  <a:pt x="228" y="379"/>
                </a:lnTo>
                <a:lnTo>
                  <a:pt x="224" y="380"/>
                </a:lnTo>
                <a:lnTo>
                  <a:pt x="216" y="382"/>
                </a:lnTo>
                <a:lnTo>
                  <a:pt x="183" y="389"/>
                </a:lnTo>
                <a:lnTo>
                  <a:pt x="174" y="391"/>
                </a:lnTo>
                <a:lnTo>
                  <a:pt x="173" y="391"/>
                </a:lnTo>
                <a:lnTo>
                  <a:pt x="166" y="393"/>
                </a:lnTo>
                <a:lnTo>
                  <a:pt x="163" y="393"/>
                </a:lnTo>
                <a:lnTo>
                  <a:pt x="151" y="396"/>
                </a:lnTo>
                <a:lnTo>
                  <a:pt x="134" y="398"/>
                </a:lnTo>
                <a:lnTo>
                  <a:pt x="127" y="400"/>
                </a:lnTo>
                <a:lnTo>
                  <a:pt x="123" y="401"/>
                </a:lnTo>
                <a:lnTo>
                  <a:pt x="119" y="401"/>
                </a:lnTo>
                <a:lnTo>
                  <a:pt x="95" y="407"/>
                </a:lnTo>
                <a:lnTo>
                  <a:pt x="76" y="409"/>
                </a:lnTo>
                <a:lnTo>
                  <a:pt x="72" y="411"/>
                </a:lnTo>
                <a:lnTo>
                  <a:pt x="66" y="412"/>
                </a:lnTo>
                <a:lnTo>
                  <a:pt x="65" y="412"/>
                </a:lnTo>
                <a:lnTo>
                  <a:pt x="61" y="412"/>
                </a:lnTo>
                <a:lnTo>
                  <a:pt x="51" y="415"/>
                </a:lnTo>
                <a:lnTo>
                  <a:pt x="29" y="419"/>
                </a:lnTo>
                <a:lnTo>
                  <a:pt x="18" y="422"/>
                </a:lnTo>
                <a:lnTo>
                  <a:pt x="13" y="422"/>
                </a:lnTo>
                <a:lnTo>
                  <a:pt x="5" y="423"/>
                </a:lnTo>
                <a:lnTo>
                  <a:pt x="0" y="394"/>
                </a:lnTo>
                <a:lnTo>
                  <a:pt x="9" y="386"/>
                </a:lnTo>
                <a:lnTo>
                  <a:pt x="30" y="362"/>
                </a:lnTo>
                <a:lnTo>
                  <a:pt x="42" y="353"/>
                </a:lnTo>
                <a:lnTo>
                  <a:pt x="51" y="336"/>
                </a:lnTo>
                <a:lnTo>
                  <a:pt x="58" y="330"/>
                </a:lnTo>
                <a:lnTo>
                  <a:pt x="52" y="310"/>
                </a:lnTo>
                <a:lnTo>
                  <a:pt x="44" y="307"/>
                </a:lnTo>
                <a:lnTo>
                  <a:pt x="42" y="299"/>
                </a:lnTo>
                <a:lnTo>
                  <a:pt x="37" y="294"/>
                </a:lnTo>
                <a:lnTo>
                  <a:pt x="34" y="278"/>
                </a:lnTo>
                <a:lnTo>
                  <a:pt x="79" y="258"/>
                </a:lnTo>
                <a:lnTo>
                  <a:pt x="103" y="253"/>
                </a:lnTo>
                <a:lnTo>
                  <a:pt x="115" y="252"/>
                </a:lnTo>
                <a:lnTo>
                  <a:pt x="134" y="252"/>
                </a:lnTo>
                <a:lnTo>
                  <a:pt x="152" y="258"/>
                </a:lnTo>
                <a:lnTo>
                  <a:pt x="165" y="252"/>
                </a:lnTo>
                <a:lnTo>
                  <a:pt x="183" y="247"/>
                </a:lnTo>
                <a:lnTo>
                  <a:pt x="192" y="246"/>
                </a:lnTo>
                <a:lnTo>
                  <a:pt x="213" y="234"/>
                </a:lnTo>
                <a:lnTo>
                  <a:pt x="217" y="229"/>
                </a:lnTo>
                <a:lnTo>
                  <a:pt x="219" y="224"/>
                </a:lnTo>
                <a:lnTo>
                  <a:pt x="230" y="213"/>
                </a:lnTo>
                <a:lnTo>
                  <a:pt x="245" y="207"/>
                </a:lnTo>
                <a:lnTo>
                  <a:pt x="248" y="195"/>
                </a:lnTo>
                <a:lnTo>
                  <a:pt x="245" y="189"/>
                </a:lnTo>
                <a:lnTo>
                  <a:pt x="241" y="177"/>
                </a:lnTo>
                <a:lnTo>
                  <a:pt x="237" y="175"/>
                </a:lnTo>
                <a:lnTo>
                  <a:pt x="235" y="170"/>
                </a:lnTo>
                <a:lnTo>
                  <a:pt x="241" y="171"/>
                </a:lnTo>
                <a:lnTo>
                  <a:pt x="245" y="164"/>
                </a:lnTo>
                <a:lnTo>
                  <a:pt x="235" y="159"/>
                </a:lnTo>
                <a:lnTo>
                  <a:pt x="232" y="162"/>
                </a:lnTo>
                <a:lnTo>
                  <a:pt x="232" y="157"/>
                </a:lnTo>
                <a:lnTo>
                  <a:pt x="224" y="155"/>
                </a:lnTo>
                <a:lnTo>
                  <a:pt x="226" y="137"/>
                </a:lnTo>
                <a:lnTo>
                  <a:pt x="235" y="130"/>
                </a:lnTo>
                <a:lnTo>
                  <a:pt x="234" y="126"/>
                </a:lnTo>
                <a:lnTo>
                  <a:pt x="250" y="110"/>
                </a:lnTo>
                <a:lnTo>
                  <a:pt x="255" y="108"/>
                </a:lnTo>
                <a:lnTo>
                  <a:pt x="257" y="99"/>
                </a:lnTo>
                <a:lnTo>
                  <a:pt x="285" y="54"/>
                </a:lnTo>
                <a:lnTo>
                  <a:pt x="298" y="44"/>
                </a:lnTo>
                <a:lnTo>
                  <a:pt x="298" y="41"/>
                </a:lnTo>
                <a:lnTo>
                  <a:pt x="314" y="27"/>
                </a:lnTo>
                <a:lnTo>
                  <a:pt x="325" y="26"/>
                </a:lnTo>
                <a:lnTo>
                  <a:pt x="327" y="24"/>
                </a:lnTo>
                <a:lnTo>
                  <a:pt x="378" y="13"/>
                </a:lnTo>
                <a:lnTo>
                  <a:pt x="379" y="13"/>
                </a:lnTo>
                <a:lnTo>
                  <a:pt x="407" y="5"/>
                </a:lnTo>
                <a:lnTo>
                  <a:pt x="428" y="0"/>
                </a:lnTo>
                <a:lnTo>
                  <a:pt x="429" y="15"/>
                </a:lnTo>
                <a:lnTo>
                  <a:pt x="438" y="45"/>
                </a:lnTo>
                <a:lnTo>
                  <a:pt x="438" y="47"/>
                </a:lnTo>
                <a:lnTo>
                  <a:pt x="440" y="48"/>
                </a:lnTo>
                <a:lnTo>
                  <a:pt x="445" y="52"/>
                </a:lnTo>
                <a:lnTo>
                  <a:pt x="450" y="77"/>
                </a:lnTo>
                <a:lnTo>
                  <a:pt x="446" y="87"/>
                </a:lnTo>
                <a:lnTo>
                  <a:pt x="446" y="99"/>
                </a:lnTo>
                <a:lnTo>
                  <a:pt x="457" y="127"/>
                </a:lnTo>
                <a:lnTo>
                  <a:pt x="460" y="131"/>
                </a:lnTo>
                <a:lnTo>
                  <a:pt x="458" y="146"/>
                </a:lnTo>
                <a:lnTo>
                  <a:pt x="467" y="144"/>
                </a:lnTo>
                <a:lnTo>
                  <a:pt x="479" y="175"/>
                </a:lnTo>
                <a:lnTo>
                  <a:pt x="481" y="182"/>
                </a:lnTo>
                <a:lnTo>
                  <a:pt x="483" y="196"/>
                </a:lnTo>
                <a:lnTo>
                  <a:pt x="488" y="216"/>
                </a:lnTo>
                <a:lnTo>
                  <a:pt x="490" y="227"/>
                </a:lnTo>
                <a:lnTo>
                  <a:pt x="493" y="236"/>
                </a:lnTo>
                <a:lnTo>
                  <a:pt x="493" y="235"/>
                </a:lnTo>
                <a:lnTo>
                  <a:pt x="493" y="243"/>
                </a:lnTo>
                <a:lnTo>
                  <a:pt x="493" y="249"/>
                </a:lnTo>
                <a:lnTo>
                  <a:pt x="493" y="263"/>
                </a:lnTo>
                <a:lnTo>
                  <a:pt x="492" y="306"/>
                </a:lnTo>
                <a:lnTo>
                  <a:pt x="492" y="310"/>
                </a:lnTo>
                <a:lnTo>
                  <a:pt x="493" y="312"/>
                </a:lnTo>
                <a:lnTo>
                  <a:pt x="495" y="312"/>
                </a:lnTo>
                <a:lnTo>
                  <a:pt x="496" y="318"/>
                </a:lnTo>
                <a:lnTo>
                  <a:pt x="500" y="346"/>
                </a:lnTo>
                <a:lnTo>
                  <a:pt x="503" y="354"/>
                </a:lnTo>
                <a:lnTo>
                  <a:pt x="503" y="358"/>
                </a:lnTo>
                <a:lnTo>
                  <a:pt x="503" y="361"/>
                </a:lnTo>
                <a:lnTo>
                  <a:pt x="504" y="369"/>
                </a:lnTo>
                <a:lnTo>
                  <a:pt x="507" y="379"/>
                </a:lnTo>
                <a:lnTo>
                  <a:pt x="507" y="382"/>
                </a:lnTo>
                <a:lnTo>
                  <a:pt x="507" y="386"/>
                </a:lnTo>
                <a:lnTo>
                  <a:pt x="517" y="401"/>
                </a:lnTo>
                <a:lnTo>
                  <a:pt x="500" y="418"/>
                </a:lnTo>
                <a:lnTo>
                  <a:pt x="510" y="429"/>
                </a:lnTo>
                <a:lnTo>
                  <a:pt x="503" y="438"/>
                </a:lnTo>
                <a:lnTo>
                  <a:pt x="503" y="443"/>
                </a:lnTo>
                <a:lnTo>
                  <a:pt x="501" y="443"/>
                </a:lnTo>
                <a:lnTo>
                  <a:pt x="503" y="444"/>
                </a:lnTo>
                <a:lnTo>
                  <a:pt x="504" y="445"/>
                </a:lnTo>
                <a:lnTo>
                  <a:pt x="513" y="441"/>
                </a:lnTo>
                <a:lnTo>
                  <a:pt x="514" y="437"/>
                </a:lnTo>
                <a:lnTo>
                  <a:pt x="524" y="433"/>
                </a:lnTo>
                <a:lnTo>
                  <a:pt x="531" y="427"/>
                </a:lnTo>
                <a:lnTo>
                  <a:pt x="543" y="429"/>
                </a:lnTo>
                <a:lnTo>
                  <a:pt x="551" y="419"/>
                </a:lnTo>
                <a:lnTo>
                  <a:pt x="589" y="409"/>
                </a:lnTo>
                <a:lnTo>
                  <a:pt x="607" y="389"/>
                </a:lnTo>
                <a:lnTo>
                  <a:pt x="617" y="382"/>
                </a:lnTo>
                <a:lnTo>
                  <a:pt x="612" y="387"/>
                </a:lnTo>
                <a:lnTo>
                  <a:pt x="618" y="396"/>
                </a:lnTo>
                <a:lnTo>
                  <a:pt x="629" y="397"/>
                </a:lnTo>
                <a:lnTo>
                  <a:pt x="640" y="386"/>
                </a:lnTo>
                <a:lnTo>
                  <a:pt x="642" y="390"/>
                </a:lnTo>
                <a:lnTo>
                  <a:pt x="622" y="408"/>
                </a:lnTo>
                <a:lnTo>
                  <a:pt x="550" y="459"/>
                </a:lnTo>
                <a:lnTo>
                  <a:pt x="538" y="465"/>
                </a:lnTo>
                <a:lnTo>
                  <a:pt x="522" y="470"/>
                </a:lnTo>
                <a:lnTo>
                  <a:pt x="513" y="473"/>
                </a:lnTo>
                <a:lnTo>
                  <a:pt x="511" y="473"/>
                </a:lnTo>
                <a:lnTo>
                  <a:pt x="503" y="479"/>
                </a:lnTo>
                <a:lnTo>
                  <a:pt x="497" y="481"/>
                </a:lnTo>
                <a:lnTo>
                  <a:pt x="497" y="479"/>
                </a:lnTo>
                <a:lnTo>
                  <a:pt x="493" y="479"/>
                </a:lnTo>
                <a:lnTo>
                  <a:pt x="488" y="476"/>
                </a:lnTo>
                <a:lnTo>
                  <a:pt x="483" y="486"/>
                </a:lnTo>
                <a:lnTo>
                  <a:pt x="474" y="493"/>
                </a:lnTo>
                <a:lnTo>
                  <a:pt x="474" y="490"/>
                </a:lnTo>
                <a:lnTo>
                  <a:pt x="474" y="487"/>
                </a:lnTo>
                <a:lnTo>
                  <a:pt x="476" y="481"/>
                </a:lnTo>
                <a:lnTo>
                  <a:pt x="475" y="479"/>
                </a:lnTo>
                <a:lnTo>
                  <a:pt x="475" y="476"/>
                </a:lnTo>
                <a:lnTo>
                  <a:pt x="478" y="474"/>
                </a:lnTo>
                <a:lnTo>
                  <a:pt x="479" y="474"/>
                </a:lnTo>
                <a:lnTo>
                  <a:pt x="483" y="472"/>
                </a:lnTo>
                <a:lnTo>
                  <a:pt x="486" y="472"/>
                </a:lnTo>
                <a:lnTo>
                  <a:pt x="486" y="468"/>
                </a:lnTo>
                <a:lnTo>
                  <a:pt x="486" y="465"/>
                </a:lnTo>
                <a:lnTo>
                  <a:pt x="486" y="459"/>
                </a:lnTo>
                <a:lnTo>
                  <a:pt x="488" y="455"/>
                </a:lnTo>
                <a:lnTo>
                  <a:pt x="489" y="445"/>
                </a:lnTo>
                <a:lnTo>
                  <a:pt x="490" y="445"/>
                </a:lnTo>
                <a:lnTo>
                  <a:pt x="490" y="444"/>
                </a:lnTo>
                <a:lnTo>
                  <a:pt x="490" y="441"/>
                </a:lnTo>
                <a:lnTo>
                  <a:pt x="490" y="434"/>
                </a:lnTo>
                <a:lnTo>
                  <a:pt x="490" y="433"/>
                </a:lnTo>
                <a:lnTo>
                  <a:pt x="490" y="432"/>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61" name="North Carolina" descr="North Carolina, 1,000 kilowatt limit, certain utility types only."/>
          <p:cNvSpPr>
            <a:spLocks/>
          </p:cNvSpPr>
          <p:nvPr/>
        </p:nvSpPr>
        <p:spPr bwMode="auto">
          <a:xfrm>
            <a:off x="5484813" y="3333038"/>
            <a:ext cx="1190625" cy="495300"/>
          </a:xfrm>
          <a:custGeom>
            <a:avLst/>
            <a:gdLst>
              <a:gd name="T0" fmla="*/ 2147483647 w 753"/>
              <a:gd name="T1" fmla="*/ 2147483647 h 338"/>
              <a:gd name="T2" fmla="*/ 2147483647 w 753"/>
              <a:gd name="T3" fmla="*/ 2147483647 h 338"/>
              <a:gd name="T4" fmla="*/ 2147483647 w 753"/>
              <a:gd name="T5" fmla="*/ 2147483647 h 338"/>
              <a:gd name="T6" fmla="*/ 2147483647 w 753"/>
              <a:gd name="T7" fmla="*/ 2147483647 h 338"/>
              <a:gd name="T8" fmla="*/ 2147483647 w 753"/>
              <a:gd name="T9" fmla="*/ 2147483647 h 338"/>
              <a:gd name="T10" fmla="*/ 2147483647 w 753"/>
              <a:gd name="T11" fmla="*/ 2147483647 h 338"/>
              <a:gd name="T12" fmla="*/ 2147483647 w 753"/>
              <a:gd name="T13" fmla="*/ 2147483647 h 338"/>
              <a:gd name="T14" fmla="*/ 2147483647 w 753"/>
              <a:gd name="T15" fmla="*/ 2147483647 h 338"/>
              <a:gd name="T16" fmla="*/ 2147483647 w 753"/>
              <a:gd name="T17" fmla="*/ 2147483647 h 338"/>
              <a:gd name="T18" fmla="*/ 2147483647 w 753"/>
              <a:gd name="T19" fmla="*/ 2147483647 h 338"/>
              <a:gd name="T20" fmla="*/ 2147483647 w 753"/>
              <a:gd name="T21" fmla="*/ 2147483647 h 338"/>
              <a:gd name="T22" fmla="*/ 2147483647 w 753"/>
              <a:gd name="T23" fmla="*/ 2147483647 h 338"/>
              <a:gd name="T24" fmla="*/ 2147483647 w 753"/>
              <a:gd name="T25" fmla="*/ 2147483647 h 338"/>
              <a:gd name="T26" fmla="*/ 2147483647 w 753"/>
              <a:gd name="T27" fmla="*/ 2147483647 h 338"/>
              <a:gd name="T28" fmla="*/ 2147483647 w 753"/>
              <a:gd name="T29" fmla="*/ 2147483647 h 338"/>
              <a:gd name="T30" fmla="*/ 2147483647 w 753"/>
              <a:gd name="T31" fmla="*/ 2147483647 h 338"/>
              <a:gd name="T32" fmla="*/ 2147483647 w 753"/>
              <a:gd name="T33" fmla="*/ 2147483647 h 338"/>
              <a:gd name="T34" fmla="*/ 2147483647 w 753"/>
              <a:gd name="T35" fmla="*/ 2147483647 h 338"/>
              <a:gd name="T36" fmla="*/ 2147483647 w 753"/>
              <a:gd name="T37" fmla="*/ 2147483647 h 338"/>
              <a:gd name="T38" fmla="*/ 2147483647 w 753"/>
              <a:gd name="T39" fmla="*/ 2147483647 h 338"/>
              <a:gd name="T40" fmla="*/ 2147483647 w 753"/>
              <a:gd name="T41" fmla="*/ 2147483647 h 338"/>
              <a:gd name="T42" fmla="*/ 2147483647 w 753"/>
              <a:gd name="T43" fmla="*/ 2147483647 h 338"/>
              <a:gd name="T44" fmla="*/ 2147483647 w 753"/>
              <a:gd name="T45" fmla="*/ 2147483647 h 338"/>
              <a:gd name="T46" fmla="*/ 2147483647 w 753"/>
              <a:gd name="T47" fmla="*/ 2147483647 h 338"/>
              <a:gd name="T48" fmla="*/ 2147483647 w 753"/>
              <a:gd name="T49" fmla="*/ 2147483647 h 338"/>
              <a:gd name="T50" fmla="*/ 2147483647 w 753"/>
              <a:gd name="T51" fmla="*/ 2147483647 h 338"/>
              <a:gd name="T52" fmla="*/ 2147483647 w 753"/>
              <a:gd name="T53" fmla="*/ 2147483647 h 338"/>
              <a:gd name="T54" fmla="*/ 2147483647 w 753"/>
              <a:gd name="T55" fmla="*/ 2147483647 h 338"/>
              <a:gd name="T56" fmla="*/ 2147483647 w 753"/>
              <a:gd name="T57" fmla="*/ 2147483647 h 338"/>
              <a:gd name="T58" fmla="*/ 2147483647 w 753"/>
              <a:gd name="T59" fmla="*/ 2147483647 h 338"/>
              <a:gd name="T60" fmla="*/ 2147483647 w 753"/>
              <a:gd name="T61" fmla="*/ 2147483647 h 338"/>
              <a:gd name="T62" fmla="*/ 2147483647 w 753"/>
              <a:gd name="T63" fmla="*/ 2147483647 h 338"/>
              <a:gd name="T64" fmla="*/ 2147483647 w 753"/>
              <a:gd name="T65" fmla="*/ 2147483647 h 338"/>
              <a:gd name="T66" fmla="*/ 2147483647 w 753"/>
              <a:gd name="T67" fmla="*/ 2147483647 h 338"/>
              <a:gd name="T68" fmla="*/ 2147483647 w 753"/>
              <a:gd name="T69" fmla="*/ 2147483647 h 338"/>
              <a:gd name="T70" fmla="*/ 2147483647 w 753"/>
              <a:gd name="T71" fmla="*/ 2147483647 h 338"/>
              <a:gd name="T72" fmla="*/ 2147483647 w 753"/>
              <a:gd name="T73" fmla="*/ 2147483647 h 338"/>
              <a:gd name="T74" fmla="*/ 2147483647 w 753"/>
              <a:gd name="T75" fmla="*/ 2147483647 h 338"/>
              <a:gd name="T76" fmla="*/ 2147483647 w 753"/>
              <a:gd name="T77" fmla="*/ 2147483647 h 338"/>
              <a:gd name="T78" fmla="*/ 2147483647 w 753"/>
              <a:gd name="T79" fmla="*/ 2147483647 h 338"/>
              <a:gd name="T80" fmla="*/ 2147483647 w 753"/>
              <a:gd name="T81" fmla="*/ 2147483647 h 338"/>
              <a:gd name="T82" fmla="*/ 2147483647 w 753"/>
              <a:gd name="T83" fmla="*/ 2147483647 h 338"/>
              <a:gd name="T84" fmla="*/ 2147483647 w 753"/>
              <a:gd name="T85" fmla="*/ 2147483647 h 338"/>
              <a:gd name="T86" fmla="*/ 2147483647 w 753"/>
              <a:gd name="T87" fmla="*/ 2147483647 h 338"/>
              <a:gd name="T88" fmla="*/ 2147483647 w 753"/>
              <a:gd name="T89" fmla="*/ 2147483647 h 338"/>
              <a:gd name="T90" fmla="*/ 0 w 753"/>
              <a:gd name="T91" fmla="*/ 2147483647 h 338"/>
              <a:gd name="T92" fmla="*/ 2147483647 w 753"/>
              <a:gd name="T93" fmla="*/ 2147483647 h 338"/>
              <a:gd name="T94" fmla="*/ 2147483647 w 753"/>
              <a:gd name="T95" fmla="*/ 2147483647 h 338"/>
              <a:gd name="T96" fmla="*/ 2147483647 w 753"/>
              <a:gd name="T97" fmla="*/ 2147483647 h 338"/>
              <a:gd name="T98" fmla="*/ 2147483647 w 753"/>
              <a:gd name="T99" fmla="*/ 2147483647 h 338"/>
              <a:gd name="T100" fmla="*/ 2147483647 w 753"/>
              <a:gd name="T101" fmla="*/ 2147483647 h 338"/>
              <a:gd name="T102" fmla="*/ 2147483647 w 753"/>
              <a:gd name="T103" fmla="*/ 2147483647 h 338"/>
              <a:gd name="T104" fmla="*/ 2147483647 w 753"/>
              <a:gd name="T105" fmla="*/ 2147483647 h 3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3"/>
              <a:gd name="T160" fmla="*/ 0 h 338"/>
              <a:gd name="T161" fmla="*/ 753 w 753"/>
              <a:gd name="T162" fmla="*/ 338 h 3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3" h="338">
                <a:moveTo>
                  <a:pt x="146" y="155"/>
                </a:moveTo>
                <a:lnTo>
                  <a:pt x="150" y="151"/>
                </a:lnTo>
                <a:lnTo>
                  <a:pt x="160" y="146"/>
                </a:lnTo>
                <a:lnTo>
                  <a:pt x="163" y="143"/>
                </a:lnTo>
                <a:lnTo>
                  <a:pt x="170" y="146"/>
                </a:lnTo>
                <a:lnTo>
                  <a:pt x="171" y="147"/>
                </a:lnTo>
                <a:lnTo>
                  <a:pt x="175" y="147"/>
                </a:lnTo>
                <a:lnTo>
                  <a:pt x="178" y="144"/>
                </a:lnTo>
                <a:lnTo>
                  <a:pt x="180" y="144"/>
                </a:lnTo>
                <a:lnTo>
                  <a:pt x="185" y="128"/>
                </a:lnTo>
                <a:lnTo>
                  <a:pt x="186" y="125"/>
                </a:lnTo>
                <a:lnTo>
                  <a:pt x="189" y="121"/>
                </a:lnTo>
                <a:lnTo>
                  <a:pt x="199" y="118"/>
                </a:lnTo>
                <a:lnTo>
                  <a:pt x="200" y="111"/>
                </a:lnTo>
                <a:lnTo>
                  <a:pt x="202" y="98"/>
                </a:lnTo>
                <a:lnTo>
                  <a:pt x="202" y="89"/>
                </a:lnTo>
                <a:lnTo>
                  <a:pt x="206" y="89"/>
                </a:lnTo>
                <a:lnTo>
                  <a:pt x="218" y="87"/>
                </a:lnTo>
                <a:lnTo>
                  <a:pt x="221" y="87"/>
                </a:lnTo>
                <a:lnTo>
                  <a:pt x="229" y="86"/>
                </a:lnTo>
                <a:lnTo>
                  <a:pt x="232" y="84"/>
                </a:lnTo>
                <a:lnTo>
                  <a:pt x="254" y="82"/>
                </a:lnTo>
                <a:lnTo>
                  <a:pt x="267" y="80"/>
                </a:lnTo>
                <a:lnTo>
                  <a:pt x="270" y="80"/>
                </a:lnTo>
                <a:lnTo>
                  <a:pt x="271" y="80"/>
                </a:lnTo>
                <a:lnTo>
                  <a:pt x="272" y="80"/>
                </a:lnTo>
                <a:lnTo>
                  <a:pt x="274" y="80"/>
                </a:lnTo>
                <a:lnTo>
                  <a:pt x="278" y="79"/>
                </a:lnTo>
                <a:lnTo>
                  <a:pt x="283" y="77"/>
                </a:lnTo>
                <a:lnTo>
                  <a:pt x="292" y="77"/>
                </a:lnTo>
                <a:lnTo>
                  <a:pt x="296" y="76"/>
                </a:lnTo>
                <a:lnTo>
                  <a:pt x="301" y="76"/>
                </a:lnTo>
                <a:lnTo>
                  <a:pt x="306" y="75"/>
                </a:lnTo>
                <a:lnTo>
                  <a:pt x="318" y="73"/>
                </a:lnTo>
                <a:lnTo>
                  <a:pt x="333" y="72"/>
                </a:lnTo>
                <a:lnTo>
                  <a:pt x="340" y="71"/>
                </a:lnTo>
                <a:lnTo>
                  <a:pt x="342" y="71"/>
                </a:lnTo>
                <a:lnTo>
                  <a:pt x="344" y="69"/>
                </a:lnTo>
                <a:lnTo>
                  <a:pt x="354" y="68"/>
                </a:lnTo>
                <a:lnTo>
                  <a:pt x="368" y="65"/>
                </a:lnTo>
                <a:lnTo>
                  <a:pt x="375" y="64"/>
                </a:lnTo>
                <a:lnTo>
                  <a:pt x="380" y="64"/>
                </a:lnTo>
                <a:lnTo>
                  <a:pt x="385" y="62"/>
                </a:lnTo>
                <a:lnTo>
                  <a:pt x="397" y="61"/>
                </a:lnTo>
                <a:lnTo>
                  <a:pt x="407" y="58"/>
                </a:lnTo>
                <a:lnTo>
                  <a:pt x="409" y="58"/>
                </a:lnTo>
                <a:lnTo>
                  <a:pt x="416" y="57"/>
                </a:lnTo>
                <a:lnTo>
                  <a:pt x="443" y="51"/>
                </a:lnTo>
                <a:lnTo>
                  <a:pt x="444" y="51"/>
                </a:lnTo>
                <a:lnTo>
                  <a:pt x="445" y="51"/>
                </a:lnTo>
                <a:lnTo>
                  <a:pt x="447" y="51"/>
                </a:lnTo>
                <a:lnTo>
                  <a:pt x="450" y="50"/>
                </a:lnTo>
                <a:lnTo>
                  <a:pt x="451" y="50"/>
                </a:lnTo>
                <a:lnTo>
                  <a:pt x="459" y="48"/>
                </a:lnTo>
                <a:lnTo>
                  <a:pt x="470" y="47"/>
                </a:lnTo>
                <a:lnTo>
                  <a:pt x="473" y="45"/>
                </a:lnTo>
                <a:lnTo>
                  <a:pt x="477" y="44"/>
                </a:lnTo>
                <a:lnTo>
                  <a:pt x="480" y="44"/>
                </a:lnTo>
                <a:lnTo>
                  <a:pt x="484" y="43"/>
                </a:lnTo>
                <a:lnTo>
                  <a:pt x="491" y="41"/>
                </a:lnTo>
                <a:lnTo>
                  <a:pt x="494" y="41"/>
                </a:lnTo>
                <a:lnTo>
                  <a:pt x="509" y="38"/>
                </a:lnTo>
                <a:lnTo>
                  <a:pt x="512" y="37"/>
                </a:lnTo>
                <a:lnTo>
                  <a:pt x="516" y="37"/>
                </a:lnTo>
                <a:lnTo>
                  <a:pt x="520" y="36"/>
                </a:lnTo>
                <a:lnTo>
                  <a:pt x="526" y="34"/>
                </a:lnTo>
                <a:lnTo>
                  <a:pt x="529" y="34"/>
                </a:lnTo>
                <a:lnTo>
                  <a:pt x="533" y="33"/>
                </a:lnTo>
                <a:lnTo>
                  <a:pt x="548" y="30"/>
                </a:lnTo>
                <a:lnTo>
                  <a:pt x="551" y="30"/>
                </a:lnTo>
                <a:lnTo>
                  <a:pt x="571" y="25"/>
                </a:lnTo>
                <a:lnTo>
                  <a:pt x="576" y="25"/>
                </a:lnTo>
                <a:lnTo>
                  <a:pt x="583" y="23"/>
                </a:lnTo>
                <a:lnTo>
                  <a:pt x="585" y="23"/>
                </a:lnTo>
                <a:lnTo>
                  <a:pt x="588" y="22"/>
                </a:lnTo>
                <a:lnTo>
                  <a:pt x="603" y="18"/>
                </a:lnTo>
                <a:lnTo>
                  <a:pt x="606" y="18"/>
                </a:lnTo>
                <a:lnTo>
                  <a:pt x="617" y="15"/>
                </a:lnTo>
                <a:lnTo>
                  <a:pt x="635" y="11"/>
                </a:lnTo>
                <a:lnTo>
                  <a:pt x="638" y="11"/>
                </a:lnTo>
                <a:lnTo>
                  <a:pt x="639" y="11"/>
                </a:lnTo>
                <a:lnTo>
                  <a:pt x="649" y="8"/>
                </a:lnTo>
                <a:lnTo>
                  <a:pt x="652" y="8"/>
                </a:lnTo>
                <a:lnTo>
                  <a:pt x="655" y="6"/>
                </a:lnTo>
                <a:lnTo>
                  <a:pt x="657" y="6"/>
                </a:lnTo>
                <a:lnTo>
                  <a:pt x="659" y="6"/>
                </a:lnTo>
                <a:lnTo>
                  <a:pt x="670" y="4"/>
                </a:lnTo>
                <a:lnTo>
                  <a:pt x="679" y="1"/>
                </a:lnTo>
                <a:lnTo>
                  <a:pt x="691" y="0"/>
                </a:lnTo>
                <a:lnTo>
                  <a:pt x="693" y="4"/>
                </a:lnTo>
                <a:lnTo>
                  <a:pt x="706" y="32"/>
                </a:lnTo>
                <a:lnTo>
                  <a:pt x="747" y="90"/>
                </a:lnTo>
                <a:lnTo>
                  <a:pt x="752" y="132"/>
                </a:lnTo>
                <a:lnTo>
                  <a:pt x="732" y="142"/>
                </a:lnTo>
                <a:lnTo>
                  <a:pt x="714" y="161"/>
                </a:lnTo>
                <a:lnTo>
                  <a:pt x="695" y="186"/>
                </a:lnTo>
                <a:lnTo>
                  <a:pt x="679" y="218"/>
                </a:lnTo>
                <a:lnTo>
                  <a:pt x="671" y="214"/>
                </a:lnTo>
                <a:lnTo>
                  <a:pt x="659" y="214"/>
                </a:lnTo>
                <a:lnTo>
                  <a:pt x="630" y="226"/>
                </a:lnTo>
                <a:lnTo>
                  <a:pt x="620" y="235"/>
                </a:lnTo>
                <a:lnTo>
                  <a:pt x="599" y="256"/>
                </a:lnTo>
                <a:lnTo>
                  <a:pt x="585" y="275"/>
                </a:lnTo>
                <a:lnTo>
                  <a:pt x="583" y="279"/>
                </a:lnTo>
                <a:lnTo>
                  <a:pt x="574" y="317"/>
                </a:lnTo>
                <a:lnTo>
                  <a:pt x="573" y="324"/>
                </a:lnTo>
                <a:lnTo>
                  <a:pt x="558" y="323"/>
                </a:lnTo>
                <a:lnTo>
                  <a:pt x="537" y="328"/>
                </a:lnTo>
                <a:lnTo>
                  <a:pt x="523" y="337"/>
                </a:lnTo>
                <a:lnTo>
                  <a:pt x="520" y="334"/>
                </a:lnTo>
                <a:lnTo>
                  <a:pt x="513" y="330"/>
                </a:lnTo>
                <a:lnTo>
                  <a:pt x="511" y="328"/>
                </a:lnTo>
                <a:lnTo>
                  <a:pt x="488" y="311"/>
                </a:lnTo>
                <a:lnTo>
                  <a:pt x="473" y="302"/>
                </a:lnTo>
                <a:lnTo>
                  <a:pt x="468" y="298"/>
                </a:lnTo>
                <a:lnTo>
                  <a:pt x="447" y="282"/>
                </a:lnTo>
                <a:lnTo>
                  <a:pt x="440" y="277"/>
                </a:lnTo>
                <a:lnTo>
                  <a:pt x="429" y="268"/>
                </a:lnTo>
                <a:lnTo>
                  <a:pt x="427" y="268"/>
                </a:lnTo>
                <a:lnTo>
                  <a:pt x="427" y="267"/>
                </a:lnTo>
                <a:lnTo>
                  <a:pt x="412" y="257"/>
                </a:lnTo>
                <a:lnTo>
                  <a:pt x="405" y="253"/>
                </a:lnTo>
                <a:lnTo>
                  <a:pt x="404" y="253"/>
                </a:lnTo>
                <a:lnTo>
                  <a:pt x="400" y="253"/>
                </a:lnTo>
                <a:lnTo>
                  <a:pt x="389" y="256"/>
                </a:lnTo>
                <a:lnTo>
                  <a:pt x="383" y="256"/>
                </a:lnTo>
                <a:lnTo>
                  <a:pt x="378" y="257"/>
                </a:lnTo>
                <a:lnTo>
                  <a:pt x="354" y="260"/>
                </a:lnTo>
                <a:lnTo>
                  <a:pt x="348" y="261"/>
                </a:lnTo>
                <a:lnTo>
                  <a:pt x="337" y="263"/>
                </a:lnTo>
                <a:lnTo>
                  <a:pt x="329" y="265"/>
                </a:lnTo>
                <a:lnTo>
                  <a:pt x="308" y="267"/>
                </a:lnTo>
                <a:lnTo>
                  <a:pt x="307" y="256"/>
                </a:lnTo>
                <a:lnTo>
                  <a:pt x="301" y="249"/>
                </a:lnTo>
                <a:lnTo>
                  <a:pt x="300" y="247"/>
                </a:lnTo>
                <a:lnTo>
                  <a:pt x="297" y="245"/>
                </a:lnTo>
                <a:lnTo>
                  <a:pt x="294" y="242"/>
                </a:lnTo>
                <a:lnTo>
                  <a:pt x="286" y="243"/>
                </a:lnTo>
                <a:lnTo>
                  <a:pt x="281" y="236"/>
                </a:lnTo>
                <a:lnTo>
                  <a:pt x="282" y="236"/>
                </a:lnTo>
                <a:lnTo>
                  <a:pt x="272" y="236"/>
                </a:lnTo>
                <a:lnTo>
                  <a:pt x="263" y="238"/>
                </a:lnTo>
                <a:lnTo>
                  <a:pt x="256" y="239"/>
                </a:lnTo>
                <a:lnTo>
                  <a:pt x="253" y="239"/>
                </a:lnTo>
                <a:lnTo>
                  <a:pt x="242" y="240"/>
                </a:lnTo>
                <a:lnTo>
                  <a:pt x="220" y="243"/>
                </a:lnTo>
                <a:lnTo>
                  <a:pt x="218" y="243"/>
                </a:lnTo>
                <a:lnTo>
                  <a:pt x="209" y="243"/>
                </a:lnTo>
                <a:lnTo>
                  <a:pt x="200" y="245"/>
                </a:lnTo>
                <a:lnTo>
                  <a:pt x="192" y="246"/>
                </a:lnTo>
                <a:lnTo>
                  <a:pt x="186" y="246"/>
                </a:lnTo>
                <a:lnTo>
                  <a:pt x="180" y="247"/>
                </a:lnTo>
                <a:lnTo>
                  <a:pt x="178" y="247"/>
                </a:lnTo>
                <a:lnTo>
                  <a:pt x="177" y="247"/>
                </a:lnTo>
                <a:lnTo>
                  <a:pt x="167" y="250"/>
                </a:lnTo>
                <a:lnTo>
                  <a:pt x="156" y="254"/>
                </a:lnTo>
                <a:lnTo>
                  <a:pt x="149" y="259"/>
                </a:lnTo>
                <a:lnTo>
                  <a:pt x="142" y="260"/>
                </a:lnTo>
                <a:lnTo>
                  <a:pt x="139" y="261"/>
                </a:lnTo>
                <a:lnTo>
                  <a:pt x="134" y="268"/>
                </a:lnTo>
                <a:lnTo>
                  <a:pt x="126" y="270"/>
                </a:lnTo>
                <a:lnTo>
                  <a:pt x="123" y="271"/>
                </a:lnTo>
                <a:lnTo>
                  <a:pt x="114" y="275"/>
                </a:lnTo>
                <a:lnTo>
                  <a:pt x="113" y="277"/>
                </a:lnTo>
                <a:lnTo>
                  <a:pt x="106" y="279"/>
                </a:lnTo>
                <a:lnTo>
                  <a:pt x="99" y="281"/>
                </a:lnTo>
                <a:lnTo>
                  <a:pt x="87" y="284"/>
                </a:lnTo>
                <a:lnTo>
                  <a:pt x="73" y="286"/>
                </a:lnTo>
                <a:lnTo>
                  <a:pt x="72" y="286"/>
                </a:lnTo>
                <a:lnTo>
                  <a:pt x="67" y="286"/>
                </a:lnTo>
                <a:lnTo>
                  <a:pt x="60" y="288"/>
                </a:lnTo>
                <a:lnTo>
                  <a:pt x="60" y="289"/>
                </a:lnTo>
                <a:lnTo>
                  <a:pt x="34" y="292"/>
                </a:lnTo>
                <a:lnTo>
                  <a:pt x="33" y="292"/>
                </a:lnTo>
                <a:lnTo>
                  <a:pt x="27" y="293"/>
                </a:lnTo>
                <a:lnTo>
                  <a:pt x="18" y="293"/>
                </a:lnTo>
                <a:lnTo>
                  <a:pt x="6" y="296"/>
                </a:lnTo>
                <a:lnTo>
                  <a:pt x="1" y="296"/>
                </a:lnTo>
                <a:lnTo>
                  <a:pt x="1" y="295"/>
                </a:lnTo>
                <a:lnTo>
                  <a:pt x="0" y="282"/>
                </a:lnTo>
                <a:lnTo>
                  <a:pt x="0" y="272"/>
                </a:lnTo>
                <a:lnTo>
                  <a:pt x="4" y="267"/>
                </a:lnTo>
                <a:lnTo>
                  <a:pt x="16" y="265"/>
                </a:lnTo>
                <a:lnTo>
                  <a:pt x="22" y="260"/>
                </a:lnTo>
                <a:lnTo>
                  <a:pt x="22" y="250"/>
                </a:lnTo>
                <a:lnTo>
                  <a:pt x="22" y="245"/>
                </a:lnTo>
                <a:lnTo>
                  <a:pt x="24" y="240"/>
                </a:lnTo>
                <a:lnTo>
                  <a:pt x="31" y="233"/>
                </a:lnTo>
                <a:lnTo>
                  <a:pt x="41" y="226"/>
                </a:lnTo>
                <a:lnTo>
                  <a:pt x="49" y="225"/>
                </a:lnTo>
                <a:lnTo>
                  <a:pt x="51" y="225"/>
                </a:lnTo>
                <a:lnTo>
                  <a:pt x="63" y="224"/>
                </a:lnTo>
                <a:lnTo>
                  <a:pt x="83" y="207"/>
                </a:lnTo>
                <a:lnTo>
                  <a:pt x="81" y="204"/>
                </a:lnTo>
                <a:lnTo>
                  <a:pt x="92" y="197"/>
                </a:lnTo>
                <a:lnTo>
                  <a:pt x="102" y="194"/>
                </a:lnTo>
                <a:lnTo>
                  <a:pt x="105" y="192"/>
                </a:lnTo>
                <a:lnTo>
                  <a:pt x="109" y="182"/>
                </a:lnTo>
                <a:lnTo>
                  <a:pt x="109" y="181"/>
                </a:lnTo>
                <a:lnTo>
                  <a:pt x="109" y="175"/>
                </a:lnTo>
                <a:lnTo>
                  <a:pt x="119" y="168"/>
                </a:lnTo>
                <a:lnTo>
                  <a:pt x="130" y="158"/>
                </a:lnTo>
                <a:lnTo>
                  <a:pt x="132" y="161"/>
                </a:lnTo>
                <a:lnTo>
                  <a:pt x="131" y="165"/>
                </a:lnTo>
                <a:lnTo>
                  <a:pt x="142" y="167"/>
                </a:lnTo>
                <a:lnTo>
                  <a:pt x="142" y="165"/>
                </a:lnTo>
                <a:lnTo>
                  <a:pt x="144" y="162"/>
                </a:lnTo>
                <a:lnTo>
                  <a:pt x="146" y="155"/>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80" name="North Dakota" descr="North Dakota, 100 kilowatt limit, certain utility types only."/>
          <p:cNvSpPr>
            <a:spLocks/>
          </p:cNvSpPr>
          <p:nvPr/>
        </p:nvSpPr>
        <p:spPr bwMode="auto">
          <a:xfrm>
            <a:off x="2873375" y="1632825"/>
            <a:ext cx="900113" cy="503238"/>
          </a:xfrm>
          <a:custGeom>
            <a:avLst/>
            <a:gdLst>
              <a:gd name="T0" fmla="*/ 2147483647 w 569"/>
              <a:gd name="T1" fmla="*/ 2147483647 h 343"/>
              <a:gd name="T2" fmla="*/ 2147483647 w 569"/>
              <a:gd name="T3" fmla="*/ 2147483647 h 343"/>
              <a:gd name="T4" fmla="*/ 2147483647 w 569"/>
              <a:gd name="T5" fmla="*/ 2147483647 h 343"/>
              <a:gd name="T6" fmla="*/ 2147483647 w 569"/>
              <a:gd name="T7" fmla="*/ 2147483647 h 343"/>
              <a:gd name="T8" fmla="*/ 2147483647 w 569"/>
              <a:gd name="T9" fmla="*/ 2147483647 h 343"/>
              <a:gd name="T10" fmla="*/ 2147483647 w 569"/>
              <a:gd name="T11" fmla="*/ 2147483647 h 343"/>
              <a:gd name="T12" fmla="*/ 2147483647 w 569"/>
              <a:gd name="T13" fmla="*/ 2147483647 h 343"/>
              <a:gd name="T14" fmla="*/ 2147483647 w 569"/>
              <a:gd name="T15" fmla="*/ 2147483647 h 343"/>
              <a:gd name="T16" fmla="*/ 2147483647 w 569"/>
              <a:gd name="T17" fmla="*/ 2147483647 h 343"/>
              <a:gd name="T18" fmla="*/ 2147483647 w 569"/>
              <a:gd name="T19" fmla="*/ 2147483647 h 343"/>
              <a:gd name="T20" fmla="*/ 2147483647 w 569"/>
              <a:gd name="T21" fmla="*/ 2147483647 h 343"/>
              <a:gd name="T22" fmla="*/ 2147483647 w 569"/>
              <a:gd name="T23" fmla="*/ 2147483647 h 343"/>
              <a:gd name="T24" fmla="*/ 2147483647 w 569"/>
              <a:gd name="T25" fmla="*/ 2147483647 h 343"/>
              <a:gd name="T26" fmla="*/ 2147483647 w 569"/>
              <a:gd name="T27" fmla="*/ 2147483647 h 343"/>
              <a:gd name="T28" fmla="*/ 2147483647 w 569"/>
              <a:gd name="T29" fmla="*/ 2147483647 h 343"/>
              <a:gd name="T30" fmla="*/ 2147483647 w 569"/>
              <a:gd name="T31" fmla="*/ 2147483647 h 343"/>
              <a:gd name="T32" fmla="*/ 2147483647 w 569"/>
              <a:gd name="T33" fmla="*/ 2147483647 h 343"/>
              <a:gd name="T34" fmla="*/ 2147483647 w 569"/>
              <a:gd name="T35" fmla="*/ 2147483647 h 343"/>
              <a:gd name="T36" fmla="*/ 2147483647 w 569"/>
              <a:gd name="T37" fmla="*/ 2147483647 h 343"/>
              <a:gd name="T38" fmla="*/ 2147483647 w 569"/>
              <a:gd name="T39" fmla="*/ 2147483647 h 343"/>
              <a:gd name="T40" fmla="*/ 2147483647 w 569"/>
              <a:gd name="T41" fmla="*/ 2147483647 h 343"/>
              <a:gd name="T42" fmla="*/ 2147483647 w 569"/>
              <a:gd name="T43" fmla="*/ 2147483647 h 343"/>
              <a:gd name="T44" fmla="*/ 2147483647 w 569"/>
              <a:gd name="T45" fmla="*/ 2147483647 h 343"/>
              <a:gd name="T46" fmla="*/ 2147483647 w 569"/>
              <a:gd name="T47" fmla="*/ 2147483647 h 343"/>
              <a:gd name="T48" fmla="*/ 2147483647 w 569"/>
              <a:gd name="T49" fmla="*/ 2147483647 h 343"/>
              <a:gd name="T50" fmla="*/ 2147483647 w 569"/>
              <a:gd name="T51" fmla="*/ 2147483647 h 343"/>
              <a:gd name="T52" fmla="*/ 2147483647 w 569"/>
              <a:gd name="T53" fmla="*/ 2147483647 h 343"/>
              <a:gd name="T54" fmla="*/ 2147483647 w 569"/>
              <a:gd name="T55" fmla="*/ 2147483647 h 343"/>
              <a:gd name="T56" fmla="*/ 2147483647 w 569"/>
              <a:gd name="T57" fmla="*/ 2147483647 h 343"/>
              <a:gd name="T58" fmla="*/ 2147483647 w 569"/>
              <a:gd name="T59" fmla="*/ 2147483647 h 343"/>
              <a:gd name="T60" fmla="*/ 2147483647 w 569"/>
              <a:gd name="T61" fmla="*/ 2147483647 h 343"/>
              <a:gd name="T62" fmla="*/ 2147483647 w 569"/>
              <a:gd name="T63" fmla="*/ 2147483647 h 343"/>
              <a:gd name="T64" fmla="*/ 2147483647 w 569"/>
              <a:gd name="T65" fmla="*/ 2147483647 h 343"/>
              <a:gd name="T66" fmla="*/ 2147483647 w 569"/>
              <a:gd name="T67" fmla="*/ 2147483647 h 343"/>
              <a:gd name="T68" fmla="*/ 2147483647 w 569"/>
              <a:gd name="T69" fmla="*/ 2147483647 h 343"/>
              <a:gd name="T70" fmla="*/ 2147483647 w 569"/>
              <a:gd name="T71" fmla="*/ 2147483647 h 343"/>
              <a:gd name="T72" fmla="*/ 2147483647 w 569"/>
              <a:gd name="T73" fmla="*/ 2147483647 h 343"/>
              <a:gd name="T74" fmla="*/ 2147483647 w 569"/>
              <a:gd name="T75" fmla="*/ 2147483647 h 343"/>
              <a:gd name="T76" fmla="*/ 2147483647 w 569"/>
              <a:gd name="T77" fmla="*/ 2147483647 h 343"/>
              <a:gd name="T78" fmla="*/ 2147483647 w 569"/>
              <a:gd name="T79" fmla="*/ 2147483647 h 343"/>
              <a:gd name="T80" fmla="*/ 2147483647 w 569"/>
              <a:gd name="T81" fmla="*/ 2147483647 h 343"/>
              <a:gd name="T82" fmla="*/ 2147483647 w 569"/>
              <a:gd name="T83" fmla="*/ 2147483647 h 343"/>
              <a:gd name="T84" fmla="*/ 2147483647 w 569"/>
              <a:gd name="T85" fmla="*/ 2147483647 h 343"/>
              <a:gd name="T86" fmla="*/ 2147483647 w 569"/>
              <a:gd name="T87" fmla="*/ 2147483647 h 343"/>
              <a:gd name="T88" fmla="*/ 2147483647 w 569"/>
              <a:gd name="T89" fmla="*/ 2147483647 h 343"/>
              <a:gd name="T90" fmla="*/ 2147483647 w 569"/>
              <a:gd name="T91" fmla="*/ 2147483647 h 343"/>
              <a:gd name="T92" fmla="*/ 2147483647 w 569"/>
              <a:gd name="T93" fmla="*/ 2147483647 h 343"/>
              <a:gd name="T94" fmla="*/ 2147483647 w 569"/>
              <a:gd name="T95" fmla="*/ 2147483647 h 3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9"/>
              <a:gd name="T145" fmla="*/ 0 h 343"/>
              <a:gd name="T146" fmla="*/ 569 w 569"/>
              <a:gd name="T147" fmla="*/ 343 h 3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9" h="343">
                <a:moveTo>
                  <a:pt x="155" y="335"/>
                </a:moveTo>
                <a:lnTo>
                  <a:pt x="212" y="336"/>
                </a:lnTo>
                <a:lnTo>
                  <a:pt x="222" y="337"/>
                </a:lnTo>
                <a:lnTo>
                  <a:pt x="268" y="337"/>
                </a:lnTo>
                <a:lnTo>
                  <a:pt x="269" y="337"/>
                </a:lnTo>
                <a:lnTo>
                  <a:pt x="270" y="337"/>
                </a:lnTo>
                <a:lnTo>
                  <a:pt x="306" y="339"/>
                </a:lnTo>
                <a:lnTo>
                  <a:pt x="306" y="340"/>
                </a:lnTo>
                <a:lnTo>
                  <a:pt x="316" y="340"/>
                </a:lnTo>
                <a:lnTo>
                  <a:pt x="329" y="340"/>
                </a:lnTo>
                <a:lnTo>
                  <a:pt x="336" y="340"/>
                </a:lnTo>
                <a:lnTo>
                  <a:pt x="363" y="340"/>
                </a:lnTo>
                <a:lnTo>
                  <a:pt x="383" y="340"/>
                </a:lnTo>
                <a:lnTo>
                  <a:pt x="401" y="340"/>
                </a:lnTo>
                <a:lnTo>
                  <a:pt x="404" y="340"/>
                </a:lnTo>
                <a:lnTo>
                  <a:pt x="430" y="342"/>
                </a:lnTo>
                <a:lnTo>
                  <a:pt x="440" y="342"/>
                </a:lnTo>
                <a:lnTo>
                  <a:pt x="458" y="342"/>
                </a:lnTo>
                <a:lnTo>
                  <a:pt x="459" y="342"/>
                </a:lnTo>
                <a:lnTo>
                  <a:pt x="461" y="342"/>
                </a:lnTo>
                <a:lnTo>
                  <a:pt x="497" y="342"/>
                </a:lnTo>
                <a:lnTo>
                  <a:pt x="516" y="342"/>
                </a:lnTo>
                <a:lnTo>
                  <a:pt x="518" y="342"/>
                </a:lnTo>
                <a:lnTo>
                  <a:pt x="534" y="342"/>
                </a:lnTo>
                <a:lnTo>
                  <a:pt x="554" y="340"/>
                </a:lnTo>
                <a:lnTo>
                  <a:pt x="568" y="340"/>
                </a:lnTo>
                <a:lnTo>
                  <a:pt x="566" y="333"/>
                </a:lnTo>
                <a:lnTo>
                  <a:pt x="566" y="330"/>
                </a:lnTo>
                <a:lnTo>
                  <a:pt x="566" y="332"/>
                </a:lnTo>
                <a:lnTo>
                  <a:pt x="562" y="296"/>
                </a:lnTo>
                <a:lnTo>
                  <a:pt x="554" y="280"/>
                </a:lnTo>
                <a:lnTo>
                  <a:pt x="551" y="266"/>
                </a:lnTo>
                <a:lnTo>
                  <a:pt x="549" y="266"/>
                </a:lnTo>
                <a:lnTo>
                  <a:pt x="549" y="240"/>
                </a:lnTo>
                <a:lnTo>
                  <a:pt x="547" y="226"/>
                </a:lnTo>
                <a:lnTo>
                  <a:pt x="545" y="209"/>
                </a:lnTo>
                <a:lnTo>
                  <a:pt x="545" y="207"/>
                </a:lnTo>
                <a:lnTo>
                  <a:pt x="545" y="201"/>
                </a:lnTo>
                <a:lnTo>
                  <a:pt x="545" y="191"/>
                </a:lnTo>
                <a:lnTo>
                  <a:pt x="545" y="190"/>
                </a:lnTo>
                <a:lnTo>
                  <a:pt x="544" y="187"/>
                </a:lnTo>
                <a:lnTo>
                  <a:pt x="545" y="186"/>
                </a:lnTo>
                <a:lnTo>
                  <a:pt x="544" y="173"/>
                </a:lnTo>
                <a:lnTo>
                  <a:pt x="544" y="172"/>
                </a:lnTo>
                <a:lnTo>
                  <a:pt x="543" y="159"/>
                </a:lnTo>
                <a:lnTo>
                  <a:pt x="541" y="154"/>
                </a:lnTo>
                <a:lnTo>
                  <a:pt x="530" y="133"/>
                </a:lnTo>
                <a:lnTo>
                  <a:pt x="523" y="102"/>
                </a:lnTo>
                <a:lnTo>
                  <a:pt x="520" y="101"/>
                </a:lnTo>
                <a:lnTo>
                  <a:pt x="522" y="98"/>
                </a:lnTo>
                <a:lnTo>
                  <a:pt x="523" y="97"/>
                </a:lnTo>
                <a:lnTo>
                  <a:pt x="522" y="75"/>
                </a:lnTo>
                <a:lnTo>
                  <a:pt x="520" y="62"/>
                </a:lnTo>
                <a:lnTo>
                  <a:pt x="518" y="27"/>
                </a:lnTo>
                <a:lnTo>
                  <a:pt x="519" y="26"/>
                </a:lnTo>
                <a:lnTo>
                  <a:pt x="515" y="12"/>
                </a:lnTo>
                <a:lnTo>
                  <a:pt x="462" y="12"/>
                </a:lnTo>
                <a:lnTo>
                  <a:pt x="386" y="12"/>
                </a:lnTo>
                <a:lnTo>
                  <a:pt x="348" y="12"/>
                </a:lnTo>
                <a:lnTo>
                  <a:pt x="299" y="12"/>
                </a:lnTo>
                <a:lnTo>
                  <a:pt x="215" y="9"/>
                </a:lnTo>
                <a:lnTo>
                  <a:pt x="205" y="9"/>
                </a:lnTo>
                <a:lnTo>
                  <a:pt x="166" y="8"/>
                </a:lnTo>
                <a:lnTo>
                  <a:pt x="101" y="5"/>
                </a:lnTo>
                <a:lnTo>
                  <a:pt x="19" y="0"/>
                </a:lnTo>
                <a:lnTo>
                  <a:pt x="18" y="26"/>
                </a:lnTo>
                <a:lnTo>
                  <a:pt x="18" y="36"/>
                </a:lnTo>
                <a:lnTo>
                  <a:pt x="18" y="38"/>
                </a:lnTo>
                <a:lnTo>
                  <a:pt x="18" y="40"/>
                </a:lnTo>
                <a:lnTo>
                  <a:pt x="16" y="52"/>
                </a:lnTo>
                <a:lnTo>
                  <a:pt x="16" y="65"/>
                </a:lnTo>
                <a:lnTo>
                  <a:pt x="15" y="93"/>
                </a:lnTo>
                <a:lnTo>
                  <a:pt x="13" y="107"/>
                </a:lnTo>
                <a:lnTo>
                  <a:pt x="12" y="119"/>
                </a:lnTo>
                <a:lnTo>
                  <a:pt x="12" y="133"/>
                </a:lnTo>
                <a:lnTo>
                  <a:pt x="9" y="171"/>
                </a:lnTo>
                <a:lnTo>
                  <a:pt x="9" y="173"/>
                </a:lnTo>
                <a:lnTo>
                  <a:pt x="9" y="177"/>
                </a:lnTo>
                <a:lnTo>
                  <a:pt x="8" y="200"/>
                </a:lnTo>
                <a:lnTo>
                  <a:pt x="5" y="240"/>
                </a:lnTo>
                <a:lnTo>
                  <a:pt x="5" y="251"/>
                </a:lnTo>
                <a:lnTo>
                  <a:pt x="4" y="262"/>
                </a:lnTo>
                <a:lnTo>
                  <a:pt x="4" y="266"/>
                </a:lnTo>
                <a:lnTo>
                  <a:pt x="2" y="290"/>
                </a:lnTo>
                <a:lnTo>
                  <a:pt x="2" y="294"/>
                </a:lnTo>
                <a:lnTo>
                  <a:pt x="1" y="311"/>
                </a:lnTo>
                <a:lnTo>
                  <a:pt x="0" y="326"/>
                </a:lnTo>
                <a:lnTo>
                  <a:pt x="4" y="328"/>
                </a:lnTo>
                <a:lnTo>
                  <a:pt x="31" y="328"/>
                </a:lnTo>
                <a:lnTo>
                  <a:pt x="80" y="330"/>
                </a:lnTo>
                <a:lnTo>
                  <a:pt x="84" y="330"/>
                </a:lnTo>
                <a:lnTo>
                  <a:pt x="118" y="332"/>
                </a:lnTo>
                <a:lnTo>
                  <a:pt x="145" y="335"/>
                </a:lnTo>
                <a:lnTo>
                  <a:pt x="155" y="335"/>
                </a:lnTo>
              </a:path>
            </a:pathLst>
          </a:custGeom>
          <a:solidFill>
            <a:schemeClr val="tx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149" name="Ohio" descr="Ohio, no limit, certain utility types only."/>
          <p:cNvSpPr>
            <a:spLocks/>
          </p:cNvSpPr>
          <p:nvPr/>
        </p:nvSpPr>
        <p:spPr bwMode="auto">
          <a:xfrm>
            <a:off x="5267325" y="2583738"/>
            <a:ext cx="569913" cy="609600"/>
          </a:xfrm>
          <a:custGeom>
            <a:avLst/>
            <a:gdLst>
              <a:gd name="T0" fmla="*/ 2147483647 w 361"/>
              <a:gd name="T1" fmla="*/ 2147483647 h 413"/>
              <a:gd name="T2" fmla="*/ 2147483647 w 361"/>
              <a:gd name="T3" fmla="*/ 2147483647 h 413"/>
              <a:gd name="T4" fmla="*/ 2147483647 w 361"/>
              <a:gd name="T5" fmla="*/ 2147483647 h 413"/>
              <a:gd name="T6" fmla="*/ 2147483647 w 361"/>
              <a:gd name="T7" fmla="*/ 2147483647 h 413"/>
              <a:gd name="T8" fmla="*/ 2147483647 w 361"/>
              <a:gd name="T9" fmla="*/ 2147483647 h 413"/>
              <a:gd name="T10" fmla="*/ 2147483647 w 361"/>
              <a:gd name="T11" fmla="*/ 2147483647 h 413"/>
              <a:gd name="T12" fmla="*/ 2147483647 w 361"/>
              <a:gd name="T13" fmla="*/ 2147483647 h 413"/>
              <a:gd name="T14" fmla="*/ 2147483647 w 361"/>
              <a:gd name="T15" fmla="*/ 2147483647 h 413"/>
              <a:gd name="T16" fmla="*/ 2147483647 w 361"/>
              <a:gd name="T17" fmla="*/ 2147483647 h 413"/>
              <a:gd name="T18" fmla="*/ 2147483647 w 361"/>
              <a:gd name="T19" fmla="*/ 2147483647 h 413"/>
              <a:gd name="T20" fmla="*/ 2147483647 w 361"/>
              <a:gd name="T21" fmla="*/ 2147483647 h 413"/>
              <a:gd name="T22" fmla="*/ 2147483647 w 361"/>
              <a:gd name="T23" fmla="*/ 2147483647 h 413"/>
              <a:gd name="T24" fmla="*/ 2147483647 w 361"/>
              <a:gd name="T25" fmla="*/ 2147483647 h 413"/>
              <a:gd name="T26" fmla="*/ 2147483647 w 361"/>
              <a:gd name="T27" fmla="*/ 2147483647 h 413"/>
              <a:gd name="T28" fmla="*/ 2147483647 w 361"/>
              <a:gd name="T29" fmla="*/ 2147483647 h 413"/>
              <a:gd name="T30" fmla="*/ 2147483647 w 361"/>
              <a:gd name="T31" fmla="*/ 2147483647 h 413"/>
              <a:gd name="T32" fmla="*/ 2147483647 w 361"/>
              <a:gd name="T33" fmla="*/ 2147483647 h 413"/>
              <a:gd name="T34" fmla="*/ 2147483647 w 361"/>
              <a:gd name="T35" fmla="*/ 2147483647 h 413"/>
              <a:gd name="T36" fmla="*/ 0 w 361"/>
              <a:gd name="T37" fmla="*/ 2147483647 h 413"/>
              <a:gd name="T38" fmla="*/ 2147483647 w 361"/>
              <a:gd name="T39" fmla="*/ 2147483647 h 413"/>
              <a:gd name="T40" fmla="*/ 2147483647 w 361"/>
              <a:gd name="T41" fmla="*/ 2147483647 h 413"/>
              <a:gd name="T42" fmla="*/ 2147483647 w 361"/>
              <a:gd name="T43" fmla="*/ 2147483647 h 413"/>
              <a:gd name="T44" fmla="*/ 2147483647 w 361"/>
              <a:gd name="T45" fmla="*/ 2147483647 h 413"/>
              <a:gd name="T46" fmla="*/ 2147483647 w 361"/>
              <a:gd name="T47" fmla="*/ 2147483647 h 413"/>
              <a:gd name="T48" fmla="*/ 2147483647 w 361"/>
              <a:gd name="T49" fmla="*/ 2147483647 h 413"/>
              <a:gd name="T50" fmla="*/ 2147483647 w 361"/>
              <a:gd name="T51" fmla="*/ 2147483647 h 413"/>
              <a:gd name="T52" fmla="*/ 2147483647 w 361"/>
              <a:gd name="T53" fmla="*/ 2147483647 h 413"/>
              <a:gd name="T54" fmla="*/ 2147483647 w 361"/>
              <a:gd name="T55" fmla="*/ 2147483647 h 413"/>
              <a:gd name="T56" fmla="*/ 2147483647 w 361"/>
              <a:gd name="T57" fmla="*/ 0 h 413"/>
              <a:gd name="T58" fmla="*/ 2147483647 w 361"/>
              <a:gd name="T59" fmla="*/ 2147483647 h 413"/>
              <a:gd name="T60" fmla="*/ 2147483647 w 361"/>
              <a:gd name="T61" fmla="*/ 2147483647 h 413"/>
              <a:gd name="T62" fmla="*/ 2147483647 w 361"/>
              <a:gd name="T63" fmla="*/ 2147483647 h 413"/>
              <a:gd name="T64" fmla="*/ 2147483647 w 361"/>
              <a:gd name="T65" fmla="*/ 2147483647 h 413"/>
              <a:gd name="T66" fmla="*/ 2147483647 w 361"/>
              <a:gd name="T67" fmla="*/ 2147483647 h 413"/>
              <a:gd name="T68" fmla="*/ 2147483647 w 361"/>
              <a:gd name="T69" fmla="*/ 2147483647 h 413"/>
              <a:gd name="T70" fmla="*/ 2147483647 w 361"/>
              <a:gd name="T71" fmla="*/ 2147483647 h 413"/>
              <a:gd name="T72" fmla="*/ 2147483647 w 361"/>
              <a:gd name="T73" fmla="*/ 2147483647 h 413"/>
              <a:gd name="T74" fmla="*/ 2147483647 w 361"/>
              <a:gd name="T75" fmla="*/ 2147483647 h 413"/>
              <a:gd name="T76" fmla="*/ 2147483647 w 361"/>
              <a:gd name="T77" fmla="*/ 2147483647 h 413"/>
              <a:gd name="T78" fmla="*/ 2147483647 w 361"/>
              <a:gd name="T79" fmla="*/ 2147483647 h 413"/>
              <a:gd name="T80" fmla="*/ 2147483647 w 361"/>
              <a:gd name="T81" fmla="*/ 2147483647 h 413"/>
              <a:gd name="T82" fmla="*/ 2147483647 w 361"/>
              <a:gd name="T83" fmla="*/ 2147483647 h 413"/>
              <a:gd name="T84" fmla="*/ 2147483647 w 361"/>
              <a:gd name="T85" fmla="*/ 2147483647 h 413"/>
              <a:gd name="T86" fmla="*/ 2147483647 w 361"/>
              <a:gd name="T87" fmla="*/ 2147483647 h 413"/>
              <a:gd name="T88" fmla="*/ 2147483647 w 361"/>
              <a:gd name="T89" fmla="*/ 2147483647 h 413"/>
              <a:gd name="T90" fmla="*/ 2147483647 w 361"/>
              <a:gd name="T91" fmla="*/ 2147483647 h 413"/>
              <a:gd name="T92" fmla="*/ 2147483647 w 361"/>
              <a:gd name="T93" fmla="*/ 2147483647 h 413"/>
              <a:gd name="T94" fmla="*/ 2147483647 w 361"/>
              <a:gd name="T95" fmla="*/ 2147483647 h 413"/>
              <a:gd name="T96" fmla="*/ 2147483647 w 361"/>
              <a:gd name="T97" fmla="*/ 2147483647 h 413"/>
              <a:gd name="T98" fmla="*/ 2147483647 w 361"/>
              <a:gd name="T99" fmla="*/ 2147483647 h 413"/>
              <a:gd name="T100" fmla="*/ 2147483647 w 361"/>
              <a:gd name="T101" fmla="*/ 2147483647 h 413"/>
              <a:gd name="T102" fmla="*/ 2147483647 w 361"/>
              <a:gd name="T103" fmla="*/ 2147483647 h 413"/>
              <a:gd name="T104" fmla="*/ 2147483647 w 361"/>
              <a:gd name="T105" fmla="*/ 2147483647 h 413"/>
              <a:gd name="T106" fmla="*/ 2147483647 w 361"/>
              <a:gd name="T107" fmla="*/ 2147483647 h 413"/>
              <a:gd name="T108" fmla="*/ 2147483647 w 361"/>
              <a:gd name="T109" fmla="*/ 2147483647 h 413"/>
              <a:gd name="T110" fmla="*/ 2147483647 w 361"/>
              <a:gd name="T111" fmla="*/ 2147483647 h 413"/>
              <a:gd name="T112" fmla="*/ 2147483647 w 361"/>
              <a:gd name="T113" fmla="*/ 2147483647 h 413"/>
              <a:gd name="T114" fmla="*/ 2147483647 w 361"/>
              <a:gd name="T115" fmla="*/ 2147483647 h 4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1"/>
              <a:gd name="T175" fmla="*/ 0 h 413"/>
              <a:gd name="T176" fmla="*/ 361 w 361"/>
              <a:gd name="T177" fmla="*/ 413 h 4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1" h="413">
                <a:moveTo>
                  <a:pt x="134" y="402"/>
                </a:moveTo>
                <a:lnTo>
                  <a:pt x="130" y="402"/>
                </a:lnTo>
                <a:lnTo>
                  <a:pt x="120" y="392"/>
                </a:lnTo>
                <a:lnTo>
                  <a:pt x="116" y="389"/>
                </a:lnTo>
                <a:lnTo>
                  <a:pt x="108" y="389"/>
                </a:lnTo>
                <a:lnTo>
                  <a:pt x="107" y="389"/>
                </a:lnTo>
                <a:lnTo>
                  <a:pt x="104" y="392"/>
                </a:lnTo>
                <a:lnTo>
                  <a:pt x="97" y="391"/>
                </a:lnTo>
                <a:lnTo>
                  <a:pt x="87" y="386"/>
                </a:lnTo>
                <a:lnTo>
                  <a:pt x="87" y="382"/>
                </a:lnTo>
                <a:lnTo>
                  <a:pt x="84" y="378"/>
                </a:lnTo>
                <a:lnTo>
                  <a:pt x="82" y="375"/>
                </a:lnTo>
                <a:lnTo>
                  <a:pt x="77" y="367"/>
                </a:lnTo>
                <a:lnTo>
                  <a:pt x="73" y="366"/>
                </a:lnTo>
                <a:lnTo>
                  <a:pt x="62" y="359"/>
                </a:lnTo>
                <a:lnTo>
                  <a:pt x="61" y="361"/>
                </a:lnTo>
                <a:lnTo>
                  <a:pt x="51" y="364"/>
                </a:lnTo>
                <a:lnTo>
                  <a:pt x="40" y="359"/>
                </a:lnTo>
                <a:lnTo>
                  <a:pt x="37" y="361"/>
                </a:lnTo>
                <a:lnTo>
                  <a:pt x="34" y="363"/>
                </a:lnTo>
                <a:lnTo>
                  <a:pt x="34" y="361"/>
                </a:lnTo>
                <a:lnTo>
                  <a:pt x="34" y="356"/>
                </a:lnTo>
                <a:lnTo>
                  <a:pt x="33" y="342"/>
                </a:lnTo>
                <a:lnTo>
                  <a:pt x="30" y="325"/>
                </a:lnTo>
                <a:lnTo>
                  <a:pt x="30" y="321"/>
                </a:lnTo>
                <a:lnTo>
                  <a:pt x="29" y="318"/>
                </a:lnTo>
                <a:lnTo>
                  <a:pt x="29" y="314"/>
                </a:lnTo>
                <a:lnTo>
                  <a:pt x="27" y="310"/>
                </a:lnTo>
                <a:lnTo>
                  <a:pt x="27" y="309"/>
                </a:lnTo>
                <a:lnTo>
                  <a:pt x="26" y="296"/>
                </a:lnTo>
                <a:lnTo>
                  <a:pt x="25" y="285"/>
                </a:lnTo>
                <a:lnTo>
                  <a:pt x="25" y="281"/>
                </a:lnTo>
                <a:lnTo>
                  <a:pt x="23" y="275"/>
                </a:lnTo>
                <a:lnTo>
                  <a:pt x="23" y="265"/>
                </a:lnTo>
                <a:lnTo>
                  <a:pt x="20" y="253"/>
                </a:lnTo>
                <a:lnTo>
                  <a:pt x="20" y="239"/>
                </a:lnTo>
                <a:lnTo>
                  <a:pt x="19" y="232"/>
                </a:lnTo>
                <a:lnTo>
                  <a:pt x="18" y="228"/>
                </a:lnTo>
                <a:lnTo>
                  <a:pt x="18" y="221"/>
                </a:lnTo>
                <a:lnTo>
                  <a:pt x="16" y="211"/>
                </a:lnTo>
                <a:lnTo>
                  <a:pt x="16" y="204"/>
                </a:lnTo>
                <a:lnTo>
                  <a:pt x="15" y="199"/>
                </a:lnTo>
                <a:lnTo>
                  <a:pt x="13" y="187"/>
                </a:lnTo>
                <a:lnTo>
                  <a:pt x="13" y="185"/>
                </a:lnTo>
                <a:lnTo>
                  <a:pt x="11" y="171"/>
                </a:lnTo>
                <a:lnTo>
                  <a:pt x="11" y="167"/>
                </a:lnTo>
                <a:lnTo>
                  <a:pt x="9" y="160"/>
                </a:lnTo>
                <a:lnTo>
                  <a:pt x="9" y="157"/>
                </a:lnTo>
                <a:lnTo>
                  <a:pt x="8" y="144"/>
                </a:lnTo>
                <a:lnTo>
                  <a:pt x="6" y="130"/>
                </a:lnTo>
                <a:lnTo>
                  <a:pt x="5" y="128"/>
                </a:lnTo>
                <a:lnTo>
                  <a:pt x="4" y="119"/>
                </a:lnTo>
                <a:lnTo>
                  <a:pt x="4" y="116"/>
                </a:lnTo>
                <a:lnTo>
                  <a:pt x="4" y="111"/>
                </a:lnTo>
                <a:lnTo>
                  <a:pt x="1" y="100"/>
                </a:lnTo>
                <a:lnTo>
                  <a:pt x="0" y="82"/>
                </a:lnTo>
                <a:lnTo>
                  <a:pt x="4" y="80"/>
                </a:lnTo>
                <a:lnTo>
                  <a:pt x="25" y="77"/>
                </a:lnTo>
                <a:lnTo>
                  <a:pt x="31" y="76"/>
                </a:lnTo>
                <a:lnTo>
                  <a:pt x="34" y="76"/>
                </a:lnTo>
                <a:lnTo>
                  <a:pt x="48" y="73"/>
                </a:lnTo>
                <a:lnTo>
                  <a:pt x="73" y="69"/>
                </a:lnTo>
                <a:lnTo>
                  <a:pt x="82" y="68"/>
                </a:lnTo>
                <a:lnTo>
                  <a:pt x="94" y="65"/>
                </a:lnTo>
                <a:lnTo>
                  <a:pt x="98" y="65"/>
                </a:lnTo>
                <a:lnTo>
                  <a:pt x="107" y="64"/>
                </a:lnTo>
                <a:lnTo>
                  <a:pt x="113" y="68"/>
                </a:lnTo>
                <a:lnTo>
                  <a:pt x="123" y="69"/>
                </a:lnTo>
                <a:lnTo>
                  <a:pt x="130" y="72"/>
                </a:lnTo>
                <a:lnTo>
                  <a:pt x="145" y="79"/>
                </a:lnTo>
                <a:lnTo>
                  <a:pt x="165" y="76"/>
                </a:lnTo>
                <a:lnTo>
                  <a:pt x="170" y="80"/>
                </a:lnTo>
                <a:lnTo>
                  <a:pt x="177" y="86"/>
                </a:lnTo>
                <a:lnTo>
                  <a:pt x="187" y="90"/>
                </a:lnTo>
                <a:lnTo>
                  <a:pt x="200" y="83"/>
                </a:lnTo>
                <a:lnTo>
                  <a:pt x="207" y="80"/>
                </a:lnTo>
                <a:lnTo>
                  <a:pt x="215" y="75"/>
                </a:lnTo>
                <a:lnTo>
                  <a:pt x="229" y="70"/>
                </a:lnTo>
                <a:lnTo>
                  <a:pt x="236" y="70"/>
                </a:lnTo>
                <a:lnTo>
                  <a:pt x="246" y="69"/>
                </a:lnTo>
                <a:lnTo>
                  <a:pt x="264" y="50"/>
                </a:lnTo>
                <a:lnTo>
                  <a:pt x="271" y="41"/>
                </a:lnTo>
                <a:lnTo>
                  <a:pt x="272" y="40"/>
                </a:lnTo>
                <a:lnTo>
                  <a:pt x="298" y="19"/>
                </a:lnTo>
                <a:lnTo>
                  <a:pt x="300" y="19"/>
                </a:lnTo>
                <a:lnTo>
                  <a:pt x="334" y="0"/>
                </a:lnTo>
                <a:lnTo>
                  <a:pt x="337" y="11"/>
                </a:lnTo>
                <a:lnTo>
                  <a:pt x="337" y="13"/>
                </a:lnTo>
                <a:lnTo>
                  <a:pt x="340" y="29"/>
                </a:lnTo>
                <a:lnTo>
                  <a:pt x="341" y="37"/>
                </a:lnTo>
                <a:lnTo>
                  <a:pt x="344" y="51"/>
                </a:lnTo>
                <a:lnTo>
                  <a:pt x="344" y="52"/>
                </a:lnTo>
                <a:lnTo>
                  <a:pt x="346" y="65"/>
                </a:lnTo>
                <a:lnTo>
                  <a:pt x="348" y="73"/>
                </a:lnTo>
                <a:lnTo>
                  <a:pt x="350" y="90"/>
                </a:lnTo>
                <a:lnTo>
                  <a:pt x="351" y="91"/>
                </a:lnTo>
                <a:lnTo>
                  <a:pt x="353" y="105"/>
                </a:lnTo>
                <a:lnTo>
                  <a:pt x="354" y="108"/>
                </a:lnTo>
                <a:lnTo>
                  <a:pt x="355" y="116"/>
                </a:lnTo>
                <a:lnTo>
                  <a:pt x="355" y="119"/>
                </a:lnTo>
                <a:lnTo>
                  <a:pt x="355" y="121"/>
                </a:lnTo>
                <a:lnTo>
                  <a:pt x="358" y="128"/>
                </a:lnTo>
                <a:lnTo>
                  <a:pt x="358" y="135"/>
                </a:lnTo>
                <a:lnTo>
                  <a:pt x="360" y="144"/>
                </a:lnTo>
                <a:lnTo>
                  <a:pt x="358" y="146"/>
                </a:lnTo>
                <a:lnTo>
                  <a:pt x="353" y="147"/>
                </a:lnTo>
                <a:lnTo>
                  <a:pt x="350" y="151"/>
                </a:lnTo>
                <a:lnTo>
                  <a:pt x="355" y="161"/>
                </a:lnTo>
                <a:lnTo>
                  <a:pt x="355" y="171"/>
                </a:lnTo>
                <a:lnTo>
                  <a:pt x="355" y="172"/>
                </a:lnTo>
                <a:lnTo>
                  <a:pt x="358" y="173"/>
                </a:lnTo>
                <a:lnTo>
                  <a:pt x="358" y="186"/>
                </a:lnTo>
                <a:lnTo>
                  <a:pt x="355" y="194"/>
                </a:lnTo>
                <a:lnTo>
                  <a:pt x="354" y="199"/>
                </a:lnTo>
                <a:lnTo>
                  <a:pt x="354" y="201"/>
                </a:lnTo>
                <a:lnTo>
                  <a:pt x="354" y="212"/>
                </a:lnTo>
                <a:lnTo>
                  <a:pt x="355" y="219"/>
                </a:lnTo>
                <a:lnTo>
                  <a:pt x="351" y="225"/>
                </a:lnTo>
                <a:lnTo>
                  <a:pt x="350" y="233"/>
                </a:lnTo>
                <a:lnTo>
                  <a:pt x="348" y="244"/>
                </a:lnTo>
                <a:lnTo>
                  <a:pt x="351" y="247"/>
                </a:lnTo>
                <a:lnTo>
                  <a:pt x="350" y="258"/>
                </a:lnTo>
                <a:lnTo>
                  <a:pt x="346" y="261"/>
                </a:lnTo>
                <a:lnTo>
                  <a:pt x="340" y="265"/>
                </a:lnTo>
                <a:lnTo>
                  <a:pt x="339" y="270"/>
                </a:lnTo>
                <a:lnTo>
                  <a:pt x="336" y="275"/>
                </a:lnTo>
                <a:lnTo>
                  <a:pt x="334" y="275"/>
                </a:lnTo>
                <a:lnTo>
                  <a:pt x="333" y="281"/>
                </a:lnTo>
                <a:lnTo>
                  <a:pt x="323" y="289"/>
                </a:lnTo>
                <a:lnTo>
                  <a:pt x="321" y="292"/>
                </a:lnTo>
                <a:lnTo>
                  <a:pt x="315" y="296"/>
                </a:lnTo>
                <a:lnTo>
                  <a:pt x="304" y="295"/>
                </a:lnTo>
                <a:lnTo>
                  <a:pt x="300" y="306"/>
                </a:lnTo>
                <a:lnTo>
                  <a:pt x="290" y="310"/>
                </a:lnTo>
                <a:lnTo>
                  <a:pt x="289" y="314"/>
                </a:lnTo>
                <a:lnTo>
                  <a:pt x="286" y="318"/>
                </a:lnTo>
                <a:lnTo>
                  <a:pt x="287" y="321"/>
                </a:lnTo>
                <a:lnTo>
                  <a:pt x="289" y="324"/>
                </a:lnTo>
                <a:lnTo>
                  <a:pt x="289" y="328"/>
                </a:lnTo>
                <a:lnTo>
                  <a:pt x="286" y="345"/>
                </a:lnTo>
                <a:lnTo>
                  <a:pt x="280" y="352"/>
                </a:lnTo>
                <a:lnTo>
                  <a:pt x="279" y="353"/>
                </a:lnTo>
                <a:lnTo>
                  <a:pt x="269" y="338"/>
                </a:lnTo>
                <a:lnTo>
                  <a:pt x="265" y="342"/>
                </a:lnTo>
                <a:lnTo>
                  <a:pt x="262" y="346"/>
                </a:lnTo>
                <a:lnTo>
                  <a:pt x="257" y="371"/>
                </a:lnTo>
                <a:lnTo>
                  <a:pt x="262" y="384"/>
                </a:lnTo>
                <a:lnTo>
                  <a:pt x="258" y="388"/>
                </a:lnTo>
                <a:lnTo>
                  <a:pt x="255" y="388"/>
                </a:lnTo>
                <a:lnTo>
                  <a:pt x="252" y="389"/>
                </a:lnTo>
                <a:lnTo>
                  <a:pt x="252" y="399"/>
                </a:lnTo>
                <a:lnTo>
                  <a:pt x="247" y="407"/>
                </a:lnTo>
                <a:lnTo>
                  <a:pt x="239" y="412"/>
                </a:lnTo>
                <a:lnTo>
                  <a:pt x="230" y="412"/>
                </a:lnTo>
                <a:lnTo>
                  <a:pt x="226" y="406"/>
                </a:lnTo>
                <a:lnTo>
                  <a:pt x="222" y="403"/>
                </a:lnTo>
                <a:lnTo>
                  <a:pt x="214" y="399"/>
                </a:lnTo>
                <a:lnTo>
                  <a:pt x="209" y="399"/>
                </a:lnTo>
                <a:lnTo>
                  <a:pt x="204" y="392"/>
                </a:lnTo>
                <a:lnTo>
                  <a:pt x="201" y="379"/>
                </a:lnTo>
                <a:lnTo>
                  <a:pt x="189" y="384"/>
                </a:lnTo>
                <a:lnTo>
                  <a:pt x="180" y="396"/>
                </a:lnTo>
                <a:lnTo>
                  <a:pt x="173" y="396"/>
                </a:lnTo>
                <a:lnTo>
                  <a:pt x="170" y="399"/>
                </a:lnTo>
                <a:lnTo>
                  <a:pt x="169" y="402"/>
                </a:lnTo>
                <a:lnTo>
                  <a:pt x="161" y="395"/>
                </a:lnTo>
                <a:lnTo>
                  <a:pt x="147" y="392"/>
                </a:lnTo>
                <a:lnTo>
                  <a:pt x="140" y="396"/>
                </a:lnTo>
                <a:lnTo>
                  <a:pt x="138" y="402"/>
                </a:lnTo>
                <a:lnTo>
                  <a:pt x="136" y="402"/>
                </a:lnTo>
                <a:lnTo>
                  <a:pt x="134" y="402"/>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85" name="Oklahoma" descr="Oklahoma, 100 kilowatt limit, certain utility types only."/>
          <p:cNvSpPr>
            <a:spLocks/>
          </p:cNvSpPr>
          <p:nvPr/>
        </p:nvSpPr>
        <p:spPr bwMode="auto">
          <a:xfrm>
            <a:off x="2917825" y="3547350"/>
            <a:ext cx="1174750" cy="558800"/>
          </a:xfrm>
          <a:custGeom>
            <a:avLst/>
            <a:gdLst>
              <a:gd name="T0" fmla="*/ 2147483647 w 744"/>
              <a:gd name="T1" fmla="*/ 2147483647 h 379"/>
              <a:gd name="T2" fmla="*/ 2147483647 w 744"/>
              <a:gd name="T3" fmla="*/ 2147483647 h 379"/>
              <a:gd name="T4" fmla="*/ 2147483647 w 744"/>
              <a:gd name="T5" fmla="*/ 2147483647 h 379"/>
              <a:gd name="T6" fmla="*/ 2147483647 w 744"/>
              <a:gd name="T7" fmla="*/ 2147483647 h 379"/>
              <a:gd name="T8" fmla="*/ 2147483647 w 744"/>
              <a:gd name="T9" fmla="*/ 2147483647 h 379"/>
              <a:gd name="T10" fmla="*/ 2147483647 w 744"/>
              <a:gd name="T11" fmla="*/ 2147483647 h 379"/>
              <a:gd name="T12" fmla="*/ 2147483647 w 744"/>
              <a:gd name="T13" fmla="*/ 2147483647 h 379"/>
              <a:gd name="T14" fmla="*/ 2147483647 w 744"/>
              <a:gd name="T15" fmla="*/ 2147483647 h 379"/>
              <a:gd name="T16" fmla="*/ 2147483647 w 744"/>
              <a:gd name="T17" fmla="*/ 2147483647 h 379"/>
              <a:gd name="T18" fmla="*/ 2147483647 w 744"/>
              <a:gd name="T19" fmla="*/ 2147483647 h 379"/>
              <a:gd name="T20" fmla="*/ 2147483647 w 744"/>
              <a:gd name="T21" fmla="*/ 2147483647 h 379"/>
              <a:gd name="T22" fmla="*/ 2147483647 w 744"/>
              <a:gd name="T23" fmla="*/ 2147483647 h 379"/>
              <a:gd name="T24" fmla="*/ 2147483647 w 744"/>
              <a:gd name="T25" fmla="*/ 2147483647 h 379"/>
              <a:gd name="T26" fmla="*/ 2147483647 w 744"/>
              <a:gd name="T27" fmla="*/ 2147483647 h 379"/>
              <a:gd name="T28" fmla="*/ 2147483647 w 744"/>
              <a:gd name="T29" fmla="*/ 2147483647 h 379"/>
              <a:gd name="T30" fmla="*/ 2147483647 w 744"/>
              <a:gd name="T31" fmla="*/ 2147483647 h 379"/>
              <a:gd name="T32" fmla="*/ 2147483647 w 744"/>
              <a:gd name="T33" fmla="*/ 2147483647 h 379"/>
              <a:gd name="T34" fmla="*/ 2147483647 w 744"/>
              <a:gd name="T35" fmla="*/ 2147483647 h 379"/>
              <a:gd name="T36" fmla="*/ 2147483647 w 744"/>
              <a:gd name="T37" fmla="*/ 2147483647 h 379"/>
              <a:gd name="T38" fmla="*/ 0 w 744"/>
              <a:gd name="T39" fmla="*/ 2147483647 h 379"/>
              <a:gd name="T40" fmla="*/ 2147483647 w 744"/>
              <a:gd name="T41" fmla="*/ 2147483647 h 379"/>
              <a:gd name="T42" fmla="*/ 2147483647 w 744"/>
              <a:gd name="T43" fmla="*/ 2147483647 h 379"/>
              <a:gd name="T44" fmla="*/ 2147483647 w 744"/>
              <a:gd name="T45" fmla="*/ 2147483647 h 379"/>
              <a:gd name="T46" fmla="*/ 2147483647 w 744"/>
              <a:gd name="T47" fmla="*/ 2147483647 h 379"/>
              <a:gd name="T48" fmla="*/ 2147483647 w 744"/>
              <a:gd name="T49" fmla="*/ 2147483647 h 379"/>
              <a:gd name="T50" fmla="*/ 2147483647 w 744"/>
              <a:gd name="T51" fmla="*/ 2147483647 h 379"/>
              <a:gd name="T52" fmla="*/ 2147483647 w 744"/>
              <a:gd name="T53" fmla="*/ 2147483647 h 379"/>
              <a:gd name="T54" fmla="*/ 2147483647 w 744"/>
              <a:gd name="T55" fmla="*/ 2147483647 h 379"/>
              <a:gd name="T56" fmla="*/ 2147483647 w 744"/>
              <a:gd name="T57" fmla="*/ 2147483647 h 379"/>
              <a:gd name="T58" fmla="*/ 2147483647 w 744"/>
              <a:gd name="T59" fmla="*/ 2147483647 h 379"/>
              <a:gd name="T60" fmla="*/ 2147483647 w 744"/>
              <a:gd name="T61" fmla="*/ 2147483647 h 379"/>
              <a:gd name="T62" fmla="*/ 2147483647 w 744"/>
              <a:gd name="T63" fmla="*/ 2147483647 h 379"/>
              <a:gd name="T64" fmla="*/ 2147483647 w 744"/>
              <a:gd name="T65" fmla="*/ 2147483647 h 379"/>
              <a:gd name="T66" fmla="*/ 2147483647 w 744"/>
              <a:gd name="T67" fmla="*/ 2147483647 h 379"/>
              <a:gd name="T68" fmla="*/ 2147483647 w 744"/>
              <a:gd name="T69" fmla="*/ 2147483647 h 379"/>
              <a:gd name="T70" fmla="*/ 2147483647 w 744"/>
              <a:gd name="T71" fmla="*/ 2147483647 h 379"/>
              <a:gd name="T72" fmla="*/ 2147483647 w 744"/>
              <a:gd name="T73" fmla="*/ 2147483647 h 379"/>
              <a:gd name="T74" fmla="*/ 2147483647 w 744"/>
              <a:gd name="T75" fmla="*/ 2147483647 h 379"/>
              <a:gd name="T76" fmla="*/ 2147483647 w 744"/>
              <a:gd name="T77" fmla="*/ 2147483647 h 379"/>
              <a:gd name="T78" fmla="*/ 2147483647 w 744"/>
              <a:gd name="T79" fmla="*/ 2147483647 h 379"/>
              <a:gd name="T80" fmla="*/ 2147483647 w 744"/>
              <a:gd name="T81" fmla="*/ 2147483647 h 379"/>
              <a:gd name="T82" fmla="*/ 2147483647 w 744"/>
              <a:gd name="T83" fmla="*/ 2147483647 h 379"/>
              <a:gd name="T84" fmla="*/ 2147483647 w 744"/>
              <a:gd name="T85" fmla="*/ 2147483647 h 379"/>
              <a:gd name="T86" fmla="*/ 2147483647 w 744"/>
              <a:gd name="T87" fmla="*/ 2147483647 h 379"/>
              <a:gd name="T88" fmla="*/ 2147483647 w 744"/>
              <a:gd name="T89" fmla="*/ 2147483647 h 379"/>
              <a:gd name="T90" fmla="*/ 2147483647 w 744"/>
              <a:gd name="T91" fmla="*/ 2147483647 h 379"/>
              <a:gd name="T92" fmla="*/ 2147483647 w 744"/>
              <a:gd name="T93" fmla="*/ 2147483647 h 379"/>
              <a:gd name="T94" fmla="*/ 2147483647 w 744"/>
              <a:gd name="T95" fmla="*/ 2147483647 h 379"/>
              <a:gd name="T96" fmla="*/ 2147483647 w 744"/>
              <a:gd name="T97" fmla="*/ 2147483647 h 379"/>
              <a:gd name="T98" fmla="*/ 2147483647 w 744"/>
              <a:gd name="T99" fmla="*/ 2147483647 h 379"/>
              <a:gd name="T100" fmla="*/ 2147483647 w 744"/>
              <a:gd name="T101" fmla="*/ 2147483647 h 379"/>
              <a:gd name="T102" fmla="*/ 2147483647 w 744"/>
              <a:gd name="T103" fmla="*/ 2147483647 h 379"/>
              <a:gd name="T104" fmla="*/ 2147483647 w 744"/>
              <a:gd name="T105" fmla="*/ 2147483647 h 379"/>
              <a:gd name="T106" fmla="*/ 2147483647 w 744"/>
              <a:gd name="T107" fmla="*/ 2147483647 h 379"/>
              <a:gd name="T108" fmla="*/ 2147483647 w 744"/>
              <a:gd name="T109" fmla="*/ 2147483647 h 379"/>
              <a:gd name="T110" fmla="*/ 2147483647 w 744"/>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4"/>
              <a:gd name="T169" fmla="*/ 0 h 379"/>
              <a:gd name="T170" fmla="*/ 744 w 744"/>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4" h="379">
                <a:moveTo>
                  <a:pt x="726" y="97"/>
                </a:moveTo>
                <a:lnTo>
                  <a:pt x="723" y="80"/>
                </a:lnTo>
                <a:lnTo>
                  <a:pt x="723" y="73"/>
                </a:lnTo>
                <a:lnTo>
                  <a:pt x="720" y="59"/>
                </a:lnTo>
                <a:lnTo>
                  <a:pt x="720" y="50"/>
                </a:lnTo>
                <a:lnTo>
                  <a:pt x="720" y="44"/>
                </a:lnTo>
                <a:lnTo>
                  <a:pt x="720" y="41"/>
                </a:lnTo>
                <a:lnTo>
                  <a:pt x="720" y="40"/>
                </a:lnTo>
                <a:lnTo>
                  <a:pt x="719" y="34"/>
                </a:lnTo>
                <a:lnTo>
                  <a:pt x="719" y="32"/>
                </a:lnTo>
                <a:lnTo>
                  <a:pt x="719" y="20"/>
                </a:lnTo>
                <a:lnTo>
                  <a:pt x="719" y="9"/>
                </a:lnTo>
                <a:lnTo>
                  <a:pt x="719" y="5"/>
                </a:lnTo>
                <a:lnTo>
                  <a:pt x="706" y="5"/>
                </a:lnTo>
                <a:lnTo>
                  <a:pt x="686" y="6"/>
                </a:lnTo>
                <a:lnTo>
                  <a:pt x="680" y="6"/>
                </a:lnTo>
                <a:lnTo>
                  <a:pt x="665" y="6"/>
                </a:lnTo>
                <a:lnTo>
                  <a:pt x="659" y="6"/>
                </a:lnTo>
                <a:lnTo>
                  <a:pt x="651" y="6"/>
                </a:lnTo>
                <a:lnTo>
                  <a:pt x="643" y="6"/>
                </a:lnTo>
                <a:lnTo>
                  <a:pt x="641" y="6"/>
                </a:lnTo>
                <a:lnTo>
                  <a:pt x="633" y="8"/>
                </a:lnTo>
                <a:lnTo>
                  <a:pt x="629" y="8"/>
                </a:lnTo>
                <a:lnTo>
                  <a:pt x="619" y="8"/>
                </a:lnTo>
                <a:lnTo>
                  <a:pt x="611" y="8"/>
                </a:lnTo>
                <a:lnTo>
                  <a:pt x="604" y="8"/>
                </a:lnTo>
                <a:lnTo>
                  <a:pt x="601" y="8"/>
                </a:lnTo>
                <a:lnTo>
                  <a:pt x="590" y="9"/>
                </a:lnTo>
                <a:lnTo>
                  <a:pt x="563" y="9"/>
                </a:lnTo>
                <a:lnTo>
                  <a:pt x="556" y="9"/>
                </a:lnTo>
                <a:lnTo>
                  <a:pt x="547" y="9"/>
                </a:lnTo>
                <a:lnTo>
                  <a:pt x="537" y="9"/>
                </a:lnTo>
                <a:lnTo>
                  <a:pt x="526" y="9"/>
                </a:lnTo>
                <a:lnTo>
                  <a:pt x="515" y="9"/>
                </a:lnTo>
                <a:lnTo>
                  <a:pt x="502" y="9"/>
                </a:lnTo>
                <a:lnTo>
                  <a:pt x="488" y="9"/>
                </a:lnTo>
                <a:lnTo>
                  <a:pt x="483" y="9"/>
                </a:lnTo>
                <a:lnTo>
                  <a:pt x="474" y="9"/>
                </a:lnTo>
                <a:lnTo>
                  <a:pt x="473" y="9"/>
                </a:lnTo>
                <a:lnTo>
                  <a:pt x="456" y="9"/>
                </a:lnTo>
                <a:lnTo>
                  <a:pt x="447" y="9"/>
                </a:lnTo>
                <a:lnTo>
                  <a:pt x="430" y="9"/>
                </a:lnTo>
                <a:lnTo>
                  <a:pt x="426" y="9"/>
                </a:lnTo>
                <a:lnTo>
                  <a:pt x="420" y="11"/>
                </a:lnTo>
                <a:lnTo>
                  <a:pt x="419" y="9"/>
                </a:lnTo>
                <a:lnTo>
                  <a:pt x="404" y="9"/>
                </a:lnTo>
                <a:lnTo>
                  <a:pt x="399" y="9"/>
                </a:lnTo>
                <a:lnTo>
                  <a:pt x="398" y="9"/>
                </a:lnTo>
                <a:lnTo>
                  <a:pt x="387" y="9"/>
                </a:lnTo>
                <a:lnTo>
                  <a:pt x="383" y="9"/>
                </a:lnTo>
                <a:lnTo>
                  <a:pt x="365" y="9"/>
                </a:lnTo>
                <a:lnTo>
                  <a:pt x="361" y="9"/>
                </a:lnTo>
                <a:lnTo>
                  <a:pt x="344" y="9"/>
                </a:lnTo>
                <a:lnTo>
                  <a:pt x="315" y="9"/>
                </a:lnTo>
                <a:lnTo>
                  <a:pt x="312" y="9"/>
                </a:lnTo>
                <a:lnTo>
                  <a:pt x="305" y="9"/>
                </a:lnTo>
                <a:lnTo>
                  <a:pt x="301" y="9"/>
                </a:lnTo>
                <a:lnTo>
                  <a:pt x="298" y="9"/>
                </a:lnTo>
                <a:lnTo>
                  <a:pt x="265" y="9"/>
                </a:lnTo>
                <a:lnTo>
                  <a:pt x="258" y="8"/>
                </a:lnTo>
                <a:lnTo>
                  <a:pt x="255" y="8"/>
                </a:lnTo>
                <a:lnTo>
                  <a:pt x="251" y="8"/>
                </a:lnTo>
                <a:lnTo>
                  <a:pt x="248" y="8"/>
                </a:lnTo>
                <a:lnTo>
                  <a:pt x="209" y="6"/>
                </a:lnTo>
                <a:lnTo>
                  <a:pt x="205" y="6"/>
                </a:lnTo>
                <a:lnTo>
                  <a:pt x="177" y="6"/>
                </a:lnTo>
                <a:lnTo>
                  <a:pt x="173" y="6"/>
                </a:lnTo>
                <a:lnTo>
                  <a:pt x="166" y="6"/>
                </a:lnTo>
                <a:lnTo>
                  <a:pt x="162" y="6"/>
                </a:lnTo>
                <a:lnTo>
                  <a:pt x="141" y="5"/>
                </a:lnTo>
                <a:lnTo>
                  <a:pt x="126" y="5"/>
                </a:lnTo>
                <a:lnTo>
                  <a:pt x="109" y="5"/>
                </a:lnTo>
                <a:lnTo>
                  <a:pt x="104" y="5"/>
                </a:lnTo>
                <a:lnTo>
                  <a:pt x="86" y="4"/>
                </a:lnTo>
                <a:lnTo>
                  <a:pt x="83" y="4"/>
                </a:lnTo>
                <a:lnTo>
                  <a:pt x="34" y="2"/>
                </a:lnTo>
                <a:lnTo>
                  <a:pt x="23" y="0"/>
                </a:lnTo>
                <a:lnTo>
                  <a:pt x="2" y="0"/>
                </a:lnTo>
                <a:lnTo>
                  <a:pt x="1" y="13"/>
                </a:lnTo>
                <a:lnTo>
                  <a:pt x="0" y="30"/>
                </a:lnTo>
                <a:lnTo>
                  <a:pt x="0" y="55"/>
                </a:lnTo>
                <a:lnTo>
                  <a:pt x="33" y="55"/>
                </a:lnTo>
                <a:lnTo>
                  <a:pt x="52" y="57"/>
                </a:lnTo>
                <a:lnTo>
                  <a:pt x="72" y="57"/>
                </a:lnTo>
                <a:lnTo>
                  <a:pt x="74" y="58"/>
                </a:lnTo>
                <a:lnTo>
                  <a:pt x="76" y="58"/>
                </a:lnTo>
                <a:lnTo>
                  <a:pt x="83" y="58"/>
                </a:lnTo>
                <a:lnTo>
                  <a:pt x="94" y="58"/>
                </a:lnTo>
                <a:lnTo>
                  <a:pt x="98" y="59"/>
                </a:lnTo>
                <a:lnTo>
                  <a:pt x="118" y="59"/>
                </a:lnTo>
                <a:lnTo>
                  <a:pt x="138" y="59"/>
                </a:lnTo>
                <a:lnTo>
                  <a:pt x="149" y="61"/>
                </a:lnTo>
                <a:lnTo>
                  <a:pt x="165" y="61"/>
                </a:lnTo>
                <a:lnTo>
                  <a:pt x="172" y="62"/>
                </a:lnTo>
                <a:lnTo>
                  <a:pt x="176" y="62"/>
                </a:lnTo>
                <a:lnTo>
                  <a:pt x="181" y="62"/>
                </a:lnTo>
                <a:lnTo>
                  <a:pt x="204" y="62"/>
                </a:lnTo>
                <a:lnTo>
                  <a:pt x="211" y="62"/>
                </a:lnTo>
                <a:lnTo>
                  <a:pt x="224" y="62"/>
                </a:lnTo>
                <a:lnTo>
                  <a:pt x="226" y="62"/>
                </a:lnTo>
                <a:lnTo>
                  <a:pt x="258" y="64"/>
                </a:lnTo>
                <a:lnTo>
                  <a:pt x="258" y="78"/>
                </a:lnTo>
                <a:lnTo>
                  <a:pt x="256" y="112"/>
                </a:lnTo>
                <a:lnTo>
                  <a:pt x="256" y="118"/>
                </a:lnTo>
                <a:lnTo>
                  <a:pt x="256" y="128"/>
                </a:lnTo>
                <a:lnTo>
                  <a:pt x="256" y="131"/>
                </a:lnTo>
                <a:lnTo>
                  <a:pt x="255" y="138"/>
                </a:lnTo>
                <a:lnTo>
                  <a:pt x="255" y="146"/>
                </a:lnTo>
                <a:lnTo>
                  <a:pt x="255" y="160"/>
                </a:lnTo>
                <a:lnTo>
                  <a:pt x="255" y="174"/>
                </a:lnTo>
                <a:lnTo>
                  <a:pt x="255" y="177"/>
                </a:lnTo>
                <a:lnTo>
                  <a:pt x="255" y="182"/>
                </a:lnTo>
                <a:lnTo>
                  <a:pt x="255" y="196"/>
                </a:lnTo>
                <a:lnTo>
                  <a:pt x="255" y="200"/>
                </a:lnTo>
                <a:lnTo>
                  <a:pt x="255" y="209"/>
                </a:lnTo>
                <a:lnTo>
                  <a:pt x="255" y="214"/>
                </a:lnTo>
                <a:lnTo>
                  <a:pt x="254" y="225"/>
                </a:lnTo>
                <a:lnTo>
                  <a:pt x="254" y="242"/>
                </a:lnTo>
                <a:lnTo>
                  <a:pt x="254" y="249"/>
                </a:lnTo>
                <a:lnTo>
                  <a:pt x="254" y="256"/>
                </a:lnTo>
                <a:lnTo>
                  <a:pt x="252" y="277"/>
                </a:lnTo>
                <a:lnTo>
                  <a:pt x="256" y="276"/>
                </a:lnTo>
                <a:lnTo>
                  <a:pt x="268" y="283"/>
                </a:lnTo>
                <a:lnTo>
                  <a:pt x="274" y="292"/>
                </a:lnTo>
                <a:lnTo>
                  <a:pt x="297" y="295"/>
                </a:lnTo>
                <a:lnTo>
                  <a:pt x="299" y="295"/>
                </a:lnTo>
                <a:lnTo>
                  <a:pt x="319" y="299"/>
                </a:lnTo>
                <a:lnTo>
                  <a:pt x="322" y="302"/>
                </a:lnTo>
                <a:lnTo>
                  <a:pt x="323" y="315"/>
                </a:lnTo>
                <a:lnTo>
                  <a:pt x="330" y="319"/>
                </a:lnTo>
                <a:lnTo>
                  <a:pt x="336" y="318"/>
                </a:lnTo>
                <a:lnTo>
                  <a:pt x="345" y="319"/>
                </a:lnTo>
                <a:lnTo>
                  <a:pt x="363" y="326"/>
                </a:lnTo>
                <a:lnTo>
                  <a:pt x="374" y="323"/>
                </a:lnTo>
                <a:lnTo>
                  <a:pt x="374" y="324"/>
                </a:lnTo>
                <a:lnTo>
                  <a:pt x="380" y="326"/>
                </a:lnTo>
                <a:lnTo>
                  <a:pt x="386" y="331"/>
                </a:lnTo>
                <a:lnTo>
                  <a:pt x="391" y="333"/>
                </a:lnTo>
                <a:lnTo>
                  <a:pt x="408" y="326"/>
                </a:lnTo>
                <a:lnTo>
                  <a:pt x="413" y="327"/>
                </a:lnTo>
                <a:lnTo>
                  <a:pt x="418" y="326"/>
                </a:lnTo>
                <a:lnTo>
                  <a:pt x="422" y="324"/>
                </a:lnTo>
                <a:lnTo>
                  <a:pt x="423" y="341"/>
                </a:lnTo>
                <a:lnTo>
                  <a:pt x="431" y="341"/>
                </a:lnTo>
                <a:lnTo>
                  <a:pt x="431" y="352"/>
                </a:lnTo>
                <a:lnTo>
                  <a:pt x="441" y="357"/>
                </a:lnTo>
                <a:lnTo>
                  <a:pt x="463" y="343"/>
                </a:lnTo>
                <a:lnTo>
                  <a:pt x="468" y="351"/>
                </a:lnTo>
                <a:lnTo>
                  <a:pt x="472" y="350"/>
                </a:lnTo>
                <a:lnTo>
                  <a:pt x="474" y="350"/>
                </a:lnTo>
                <a:lnTo>
                  <a:pt x="484" y="359"/>
                </a:lnTo>
                <a:lnTo>
                  <a:pt x="502" y="354"/>
                </a:lnTo>
                <a:lnTo>
                  <a:pt x="501" y="366"/>
                </a:lnTo>
                <a:lnTo>
                  <a:pt x="508" y="371"/>
                </a:lnTo>
                <a:lnTo>
                  <a:pt x="523" y="345"/>
                </a:lnTo>
                <a:lnTo>
                  <a:pt x="524" y="345"/>
                </a:lnTo>
                <a:lnTo>
                  <a:pt x="541" y="359"/>
                </a:lnTo>
                <a:lnTo>
                  <a:pt x="554" y="351"/>
                </a:lnTo>
                <a:lnTo>
                  <a:pt x="555" y="351"/>
                </a:lnTo>
                <a:lnTo>
                  <a:pt x="554" y="354"/>
                </a:lnTo>
                <a:lnTo>
                  <a:pt x="563" y="365"/>
                </a:lnTo>
                <a:lnTo>
                  <a:pt x="570" y="365"/>
                </a:lnTo>
                <a:lnTo>
                  <a:pt x="573" y="369"/>
                </a:lnTo>
                <a:lnTo>
                  <a:pt x="584" y="365"/>
                </a:lnTo>
                <a:lnTo>
                  <a:pt x="606" y="352"/>
                </a:lnTo>
                <a:lnTo>
                  <a:pt x="620" y="355"/>
                </a:lnTo>
                <a:lnTo>
                  <a:pt x="629" y="352"/>
                </a:lnTo>
                <a:lnTo>
                  <a:pt x="630" y="350"/>
                </a:lnTo>
                <a:lnTo>
                  <a:pt x="643" y="347"/>
                </a:lnTo>
                <a:lnTo>
                  <a:pt x="643" y="344"/>
                </a:lnTo>
                <a:lnTo>
                  <a:pt x="645" y="345"/>
                </a:lnTo>
                <a:lnTo>
                  <a:pt x="648" y="350"/>
                </a:lnTo>
                <a:lnTo>
                  <a:pt x="647" y="350"/>
                </a:lnTo>
                <a:lnTo>
                  <a:pt x="669" y="350"/>
                </a:lnTo>
                <a:lnTo>
                  <a:pt x="672" y="350"/>
                </a:lnTo>
                <a:lnTo>
                  <a:pt x="673" y="344"/>
                </a:lnTo>
                <a:lnTo>
                  <a:pt x="683" y="343"/>
                </a:lnTo>
                <a:lnTo>
                  <a:pt x="686" y="344"/>
                </a:lnTo>
                <a:lnTo>
                  <a:pt x="686" y="347"/>
                </a:lnTo>
                <a:lnTo>
                  <a:pt x="697" y="351"/>
                </a:lnTo>
                <a:lnTo>
                  <a:pt x="708" y="364"/>
                </a:lnTo>
                <a:lnTo>
                  <a:pt x="712" y="365"/>
                </a:lnTo>
                <a:lnTo>
                  <a:pt x="712" y="362"/>
                </a:lnTo>
                <a:lnTo>
                  <a:pt x="719" y="364"/>
                </a:lnTo>
                <a:lnTo>
                  <a:pt x="719" y="366"/>
                </a:lnTo>
                <a:lnTo>
                  <a:pt x="720" y="366"/>
                </a:lnTo>
                <a:lnTo>
                  <a:pt x="719" y="368"/>
                </a:lnTo>
                <a:lnTo>
                  <a:pt x="730" y="371"/>
                </a:lnTo>
                <a:lnTo>
                  <a:pt x="740" y="378"/>
                </a:lnTo>
                <a:lnTo>
                  <a:pt x="743" y="375"/>
                </a:lnTo>
                <a:lnTo>
                  <a:pt x="743" y="347"/>
                </a:lnTo>
                <a:lnTo>
                  <a:pt x="743" y="344"/>
                </a:lnTo>
                <a:lnTo>
                  <a:pt x="743" y="341"/>
                </a:lnTo>
                <a:lnTo>
                  <a:pt x="743" y="338"/>
                </a:lnTo>
                <a:lnTo>
                  <a:pt x="743" y="322"/>
                </a:lnTo>
                <a:lnTo>
                  <a:pt x="743" y="315"/>
                </a:lnTo>
                <a:lnTo>
                  <a:pt x="743" y="308"/>
                </a:lnTo>
                <a:lnTo>
                  <a:pt x="743" y="284"/>
                </a:lnTo>
                <a:lnTo>
                  <a:pt x="741" y="278"/>
                </a:lnTo>
                <a:lnTo>
                  <a:pt x="741" y="265"/>
                </a:lnTo>
                <a:lnTo>
                  <a:pt x="741" y="259"/>
                </a:lnTo>
                <a:lnTo>
                  <a:pt x="741" y="255"/>
                </a:lnTo>
                <a:lnTo>
                  <a:pt x="741" y="238"/>
                </a:lnTo>
                <a:lnTo>
                  <a:pt x="741" y="232"/>
                </a:lnTo>
                <a:lnTo>
                  <a:pt x="741" y="198"/>
                </a:lnTo>
                <a:lnTo>
                  <a:pt x="740" y="184"/>
                </a:lnTo>
                <a:lnTo>
                  <a:pt x="740" y="182"/>
                </a:lnTo>
                <a:lnTo>
                  <a:pt x="740" y="181"/>
                </a:lnTo>
                <a:lnTo>
                  <a:pt x="741" y="181"/>
                </a:lnTo>
                <a:lnTo>
                  <a:pt x="740" y="181"/>
                </a:lnTo>
                <a:lnTo>
                  <a:pt x="738" y="170"/>
                </a:lnTo>
                <a:lnTo>
                  <a:pt x="738" y="168"/>
                </a:lnTo>
                <a:lnTo>
                  <a:pt x="736" y="154"/>
                </a:lnTo>
                <a:lnTo>
                  <a:pt x="736" y="150"/>
                </a:lnTo>
                <a:lnTo>
                  <a:pt x="736" y="147"/>
                </a:lnTo>
                <a:lnTo>
                  <a:pt x="734" y="142"/>
                </a:lnTo>
                <a:lnTo>
                  <a:pt x="733" y="136"/>
                </a:lnTo>
                <a:lnTo>
                  <a:pt x="731" y="129"/>
                </a:lnTo>
                <a:lnTo>
                  <a:pt x="729" y="104"/>
                </a:lnTo>
                <a:lnTo>
                  <a:pt x="727" y="101"/>
                </a:lnTo>
                <a:lnTo>
                  <a:pt x="726" y="97"/>
                </a:lnTo>
              </a:path>
            </a:pathLst>
          </a:custGeom>
          <a:solidFill>
            <a:schemeClr val="tx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143" name="Oregon" descr="Oregon, 25 or 2,000 kilowatt limit, Oregon's cooperative and municipal utilities have a 10 and 25 kilowatt limit."/>
          <p:cNvSpPr>
            <a:spLocks/>
          </p:cNvSpPr>
          <p:nvPr/>
        </p:nvSpPr>
        <p:spPr bwMode="auto">
          <a:xfrm>
            <a:off x="312738" y="1721725"/>
            <a:ext cx="1077912" cy="828675"/>
          </a:xfrm>
          <a:custGeom>
            <a:avLst/>
            <a:gdLst>
              <a:gd name="T0" fmla="*/ 2147483647 w 683"/>
              <a:gd name="T1" fmla="*/ 2147483647 h 564"/>
              <a:gd name="T2" fmla="*/ 2147483647 w 683"/>
              <a:gd name="T3" fmla="*/ 2147483647 h 564"/>
              <a:gd name="T4" fmla="*/ 2147483647 w 683"/>
              <a:gd name="T5" fmla="*/ 2147483647 h 564"/>
              <a:gd name="T6" fmla="*/ 2147483647 w 683"/>
              <a:gd name="T7" fmla="*/ 2147483647 h 564"/>
              <a:gd name="T8" fmla="*/ 2147483647 w 683"/>
              <a:gd name="T9" fmla="*/ 2147483647 h 564"/>
              <a:gd name="T10" fmla="*/ 2147483647 w 683"/>
              <a:gd name="T11" fmla="*/ 2147483647 h 564"/>
              <a:gd name="T12" fmla="*/ 2147483647 w 683"/>
              <a:gd name="T13" fmla="*/ 2147483647 h 564"/>
              <a:gd name="T14" fmla="*/ 2147483647 w 683"/>
              <a:gd name="T15" fmla="*/ 2147483647 h 564"/>
              <a:gd name="T16" fmla="*/ 2147483647 w 683"/>
              <a:gd name="T17" fmla="*/ 2147483647 h 564"/>
              <a:gd name="T18" fmla="*/ 2147483647 w 683"/>
              <a:gd name="T19" fmla="*/ 2147483647 h 564"/>
              <a:gd name="T20" fmla="*/ 2147483647 w 683"/>
              <a:gd name="T21" fmla="*/ 2147483647 h 564"/>
              <a:gd name="T22" fmla="*/ 2147483647 w 683"/>
              <a:gd name="T23" fmla="*/ 2147483647 h 564"/>
              <a:gd name="T24" fmla="*/ 2147483647 w 683"/>
              <a:gd name="T25" fmla="*/ 2147483647 h 564"/>
              <a:gd name="T26" fmla="*/ 2147483647 w 683"/>
              <a:gd name="T27" fmla="*/ 2147483647 h 564"/>
              <a:gd name="T28" fmla="*/ 0 w 683"/>
              <a:gd name="T29" fmla="*/ 2147483647 h 564"/>
              <a:gd name="T30" fmla="*/ 2147483647 w 683"/>
              <a:gd name="T31" fmla="*/ 2147483647 h 564"/>
              <a:gd name="T32" fmla="*/ 2147483647 w 683"/>
              <a:gd name="T33" fmla="*/ 2147483647 h 564"/>
              <a:gd name="T34" fmla="*/ 2147483647 w 683"/>
              <a:gd name="T35" fmla="*/ 2147483647 h 564"/>
              <a:gd name="T36" fmla="*/ 2147483647 w 683"/>
              <a:gd name="T37" fmla="*/ 2147483647 h 564"/>
              <a:gd name="T38" fmla="*/ 2147483647 w 683"/>
              <a:gd name="T39" fmla="*/ 2147483647 h 564"/>
              <a:gd name="T40" fmla="*/ 2147483647 w 683"/>
              <a:gd name="T41" fmla="*/ 0 h 564"/>
              <a:gd name="T42" fmla="*/ 2147483647 w 683"/>
              <a:gd name="T43" fmla="*/ 2147483647 h 564"/>
              <a:gd name="T44" fmla="*/ 2147483647 w 683"/>
              <a:gd name="T45" fmla="*/ 2147483647 h 564"/>
              <a:gd name="T46" fmla="*/ 2147483647 w 683"/>
              <a:gd name="T47" fmla="*/ 2147483647 h 564"/>
              <a:gd name="T48" fmla="*/ 2147483647 w 683"/>
              <a:gd name="T49" fmla="*/ 2147483647 h 564"/>
              <a:gd name="T50" fmla="*/ 2147483647 w 683"/>
              <a:gd name="T51" fmla="*/ 2147483647 h 564"/>
              <a:gd name="T52" fmla="*/ 2147483647 w 683"/>
              <a:gd name="T53" fmla="*/ 2147483647 h 564"/>
              <a:gd name="T54" fmla="*/ 2147483647 w 683"/>
              <a:gd name="T55" fmla="*/ 2147483647 h 564"/>
              <a:gd name="T56" fmla="*/ 2147483647 w 683"/>
              <a:gd name="T57" fmla="*/ 2147483647 h 564"/>
              <a:gd name="T58" fmla="*/ 2147483647 w 683"/>
              <a:gd name="T59" fmla="*/ 2147483647 h 564"/>
              <a:gd name="T60" fmla="*/ 2147483647 w 683"/>
              <a:gd name="T61" fmla="*/ 2147483647 h 564"/>
              <a:gd name="T62" fmla="*/ 2147483647 w 683"/>
              <a:gd name="T63" fmla="*/ 2147483647 h 564"/>
              <a:gd name="T64" fmla="*/ 2147483647 w 683"/>
              <a:gd name="T65" fmla="*/ 2147483647 h 564"/>
              <a:gd name="T66" fmla="*/ 2147483647 w 683"/>
              <a:gd name="T67" fmla="*/ 2147483647 h 564"/>
              <a:gd name="T68" fmla="*/ 2147483647 w 683"/>
              <a:gd name="T69" fmla="*/ 2147483647 h 564"/>
              <a:gd name="T70" fmla="*/ 2147483647 w 683"/>
              <a:gd name="T71" fmla="*/ 2147483647 h 564"/>
              <a:gd name="T72" fmla="*/ 2147483647 w 683"/>
              <a:gd name="T73" fmla="*/ 2147483647 h 564"/>
              <a:gd name="T74" fmla="*/ 2147483647 w 683"/>
              <a:gd name="T75" fmla="*/ 2147483647 h 564"/>
              <a:gd name="T76" fmla="*/ 2147483647 w 683"/>
              <a:gd name="T77" fmla="*/ 2147483647 h 564"/>
              <a:gd name="T78" fmla="*/ 2147483647 w 683"/>
              <a:gd name="T79" fmla="*/ 2147483647 h 564"/>
              <a:gd name="T80" fmla="*/ 2147483647 w 683"/>
              <a:gd name="T81" fmla="*/ 2147483647 h 564"/>
              <a:gd name="T82" fmla="*/ 2147483647 w 683"/>
              <a:gd name="T83" fmla="*/ 2147483647 h 564"/>
              <a:gd name="T84" fmla="*/ 2147483647 w 683"/>
              <a:gd name="T85" fmla="*/ 2147483647 h 564"/>
              <a:gd name="T86" fmla="*/ 2147483647 w 683"/>
              <a:gd name="T87" fmla="*/ 2147483647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3"/>
              <a:gd name="T133" fmla="*/ 0 h 564"/>
              <a:gd name="T134" fmla="*/ 683 w 683"/>
              <a:gd name="T135" fmla="*/ 564 h 5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3" h="564">
                <a:moveTo>
                  <a:pt x="600" y="316"/>
                </a:moveTo>
                <a:lnTo>
                  <a:pt x="610" y="323"/>
                </a:lnTo>
                <a:lnTo>
                  <a:pt x="615" y="325"/>
                </a:lnTo>
                <a:lnTo>
                  <a:pt x="621" y="336"/>
                </a:lnTo>
                <a:lnTo>
                  <a:pt x="618" y="340"/>
                </a:lnTo>
                <a:lnTo>
                  <a:pt x="610" y="363"/>
                </a:lnTo>
                <a:lnTo>
                  <a:pt x="607" y="366"/>
                </a:lnTo>
                <a:lnTo>
                  <a:pt x="604" y="370"/>
                </a:lnTo>
                <a:lnTo>
                  <a:pt x="601" y="384"/>
                </a:lnTo>
                <a:lnTo>
                  <a:pt x="600" y="395"/>
                </a:lnTo>
                <a:lnTo>
                  <a:pt x="590" y="439"/>
                </a:lnTo>
                <a:lnTo>
                  <a:pt x="568" y="563"/>
                </a:lnTo>
                <a:lnTo>
                  <a:pt x="550" y="560"/>
                </a:lnTo>
                <a:lnTo>
                  <a:pt x="546" y="560"/>
                </a:lnTo>
                <a:lnTo>
                  <a:pt x="475" y="546"/>
                </a:lnTo>
                <a:lnTo>
                  <a:pt x="452" y="540"/>
                </a:lnTo>
                <a:lnTo>
                  <a:pt x="437" y="538"/>
                </a:lnTo>
                <a:lnTo>
                  <a:pt x="388" y="528"/>
                </a:lnTo>
                <a:lnTo>
                  <a:pt x="385" y="527"/>
                </a:lnTo>
                <a:lnTo>
                  <a:pt x="373" y="524"/>
                </a:lnTo>
                <a:lnTo>
                  <a:pt x="345" y="518"/>
                </a:lnTo>
                <a:lnTo>
                  <a:pt x="336" y="517"/>
                </a:lnTo>
                <a:lnTo>
                  <a:pt x="319" y="513"/>
                </a:lnTo>
                <a:lnTo>
                  <a:pt x="315" y="513"/>
                </a:lnTo>
                <a:lnTo>
                  <a:pt x="266" y="500"/>
                </a:lnTo>
                <a:lnTo>
                  <a:pt x="251" y="497"/>
                </a:lnTo>
                <a:lnTo>
                  <a:pt x="233" y="493"/>
                </a:lnTo>
                <a:lnTo>
                  <a:pt x="222" y="491"/>
                </a:lnTo>
                <a:lnTo>
                  <a:pt x="179" y="480"/>
                </a:lnTo>
                <a:lnTo>
                  <a:pt x="167" y="477"/>
                </a:lnTo>
                <a:lnTo>
                  <a:pt x="157" y="474"/>
                </a:lnTo>
                <a:lnTo>
                  <a:pt x="99" y="460"/>
                </a:lnTo>
                <a:lnTo>
                  <a:pt x="91" y="457"/>
                </a:lnTo>
                <a:lnTo>
                  <a:pt x="84" y="456"/>
                </a:lnTo>
                <a:lnTo>
                  <a:pt x="76" y="455"/>
                </a:lnTo>
                <a:lnTo>
                  <a:pt x="69" y="452"/>
                </a:lnTo>
                <a:lnTo>
                  <a:pt x="62" y="450"/>
                </a:lnTo>
                <a:lnTo>
                  <a:pt x="53" y="448"/>
                </a:lnTo>
                <a:lnTo>
                  <a:pt x="51" y="448"/>
                </a:lnTo>
                <a:lnTo>
                  <a:pt x="38" y="445"/>
                </a:lnTo>
                <a:lnTo>
                  <a:pt x="24" y="441"/>
                </a:lnTo>
                <a:lnTo>
                  <a:pt x="15" y="439"/>
                </a:lnTo>
                <a:lnTo>
                  <a:pt x="8" y="437"/>
                </a:lnTo>
                <a:lnTo>
                  <a:pt x="0" y="423"/>
                </a:lnTo>
                <a:lnTo>
                  <a:pt x="11" y="366"/>
                </a:lnTo>
                <a:lnTo>
                  <a:pt x="2" y="343"/>
                </a:lnTo>
                <a:lnTo>
                  <a:pt x="15" y="331"/>
                </a:lnTo>
                <a:lnTo>
                  <a:pt x="33" y="293"/>
                </a:lnTo>
                <a:lnTo>
                  <a:pt x="38" y="290"/>
                </a:lnTo>
                <a:lnTo>
                  <a:pt x="52" y="268"/>
                </a:lnTo>
                <a:lnTo>
                  <a:pt x="65" y="243"/>
                </a:lnTo>
                <a:lnTo>
                  <a:pt x="78" y="200"/>
                </a:lnTo>
                <a:lnTo>
                  <a:pt x="107" y="125"/>
                </a:lnTo>
                <a:lnTo>
                  <a:pt x="107" y="124"/>
                </a:lnTo>
                <a:lnTo>
                  <a:pt x="107" y="123"/>
                </a:lnTo>
                <a:lnTo>
                  <a:pt x="117" y="102"/>
                </a:lnTo>
                <a:lnTo>
                  <a:pt x="131" y="51"/>
                </a:lnTo>
                <a:lnTo>
                  <a:pt x="131" y="47"/>
                </a:lnTo>
                <a:lnTo>
                  <a:pt x="142" y="12"/>
                </a:lnTo>
                <a:lnTo>
                  <a:pt x="139" y="0"/>
                </a:lnTo>
                <a:lnTo>
                  <a:pt x="141" y="0"/>
                </a:lnTo>
                <a:lnTo>
                  <a:pt x="148" y="8"/>
                </a:lnTo>
                <a:lnTo>
                  <a:pt x="159" y="6"/>
                </a:lnTo>
                <a:lnTo>
                  <a:pt x="167" y="2"/>
                </a:lnTo>
                <a:lnTo>
                  <a:pt x="179" y="5"/>
                </a:lnTo>
                <a:lnTo>
                  <a:pt x="181" y="8"/>
                </a:lnTo>
                <a:lnTo>
                  <a:pt x="185" y="20"/>
                </a:lnTo>
                <a:lnTo>
                  <a:pt x="193" y="22"/>
                </a:lnTo>
                <a:lnTo>
                  <a:pt x="197" y="20"/>
                </a:lnTo>
                <a:lnTo>
                  <a:pt x="211" y="29"/>
                </a:lnTo>
                <a:lnTo>
                  <a:pt x="221" y="49"/>
                </a:lnTo>
                <a:lnTo>
                  <a:pt x="219" y="62"/>
                </a:lnTo>
                <a:lnTo>
                  <a:pt x="219" y="73"/>
                </a:lnTo>
                <a:lnTo>
                  <a:pt x="218" y="74"/>
                </a:lnTo>
                <a:lnTo>
                  <a:pt x="218" y="76"/>
                </a:lnTo>
                <a:lnTo>
                  <a:pt x="217" y="82"/>
                </a:lnTo>
                <a:lnTo>
                  <a:pt x="237" y="98"/>
                </a:lnTo>
                <a:lnTo>
                  <a:pt x="251" y="103"/>
                </a:lnTo>
                <a:lnTo>
                  <a:pt x="257" y="100"/>
                </a:lnTo>
                <a:lnTo>
                  <a:pt x="262" y="102"/>
                </a:lnTo>
                <a:lnTo>
                  <a:pt x="279" y="99"/>
                </a:lnTo>
                <a:lnTo>
                  <a:pt x="287" y="94"/>
                </a:lnTo>
                <a:lnTo>
                  <a:pt x="293" y="96"/>
                </a:lnTo>
                <a:lnTo>
                  <a:pt x="309" y="96"/>
                </a:lnTo>
                <a:lnTo>
                  <a:pt x="311" y="98"/>
                </a:lnTo>
                <a:lnTo>
                  <a:pt x="314" y="100"/>
                </a:lnTo>
                <a:lnTo>
                  <a:pt x="330" y="109"/>
                </a:lnTo>
                <a:lnTo>
                  <a:pt x="332" y="116"/>
                </a:lnTo>
                <a:lnTo>
                  <a:pt x="352" y="116"/>
                </a:lnTo>
                <a:lnTo>
                  <a:pt x="356" y="114"/>
                </a:lnTo>
                <a:lnTo>
                  <a:pt x="372" y="113"/>
                </a:lnTo>
                <a:lnTo>
                  <a:pt x="373" y="110"/>
                </a:lnTo>
                <a:lnTo>
                  <a:pt x="385" y="117"/>
                </a:lnTo>
                <a:lnTo>
                  <a:pt x="406" y="120"/>
                </a:lnTo>
                <a:lnTo>
                  <a:pt x="423" y="113"/>
                </a:lnTo>
                <a:lnTo>
                  <a:pt x="427" y="113"/>
                </a:lnTo>
                <a:lnTo>
                  <a:pt x="431" y="113"/>
                </a:lnTo>
                <a:lnTo>
                  <a:pt x="434" y="113"/>
                </a:lnTo>
                <a:lnTo>
                  <a:pt x="449" y="114"/>
                </a:lnTo>
                <a:lnTo>
                  <a:pt x="459" y="109"/>
                </a:lnTo>
                <a:lnTo>
                  <a:pt x="468" y="112"/>
                </a:lnTo>
                <a:lnTo>
                  <a:pt x="482" y="113"/>
                </a:lnTo>
                <a:lnTo>
                  <a:pt x="491" y="116"/>
                </a:lnTo>
                <a:lnTo>
                  <a:pt x="503" y="110"/>
                </a:lnTo>
                <a:lnTo>
                  <a:pt x="518" y="113"/>
                </a:lnTo>
                <a:lnTo>
                  <a:pt x="557" y="121"/>
                </a:lnTo>
                <a:lnTo>
                  <a:pt x="576" y="125"/>
                </a:lnTo>
                <a:lnTo>
                  <a:pt x="578" y="125"/>
                </a:lnTo>
                <a:lnTo>
                  <a:pt x="597" y="130"/>
                </a:lnTo>
                <a:lnTo>
                  <a:pt x="604" y="131"/>
                </a:lnTo>
                <a:lnTo>
                  <a:pt x="605" y="131"/>
                </a:lnTo>
                <a:lnTo>
                  <a:pt x="614" y="132"/>
                </a:lnTo>
                <a:lnTo>
                  <a:pt x="623" y="134"/>
                </a:lnTo>
                <a:lnTo>
                  <a:pt x="625" y="134"/>
                </a:lnTo>
                <a:lnTo>
                  <a:pt x="657" y="142"/>
                </a:lnTo>
                <a:lnTo>
                  <a:pt x="659" y="146"/>
                </a:lnTo>
                <a:lnTo>
                  <a:pt x="661" y="156"/>
                </a:lnTo>
                <a:lnTo>
                  <a:pt x="662" y="157"/>
                </a:lnTo>
                <a:lnTo>
                  <a:pt x="679" y="172"/>
                </a:lnTo>
                <a:lnTo>
                  <a:pt x="682" y="186"/>
                </a:lnTo>
                <a:lnTo>
                  <a:pt x="659" y="221"/>
                </a:lnTo>
                <a:lnTo>
                  <a:pt x="658" y="222"/>
                </a:lnTo>
                <a:lnTo>
                  <a:pt x="651" y="236"/>
                </a:lnTo>
                <a:lnTo>
                  <a:pt x="648" y="240"/>
                </a:lnTo>
                <a:lnTo>
                  <a:pt x="641" y="247"/>
                </a:lnTo>
                <a:lnTo>
                  <a:pt x="634" y="264"/>
                </a:lnTo>
                <a:lnTo>
                  <a:pt x="623" y="271"/>
                </a:lnTo>
                <a:lnTo>
                  <a:pt x="600" y="308"/>
                </a:lnTo>
                <a:lnTo>
                  <a:pt x="600" y="316"/>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01" name="Pennsylvania" descr="Pennsylvania, 50 or 5,000 kilowatt limit, certain utility types only."/>
          <p:cNvSpPr>
            <a:spLocks/>
          </p:cNvSpPr>
          <p:nvPr/>
        </p:nvSpPr>
        <p:spPr bwMode="auto">
          <a:xfrm>
            <a:off x="5794375" y="2464675"/>
            <a:ext cx="788988" cy="482600"/>
          </a:xfrm>
          <a:custGeom>
            <a:avLst/>
            <a:gdLst>
              <a:gd name="T0" fmla="*/ 2147483647 w 500"/>
              <a:gd name="T1" fmla="*/ 2147483647 h 327"/>
              <a:gd name="T2" fmla="*/ 2147483647 w 500"/>
              <a:gd name="T3" fmla="*/ 2147483647 h 327"/>
              <a:gd name="T4" fmla="*/ 2147483647 w 500"/>
              <a:gd name="T5" fmla="*/ 2147483647 h 327"/>
              <a:gd name="T6" fmla="*/ 2147483647 w 500"/>
              <a:gd name="T7" fmla="*/ 2147483647 h 327"/>
              <a:gd name="T8" fmla="*/ 2147483647 w 500"/>
              <a:gd name="T9" fmla="*/ 2147483647 h 327"/>
              <a:gd name="T10" fmla="*/ 2147483647 w 500"/>
              <a:gd name="T11" fmla="*/ 2147483647 h 327"/>
              <a:gd name="T12" fmla="*/ 2147483647 w 500"/>
              <a:gd name="T13" fmla="*/ 2147483647 h 327"/>
              <a:gd name="T14" fmla="*/ 2147483647 w 500"/>
              <a:gd name="T15" fmla="*/ 2147483647 h 327"/>
              <a:gd name="T16" fmla="*/ 2147483647 w 500"/>
              <a:gd name="T17" fmla="*/ 2147483647 h 327"/>
              <a:gd name="T18" fmla="*/ 2147483647 w 500"/>
              <a:gd name="T19" fmla="*/ 2147483647 h 327"/>
              <a:gd name="T20" fmla="*/ 2147483647 w 500"/>
              <a:gd name="T21" fmla="*/ 2147483647 h 327"/>
              <a:gd name="T22" fmla="*/ 2147483647 w 500"/>
              <a:gd name="T23" fmla="*/ 2147483647 h 327"/>
              <a:gd name="T24" fmla="*/ 2147483647 w 500"/>
              <a:gd name="T25" fmla="*/ 2147483647 h 327"/>
              <a:gd name="T26" fmla="*/ 2147483647 w 500"/>
              <a:gd name="T27" fmla="*/ 2147483647 h 327"/>
              <a:gd name="T28" fmla="*/ 2147483647 w 500"/>
              <a:gd name="T29" fmla="*/ 2147483647 h 327"/>
              <a:gd name="T30" fmla="*/ 2147483647 w 500"/>
              <a:gd name="T31" fmla="*/ 2147483647 h 327"/>
              <a:gd name="T32" fmla="*/ 2147483647 w 500"/>
              <a:gd name="T33" fmla="*/ 2147483647 h 327"/>
              <a:gd name="T34" fmla="*/ 2147483647 w 500"/>
              <a:gd name="T35" fmla="*/ 2147483647 h 327"/>
              <a:gd name="T36" fmla="*/ 2147483647 w 500"/>
              <a:gd name="T37" fmla="*/ 2147483647 h 327"/>
              <a:gd name="T38" fmla="*/ 2147483647 w 500"/>
              <a:gd name="T39" fmla="*/ 2147483647 h 327"/>
              <a:gd name="T40" fmla="*/ 2147483647 w 500"/>
              <a:gd name="T41" fmla="*/ 2147483647 h 327"/>
              <a:gd name="T42" fmla="*/ 2147483647 w 500"/>
              <a:gd name="T43" fmla="*/ 2147483647 h 327"/>
              <a:gd name="T44" fmla="*/ 2147483647 w 500"/>
              <a:gd name="T45" fmla="*/ 0 h 327"/>
              <a:gd name="T46" fmla="*/ 2147483647 w 500"/>
              <a:gd name="T47" fmla="*/ 2147483647 h 327"/>
              <a:gd name="T48" fmla="*/ 2147483647 w 500"/>
              <a:gd name="T49" fmla="*/ 2147483647 h 327"/>
              <a:gd name="T50" fmla="*/ 2147483647 w 500"/>
              <a:gd name="T51" fmla="*/ 2147483647 h 327"/>
              <a:gd name="T52" fmla="*/ 2147483647 w 500"/>
              <a:gd name="T53" fmla="*/ 2147483647 h 327"/>
              <a:gd name="T54" fmla="*/ 2147483647 w 500"/>
              <a:gd name="T55" fmla="*/ 2147483647 h 327"/>
              <a:gd name="T56" fmla="*/ 2147483647 w 500"/>
              <a:gd name="T57" fmla="*/ 2147483647 h 327"/>
              <a:gd name="T58" fmla="*/ 2147483647 w 500"/>
              <a:gd name="T59" fmla="*/ 2147483647 h 327"/>
              <a:gd name="T60" fmla="*/ 2147483647 w 500"/>
              <a:gd name="T61" fmla="*/ 2147483647 h 327"/>
              <a:gd name="T62" fmla="*/ 2147483647 w 500"/>
              <a:gd name="T63" fmla="*/ 2147483647 h 327"/>
              <a:gd name="T64" fmla="*/ 2147483647 w 500"/>
              <a:gd name="T65" fmla="*/ 2147483647 h 327"/>
              <a:gd name="T66" fmla="*/ 2147483647 w 500"/>
              <a:gd name="T67" fmla="*/ 2147483647 h 327"/>
              <a:gd name="T68" fmla="*/ 2147483647 w 500"/>
              <a:gd name="T69" fmla="*/ 2147483647 h 327"/>
              <a:gd name="T70" fmla="*/ 2147483647 w 500"/>
              <a:gd name="T71" fmla="*/ 2147483647 h 327"/>
              <a:gd name="T72" fmla="*/ 2147483647 w 500"/>
              <a:gd name="T73" fmla="*/ 2147483647 h 327"/>
              <a:gd name="T74" fmla="*/ 2147483647 w 500"/>
              <a:gd name="T75" fmla="*/ 2147483647 h 327"/>
              <a:gd name="T76" fmla="*/ 2147483647 w 500"/>
              <a:gd name="T77" fmla="*/ 2147483647 h 327"/>
              <a:gd name="T78" fmla="*/ 2147483647 w 500"/>
              <a:gd name="T79" fmla="*/ 2147483647 h 327"/>
              <a:gd name="T80" fmla="*/ 2147483647 w 500"/>
              <a:gd name="T81" fmla="*/ 2147483647 h 327"/>
              <a:gd name="T82" fmla="*/ 2147483647 w 500"/>
              <a:gd name="T83" fmla="*/ 2147483647 h 327"/>
              <a:gd name="T84" fmla="*/ 2147483647 w 500"/>
              <a:gd name="T85" fmla="*/ 2147483647 h 327"/>
              <a:gd name="T86" fmla="*/ 2147483647 w 500"/>
              <a:gd name="T87" fmla="*/ 2147483647 h 327"/>
              <a:gd name="T88" fmla="*/ 2147483647 w 500"/>
              <a:gd name="T89" fmla="*/ 2147483647 h 327"/>
              <a:gd name="T90" fmla="*/ 2147483647 w 500"/>
              <a:gd name="T91" fmla="*/ 2147483647 h 327"/>
              <a:gd name="T92" fmla="*/ 2147483647 w 500"/>
              <a:gd name="T93" fmla="*/ 2147483647 h 327"/>
              <a:gd name="T94" fmla="*/ 2147483647 w 500"/>
              <a:gd name="T95" fmla="*/ 2147483647 h 327"/>
              <a:gd name="T96" fmla="*/ 2147483647 w 500"/>
              <a:gd name="T97" fmla="*/ 2147483647 h 327"/>
              <a:gd name="T98" fmla="*/ 2147483647 w 500"/>
              <a:gd name="T99" fmla="*/ 2147483647 h 327"/>
              <a:gd name="T100" fmla="*/ 2147483647 w 500"/>
              <a:gd name="T101" fmla="*/ 2147483647 h 327"/>
              <a:gd name="T102" fmla="*/ 2147483647 w 500"/>
              <a:gd name="T103" fmla="*/ 2147483647 h 327"/>
              <a:gd name="T104" fmla="*/ 2147483647 w 500"/>
              <a:gd name="T105" fmla="*/ 2147483647 h 327"/>
              <a:gd name="T106" fmla="*/ 2147483647 w 500"/>
              <a:gd name="T107" fmla="*/ 2147483647 h 327"/>
              <a:gd name="T108" fmla="*/ 2147483647 w 500"/>
              <a:gd name="T109" fmla="*/ 2147483647 h 327"/>
              <a:gd name="T110" fmla="*/ 2147483647 w 500"/>
              <a:gd name="T111" fmla="*/ 2147483647 h 327"/>
              <a:gd name="T112" fmla="*/ 2147483647 w 500"/>
              <a:gd name="T113" fmla="*/ 2147483647 h 327"/>
              <a:gd name="T114" fmla="*/ 2147483647 w 500"/>
              <a:gd name="T115" fmla="*/ 2147483647 h 327"/>
              <a:gd name="T116" fmla="*/ 2147483647 w 500"/>
              <a:gd name="T117" fmla="*/ 2147483647 h 327"/>
              <a:gd name="T118" fmla="*/ 2147483647 w 500"/>
              <a:gd name="T119" fmla="*/ 2147483647 h 3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0"/>
              <a:gd name="T181" fmla="*/ 0 h 327"/>
              <a:gd name="T182" fmla="*/ 500 w 500"/>
              <a:gd name="T183" fmla="*/ 327 h 3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0" h="327">
                <a:moveTo>
                  <a:pt x="328" y="271"/>
                </a:moveTo>
                <a:lnTo>
                  <a:pt x="334" y="270"/>
                </a:lnTo>
                <a:lnTo>
                  <a:pt x="335" y="270"/>
                </a:lnTo>
                <a:lnTo>
                  <a:pt x="345" y="267"/>
                </a:lnTo>
                <a:lnTo>
                  <a:pt x="349" y="266"/>
                </a:lnTo>
                <a:lnTo>
                  <a:pt x="359" y="264"/>
                </a:lnTo>
                <a:lnTo>
                  <a:pt x="361" y="263"/>
                </a:lnTo>
                <a:lnTo>
                  <a:pt x="365" y="263"/>
                </a:lnTo>
                <a:lnTo>
                  <a:pt x="368" y="263"/>
                </a:lnTo>
                <a:lnTo>
                  <a:pt x="388" y="258"/>
                </a:lnTo>
                <a:lnTo>
                  <a:pt x="389" y="258"/>
                </a:lnTo>
                <a:lnTo>
                  <a:pt x="397" y="256"/>
                </a:lnTo>
                <a:lnTo>
                  <a:pt x="408" y="253"/>
                </a:lnTo>
                <a:lnTo>
                  <a:pt x="418" y="251"/>
                </a:lnTo>
                <a:lnTo>
                  <a:pt x="425" y="249"/>
                </a:lnTo>
                <a:lnTo>
                  <a:pt x="426" y="246"/>
                </a:lnTo>
                <a:lnTo>
                  <a:pt x="438" y="234"/>
                </a:lnTo>
                <a:lnTo>
                  <a:pt x="439" y="234"/>
                </a:lnTo>
                <a:lnTo>
                  <a:pt x="444" y="233"/>
                </a:lnTo>
                <a:lnTo>
                  <a:pt x="453" y="234"/>
                </a:lnTo>
                <a:lnTo>
                  <a:pt x="456" y="231"/>
                </a:lnTo>
                <a:lnTo>
                  <a:pt x="465" y="226"/>
                </a:lnTo>
                <a:lnTo>
                  <a:pt x="468" y="224"/>
                </a:lnTo>
                <a:lnTo>
                  <a:pt x="468" y="223"/>
                </a:lnTo>
                <a:lnTo>
                  <a:pt x="474" y="220"/>
                </a:lnTo>
                <a:lnTo>
                  <a:pt x="474" y="219"/>
                </a:lnTo>
                <a:lnTo>
                  <a:pt x="472" y="212"/>
                </a:lnTo>
                <a:lnTo>
                  <a:pt x="476" y="208"/>
                </a:lnTo>
                <a:lnTo>
                  <a:pt x="476" y="206"/>
                </a:lnTo>
                <a:lnTo>
                  <a:pt x="480" y="202"/>
                </a:lnTo>
                <a:lnTo>
                  <a:pt x="482" y="201"/>
                </a:lnTo>
                <a:lnTo>
                  <a:pt x="490" y="195"/>
                </a:lnTo>
                <a:lnTo>
                  <a:pt x="493" y="190"/>
                </a:lnTo>
                <a:lnTo>
                  <a:pt x="499" y="185"/>
                </a:lnTo>
                <a:lnTo>
                  <a:pt x="487" y="176"/>
                </a:lnTo>
                <a:lnTo>
                  <a:pt x="483" y="172"/>
                </a:lnTo>
                <a:lnTo>
                  <a:pt x="478" y="169"/>
                </a:lnTo>
                <a:lnTo>
                  <a:pt x="475" y="165"/>
                </a:lnTo>
                <a:lnTo>
                  <a:pt x="457" y="147"/>
                </a:lnTo>
                <a:lnTo>
                  <a:pt x="451" y="147"/>
                </a:lnTo>
                <a:lnTo>
                  <a:pt x="451" y="145"/>
                </a:lnTo>
                <a:lnTo>
                  <a:pt x="450" y="145"/>
                </a:lnTo>
                <a:lnTo>
                  <a:pt x="447" y="130"/>
                </a:lnTo>
                <a:lnTo>
                  <a:pt x="456" y="113"/>
                </a:lnTo>
                <a:lnTo>
                  <a:pt x="447" y="105"/>
                </a:lnTo>
                <a:lnTo>
                  <a:pt x="447" y="104"/>
                </a:lnTo>
                <a:lnTo>
                  <a:pt x="454" y="92"/>
                </a:lnTo>
                <a:lnTo>
                  <a:pt x="457" y="88"/>
                </a:lnTo>
                <a:lnTo>
                  <a:pt x="454" y="90"/>
                </a:lnTo>
                <a:lnTo>
                  <a:pt x="461" y="79"/>
                </a:lnTo>
                <a:lnTo>
                  <a:pt x="461" y="70"/>
                </a:lnTo>
                <a:lnTo>
                  <a:pt x="468" y="58"/>
                </a:lnTo>
                <a:lnTo>
                  <a:pt x="472" y="56"/>
                </a:lnTo>
                <a:lnTo>
                  <a:pt x="471" y="55"/>
                </a:lnTo>
                <a:lnTo>
                  <a:pt x="465" y="49"/>
                </a:lnTo>
                <a:lnTo>
                  <a:pt x="456" y="49"/>
                </a:lnTo>
                <a:lnTo>
                  <a:pt x="444" y="45"/>
                </a:lnTo>
                <a:lnTo>
                  <a:pt x="436" y="37"/>
                </a:lnTo>
                <a:lnTo>
                  <a:pt x="438" y="34"/>
                </a:lnTo>
                <a:lnTo>
                  <a:pt x="435" y="22"/>
                </a:lnTo>
                <a:lnTo>
                  <a:pt x="424" y="12"/>
                </a:lnTo>
                <a:lnTo>
                  <a:pt x="422" y="11"/>
                </a:lnTo>
                <a:lnTo>
                  <a:pt x="415" y="12"/>
                </a:lnTo>
                <a:lnTo>
                  <a:pt x="404" y="0"/>
                </a:lnTo>
                <a:lnTo>
                  <a:pt x="403" y="0"/>
                </a:lnTo>
                <a:lnTo>
                  <a:pt x="395" y="2"/>
                </a:lnTo>
                <a:lnTo>
                  <a:pt x="370" y="8"/>
                </a:lnTo>
                <a:lnTo>
                  <a:pt x="354" y="11"/>
                </a:lnTo>
                <a:lnTo>
                  <a:pt x="346" y="12"/>
                </a:lnTo>
                <a:lnTo>
                  <a:pt x="345" y="13"/>
                </a:lnTo>
                <a:lnTo>
                  <a:pt x="342" y="13"/>
                </a:lnTo>
                <a:lnTo>
                  <a:pt x="335" y="15"/>
                </a:lnTo>
                <a:lnTo>
                  <a:pt x="325" y="18"/>
                </a:lnTo>
                <a:lnTo>
                  <a:pt x="311" y="20"/>
                </a:lnTo>
                <a:lnTo>
                  <a:pt x="292" y="24"/>
                </a:lnTo>
                <a:lnTo>
                  <a:pt x="285" y="26"/>
                </a:lnTo>
                <a:lnTo>
                  <a:pt x="282" y="26"/>
                </a:lnTo>
                <a:lnTo>
                  <a:pt x="278" y="27"/>
                </a:lnTo>
                <a:lnTo>
                  <a:pt x="270" y="29"/>
                </a:lnTo>
                <a:lnTo>
                  <a:pt x="237" y="36"/>
                </a:lnTo>
                <a:lnTo>
                  <a:pt x="228" y="38"/>
                </a:lnTo>
                <a:lnTo>
                  <a:pt x="227" y="38"/>
                </a:lnTo>
                <a:lnTo>
                  <a:pt x="220" y="40"/>
                </a:lnTo>
                <a:lnTo>
                  <a:pt x="217" y="40"/>
                </a:lnTo>
                <a:lnTo>
                  <a:pt x="205" y="43"/>
                </a:lnTo>
                <a:lnTo>
                  <a:pt x="188" y="45"/>
                </a:lnTo>
                <a:lnTo>
                  <a:pt x="181" y="47"/>
                </a:lnTo>
                <a:lnTo>
                  <a:pt x="177" y="48"/>
                </a:lnTo>
                <a:lnTo>
                  <a:pt x="173" y="48"/>
                </a:lnTo>
                <a:lnTo>
                  <a:pt x="149" y="54"/>
                </a:lnTo>
                <a:lnTo>
                  <a:pt x="130" y="56"/>
                </a:lnTo>
                <a:lnTo>
                  <a:pt x="126" y="58"/>
                </a:lnTo>
                <a:lnTo>
                  <a:pt x="120" y="59"/>
                </a:lnTo>
                <a:lnTo>
                  <a:pt x="119" y="59"/>
                </a:lnTo>
                <a:lnTo>
                  <a:pt x="115" y="59"/>
                </a:lnTo>
                <a:lnTo>
                  <a:pt x="105" y="62"/>
                </a:lnTo>
                <a:lnTo>
                  <a:pt x="83" y="66"/>
                </a:lnTo>
                <a:lnTo>
                  <a:pt x="72" y="69"/>
                </a:lnTo>
                <a:lnTo>
                  <a:pt x="67" y="69"/>
                </a:lnTo>
                <a:lnTo>
                  <a:pt x="59" y="70"/>
                </a:lnTo>
                <a:lnTo>
                  <a:pt x="54" y="41"/>
                </a:lnTo>
                <a:lnTo>
                  <a:pt x="26" y="62"/>
                </a:lnTo>
                <a:lnTo>
                  <a:pt x="5" y="80"/>
                </a:lnTo>
                <a:lnTo>
                  <a:pt x="0" y="83"/>
                </a:lnTo>
                <a:lnTo>
                  <a:pt x="2" y="94"/>
                </a:lnTo>
                <a:lnTo>
                  <a:pt x="2" y="97"/>
                </a:lnTo>
                <a:lnTo>
                  <a:pt x="5" y="112"/>
                </a:lnTo>
                <a:lnTo>
                  <a:pt x="6" y="120"/>
                </a:lnTo>
                <a:lnTo>
                  <a:pt x="9" y="134"/>
                </a:lnTo>
                <a:lnTo>
                  <a:pt x="9" y="135"/>
                </a:lnTo>
                <a:lnTo>
                  <a:pt x="11" y="148"/>
                </a:lnTo>
                <a:lnTo>
                  <a:pt x="13" y="156"/>
                </a:lnTo>
                <a:lnTo>
                  <a:pt x="15" y="173"/>
                </a:lnTo>
                <a:lnTo>
                  <a:pt x="16" y="174"/>
                </a:lnTo>
                <a:lnTo>
                  <a:pt x="18" y="188"/>
                </a:lnTo>
                <a:lnTo>
                  <a:pt x="19" y="191"/>
                </a:lnTo>
                <a:lnTo>
                  <a:pt x="20" y="199"/>
                </a:lnTo>
                <a:lnTo>
                  <a:pt x="20" y="202"/>
                </a:lnTo>
                <a:lnTo>
                  <a:pt x="20" y="203"/>
                </a:lnTo>
                <a:lnTo>
                  <a:pt x="23" y="210"/>
                </a:lnTo>
                <a:lnTo>
                  <a:pt x="23" y="217"/>
                </a:lnTo>
                <a:lnTo>
                  <a:pt x="24" y="227"/>
                </a:lnTo>
                <a:lnTo>
                  <a:pt x="24" y="228"/>
                </a:lnTo>
                <a:lnTo>
                  <a:pt x="26" y="233"/>
                </a:lnTo>
                <a:lnTo>
                  <a:pt x="27" y="244"/>
                </a:lnTo>
                <a:lnTo>
                  <a:pt x="29" y="246"/>
                </a:lnTo>
                <a:lnTo>
                  <a:pt x="29" y="249"/>
                </a:lnTo>
                <a:lnTo>
                  <a:pt x="30" y="252"/>
                </a:lnTo>
                <a:lnTo>
                  <a:pt x="31" y="269"/>
                </a:lnTo>
                <a:lnTo>
                  <a:pt x="33" y="270"/>
                </a:lnTo>
                <a:lnTo>
                  <a:pt x="34" y="278"/>
                </a:lnTo>
                <a:lnTo>
                  <a:pt x="34" y="280"/>
                </a:lnTo>
                <a:lnTo>
                  <a:pt x="36" y="289"/>
                </a:lnTo>
                <a:lnTo>
                  <a:pt x="37" y="294"/>
                </a:lnTo>
                <a:lnTo>
                  <a:pt x="37" y="296"/>
                </a:lnTo>
                <a:lnTo>
                  <a:pt x="37" y="299"/>
                </a:lnTo>
                <a:lnTo>
                  <a:pt x="41" y="323"/>
                </a:lnTo>
                <a:lnTo>
                  <a:pt x="41" y="324"/>
                </a:lnTo>
                <a:lnTo>
                  <a:pt x="42" y="326"/>
                </a:lnTo>
                <a:lnTo>
                  <a:pt x="44" y="326"/>
                </a:lnTo>
                <a:lnTo>
                  <a:pt x="51" y="324"/>
                </a:lnTo>
                <a:lnTo>
                  <a:pt x="54" y="324"/>
                </a:lnTo>
                <a:lnTo>
                  <a:pt x="54" y="323"/>
                </a:lnTo>
                <a:lnTo>
                  <a:pt x="91" y="317"/>
                </a:lnTo>
                <a:lnTo>
                  <a:pt x="94" y="316"/>
                </a:lnTo>
                <a:lnTo>
                  <a:pt x="99" y="314"/>
                </a:lnTo>
                <a:lnTo>
                  <a:pt x="103" y="314"/>
                </a:lnTo>
                <a:lnTo>
                  <a:pt x="117" y="312"/>
                </a:lnTo>
                <a:lnTo>
                  <a:pt x="120" y="312"/>
                </a:lnTo>
                <a:lnTo>
                  <a:pt x="127" y="310"/>
                </a:lnTo>
                <a:lnTo>
                  <a:pt x="130" y="310"/>
                </a:lnTo>
                <a:lnTo>
                  <a:pt x="133" y="309"/>
                </a:lnTo>
                <a:lnTo>
                  <a:pt x="134" y="309"/>
                </a:lnTo>
                <a:lnTo>
                  <a:pt x="159" y="305"/>
                </a:lnTo>
                <a:lnTo>
                  <a:pt x="162" y="303"/>
                </a:lnTo>
                <a:lnTo>
                  <a:pt x="173" y="302"/>
                </a:lnTo>
                <a:lnTo>
                  <a:pt x="176" y="301"/>
                </a:lnTo>
                <a:lnTo>
                  <a:pt x="177" y="301"/>
                </a:lnTo>
                <a:lnTo>
                  <a:pt x="181" y="301"/>
                </a:lnTo>
                <a:lnTo>
                  <a:pt x="203" y="296"/>
                </a:lnTo>
                <a:lnTo>
                  <a:pt x="206" y="295"/>
                </a:lnTo>
                <a:lnTo>
                  <a:pt x="216" y="294"/>
                </a:lnTo>
                <a:lnTo>
                  <a:pt x="219" y="292"/>
                </a:lnTo>
                <a:lnTo>
                  <a:pt x="225" y="291"/>
                </a:lnTo>
                <a:lnTo>
                  <a:pt x="227" y="291"/>
                </a:lnTo>
                <a:lnTo>
                  <a:pt x="238" y="289"/>
                </a:lnTo>
                <a:lnTo>
                  <a:pt x="246" y="287"/>
                </a:lnTo>
                <a:lnTo>
                  <a:pt x="286" y="280"/>
                </a:lnTo>
                <a:lnTo>
                  <a:pt x="289" y="280"/>
                </a:lnTo>
                <a:lnTo>
                  <a:pt x="289" y="278"/>
                </a:lnTo>
                <a:lnTo>
                  <a:pt x="292" y="278"/>
                </a:lnTo>
                <a:lnTo>
                  <a:pt x="302" y="277"/>
                </a:lnTo>
                <a:lnTo>
                  <a:pt x="310" y="274"/>
                </a:lnTo>
                <a:lnTo>
                  <a:pt x="322" y="273"/>
                </a:lnTo>
                <a:lnTo>
                  <a:pt x="328" y="271"/>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nvGrpSpPr>
          <p:cNvPr id="6" name="Rhode Island" descr="Rhode Island"/>
          <p:cNvGrpSpPr/>
          <p:nvPr/>
        </p:nvGrpSpPr>
        <p:grpSpPr>
          <a:xfrm>
            <a:off x="6873875" y="2350375"/>
            <a:ext cx="190500" cy="127000"/>
            <a:chOff x="7407275" y="2616200"/>
            <a:chExt cx="190500" cy="127000"/>
          </a:xfrm>
          <a:solidFill>
            <a:schemeClr val="tx2"/>
          </a:solidFill>
        </p:grpSpPr>
        <p:sp>
          <p:nvSpPr>
            <p:cNvPr id="2064" name="Rhode Island" descr="Rhode Island, 5,000 kilowatt limit, certain utility types only."/>
            <p:cNvSpPr>
              <a:spLocks/>
            </p:cNvSpPr>
            <p:nvPr/>
          </p:nvSpPr>
          <p:spPr bwMode="auto">
            <a:xfrm>
              <a:off x="7407275" y="2616200"/>
              <a:ext cx="103188" cy="127000"/>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0 w 66"/>
                <a:gd name="T47" fmla="*/ 2147483647 h 86"/>
                <a:gd name="T48" fmla="*/ 2147483647 w 66"/>
                <a:gd name="T49" fmla="*/ 2147483647 h 86"/>
                <a:gd name="T50" fmla="*/ 2147483647 w 66"/>
                <a:gd name="T51" fmla="*/ 2147483647 h 86"/>
                <a:gd name="T52" fmla="*/ 2147483647 w 66"/>
                <a:gd name="T53" fmla="*/ 2147483647 h 86"/>
                <a:gd name="T54" fmla="*/ 2147483647 w 66"/>
                <a:gd name="T55" fmla="*/ 2147483647 h 86"/>
                <a:gd name="T56" fmla="*/ 2147483647 w 66"/>
                <a:gd name="T57" fmla="*/ 0 h 86"/>
                <a:gd name="T58" fmla="*/ 2147483647 w 66"/>
                <a:gd name="T59" fmla="*/ 2147483647 h 86"/>
                <a:gd name="T60" fmla="*/ 2147483647 w 66"/>
                <a:gd name="T61" fmla="*/ 2147483647 h 86"/>
                <a:gd name="T62" fmla="*/ 2147483647 w 66"/>
                <a:gd name="T63" fmla="*/ 2147483647 h 86"/>
                <a:gd name="T64" fmla="*/ 2147483647 w 66"/>
                <a:gd name="T65" fmla="*/ 2147483647 h 86"/>
                <a:gd name="T66" fmla="*/ 2147483647 w 66"/>
                <a:gd name="T67" fmla="*/ 2147483647 h 86"/>
                <a:gd name="T68" fmla="*/ 2147483647 w 66"/>
                <a:gd name="T69" fmla="*/ 2147483647 h 86"/>
                <a:gd name="T70" fmla="*/ 2147483647 w 66"/>
                <a:gd name="T71" fmla="*/ 2147483647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86"/>
                <a:gd name="T110" fmla="*/ 66 w 66"/>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86">
                  <a:moveTo>
                    <a:pt x="54" y="30"/>
                  </a:moveTo>
                  <a:lnTo>
                    <a:pt x="60" y="31"/>
                  </a:lnTo>
                  <a:lnTo>
                    <a:pt x="62" y="38"/>
                  </a:lnTo>
                  <a:lnTo>
                    <a:pt x="65" y="47"/>
                  </a:lnTo>
                  <a:lnTo>
                    <a:pt x="60" y="53"/>
                  </a:lnTo>
                  <a:lnTo>
                    <a:pt x="58" y="49"/>
                  </a:lnTo>
                  <a:lnTo>
                    <a:pt x="55" y="49"/>
                  </a:lnTo>
                  <a:lnTo>
                    <a:pt x="52" y="56"/>
                  </a:lnTo>
                  <a:lnTo>
                    <a:pt x="44" y="56"/>
                  </a:lnTo>
                  <a:lnTo>
                    <a:pt x="40" y="69"/>
                  </a:lnTo>
                  <a:lnTo>
                    <a:pt x="31" y="72"/>
                  </a:lnTo>
                  <a:lnTo>
                    <a:pt x="12" y="85"/>
                  </a:lnTo>
                  <a:lnTo>
                    <a:pt x="12" y="82"/>
                  </a:lnTo>
                  <a:lnTo>
                    <a:pt x="13" y="82"/>
                  </a:lnTo>
                  <a:lnTo>
                    <a:pt x="16" y="69"/>
                  </a:lnTo>
                  <a:lnTo>
                    <a:pt x="12" y="52"/>
                  </a:lnTo>
                  <a:lnTo>
                    <a:pt x="12" y="49"/>
                  </a:lnTo>
                  <a:lnTo>
                    <a:pt x="10" y="46"/>
                  </a:lnTo>
                  <a:lnTo>
                    <a:pt x="10" y="45"/>
                  </a:lnTo>
                  <a:lnTo>
                    <a:pt x="9" y="45"/>
                  </a:lnTo>
                  <a:lnTo>
                    <a:pt x="8" y="38"/>
                  </a:lnTo>
                  <a:lnTo>
                    <a:pt x="6" y="35"/>
                  </a:lnTo>
                  <a:lnTo>
                    <a:pt x="2" y="16"/>
                  </a:lnTo>
                  <a:lnTo>
                    <a:pt x="0" y="9"/>
                  </a:lnTo>
                  <a:lnTo>
                    <a:pt x="2" y="8"/>
                  </a:lnTo>
                  <a:lnTo>
                    <a:pt x="18" y="2"/>
                  </a:lnTo>
                  <a:lnTo>
                    <a:pt x="23" y="2"/>
                  </a:lnTo>
                  <a:lnTo>
                    <a:pt x="27" y="1"/>
                  </a:lnTo>
                  <a:lnTo>
                    <a:pt x="31" y="0"/>
                  </a:lnTo>
                  <a:lnTo>
                    <a:pt x="32" y="2"/>
                  </a:lnTo>
                  <a:lnTo>
                    <a:pt x="35" y="12"/>
                  </a:lnTo>
                  <a:lnTo>
                    <a:pt x="37" y="10"/>
                  </a:lnTo>
                  <a:lnTo>
                    <a:pt x="41" y="23"/>
                  </a:lnTo>
                  <a:lnTo>
                    <a:pt x="47" y="24"/>
                  </a:lnTo>
                  <a:lnTo>
                    <a:pt x="48" y="26"/>
                  </a:lnTo>
                  <a:lnTo>
                    <a:pt x="54" y="30"/>
                  </a:lnTo>
                </a:path>
              </a:pathLst>
            </a:custGeom>
            <a:grpFill/>
            <a:ln w="6350" cap="rnd">
              <a:solidFill>
                <a:schemeClr val="tx1"/>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58" name="Rhode Island extra (no alt text)"/>
            <p:cNvSpPr>
              <a:spLocks/>
            </p:cNvSpPr>
            <p:nvPr/>
          </p:nvSpPr>
          <p:spPr bwMode="auto">
            <a:xfrm>
              <a:off x="7550150" y="2674938"/>
              <a:ext cx="47625" cy="34925"/>
            </a:xfrm>
            <a:custGeom>
              <a:avLst/>
              <a:gdLst>
                <a:gd name="T0" fmla="*/ 0 w 30"/>
                <a:gd name="T1" fmla="*/ 2147483647 h 23"/>
                <a:gd name="T2" fmla="*/ 2147483647 w 30"/>
                <a:gd name="T3" fmla="*/ 2147483647 h 23"/>
                <a:gd name="T4" fmla="*/ 2147483647 w 30"/>
                <a:gd name="T5" fmla="*/ 2147483647 h 23"/>
                <a:gd name="T6" fmla="*/ 2147483647 w 30"/>
                <a:gd name="T7" fmla="*/ 2147483647 h 23"/>
                <a:gd name="T8" fmla="*/ 2147483647 w 30"/>
                <a:gd name="T9" fmla="*/ 2147483647 h 23"/>
                <a:gd name="T10" fmla="*/ 2147483647 w 30"/>
                <a:gd name="T11" fmla="*/ 0 h 23"/>
                <a:gd name="T12" fmla="*/ 2147483647 w 30"/>
                <a:gd name="T13" fmla="*/ 2147483647 h 23"/>
                <a:gd name="T14" fmla="*/ 0 w 30"/>
                <a:gd name="T15" fmla="*/ 2147483647 h 2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3"/>
                <a:gd name="T26" fmla="*/ 30 w 30"/>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3">
                  <a:moveTo>
                    <a:pt x="0" y="19"/>
                  </a:moveTo>
                  <a:lnTo>
                    <a:pt x="6" y="22"/>
                  </a:lnTo>
                  <a:lnTo>
                    <a:pt x="7" y="17"/>
                  </a:lnTo>
                  <a:lnTo>
                    <a:pt x="29" y="9"/>
                  </a:lnTo>
                  <a:lnTo>
                    <a:pt x="25" y="4"/>
                  </a:lnTo>
                  <a:lnTo>
                    <a:pt x="14" y="0"/>
                  </a:lnTo>
                  <a:lnTo>
                    <a:pt x="6" y="13"/>
                  </a:lnTo>
                  <a:lnTo>
                    <a:pt x="0" y="19"/>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4118" name="Utah" descr="Utah, 25 or 2,000 kilowatt limit, certain utility types only."/>
          <p:cNvSpPr>
            <a:spLocks/>
          </p:cNvSpPr>
          <p:nvPr/>
        </p:nvSpPr>
        <p:spPr bwMode="auto">
          <a:xfrm>
            <a:off x="1446213" y="2609138"/>
            <a:ext cx="741362" cy="881062"/>
          </a:xfrm>
          <a:custGeom>
            <a:avLst/>
            <a:gdLst>
              <a:gd name="T0" fmla="*/ 2147483647 w 470"/>
              <a:gd name="T1" fmla="*/ 2147483647 h 599"/>
              <a:gd name="T2" fmla="*/ 2147483647 w 470"/>
              <a:gd name="T3" fmla="*/ 2147483647 h 599"/>
              <a:gd name="T4" fmla="*/ 0 w 470"/>
              <a:gd name="T5" fmla="*/ 2147483647 h 599"/>
              <a:gd name="T6" fmla="*/ 2147483647 w 470"/>
              <a:gd name="T7" fmla="*/ 2147483647 h 599"/>
              <a:gd name="T8" fmla="*/ 2147483647 w 470"/>
              <a:gd name="T9" fmla="*/ 2147483647 h 599"/>
              <a:gd name="T10" fmla="*/ 2147483647 w 470"/>
              <a:gd name="T11" fmla="*/ 2147483647 h 599"/>
              <a:gd name="T12" fmla="*/ 2147483647 w 470"/>
              <a:gd name="T13" fmla="*/ 2147483647 h 599"/>
              <a:gd name="T14" fmla="*/ 2147483647 w 470"/>
              <a:gd name="T15" fmla="*/ 2147483647 h 599"/>
              <a:gd name="T16" fmla="*/ 2147483647 w 470"/>
              <a:gd name="T17" fmla="*/ 2147483647 h 599"/>
              <a:gd name="T18" fmla="*/ 2147483647 w 470"/>
              <a:gd name="T19" fmla="*/ 2147483647 h 599"/>
              <a:gd name="T20" fmla="*/ 2147483647 w 470"/>
              <a:gd name="T21" fmla="*/ 2147483647 h 599"/>
              <a:gd name="T22" fmla="*/ 2147483647 w 470"/>
              <a:gd name="T23" fmla="*/ 2147483647 h 599"/>
              <a:gd name="T24" fmla="*/ 2147483647 w 470"/>
              <a:gd name="T25" fmla="*/ 2147483647 h 599"/>
              <a:gd name="T26" fmla="*/ 2147483647 w 470"/>
              <a:gd name="T27" fmla="*/ 2147483647 h 599"/>
              <a:gd name="T28" fmla="*/ 2147483647 w 470"/>
              <a:gd name="T29" fmla="*/ 2147483647 h 599"/>
              <a:gd name="T30" fmla="*/ 2147483647 w 470"/>
              <a:gd name="T31" fmla="*/ 2147483647 h 599"/>
              <a:gd name="T32" fmla="*/ 2147483647 w 470"/>
              <a:gd name="T33" fmla="*/ 2147483647 h 599"/>
              <a:gd name="T34" fmla="*/ 2147483647 w 470"/>
              <a:gd name="T35" fmla="*/ 2147483647 h 599"/>
              <a:gd name="T36" fmla="*/ 2147483647 w 470"/>
              <a:gd name="T37" fmla="*/ 2147483647 h 599"/>
              <a:gd name="T38" fmla="*/ 2147483647 w 470"/>
              <a:gd name="T39" fmla="*/ 2147483647 h 599"/>
              <a:gd name="T40" fmla="*/ 2147483647 w 470"/>
              <a:gd name="T41" fmla="*/ 2147483647 h 599"/>
              <a:gd name="T42" fmla="*/ 2147483647 w 470"/>
              <a:gd name="T43" fmla="*/ 2147483647 h 599"/>
              <a:gd name="T44" fmla="*/ 2147483647 w 470"/>
              <a:gd name="T45" fmla="*/ 2147483647 h 599"/>
              <a:gd name="T46" fmla="*/ 2147483647 w 470"/>
              <a:gd name="T47" fmla="*/ 2147483647 h 599"/>
              <a:gd name="T48" fmla="*/ 2147483647 w 470"/>
              <a:gd name="T49" fmla="*/ 2147483647 h 599"/>
              <a:gd name="T50" fmla="*/ 2147483647 w 470"/>
              <a:gd name="T51" fmla="*/ 2147483647 h 599"/>
              <a:gd name="T52" fmla="*/ 2147483647 w 470"/>
              <a:gd name="T53" fmla="*/ 2147483647 h 599"/>
              <a:gd name="T54" fmla="*/ 2147483647 w 470"/>
              <a:gd name="T55" fmla="*/ 2147483647 h 599"/>
              <a:gd name="T56" fmla="*/ 2147483647 w 470"/>
              <a:gd name="T57" fmla="*/ 2147483647 h 599"/>
              <a:gd name="T58" fmla="*/ 2147483647 w 470"/>
              <a:gd name="T59" fmla="*/ 2147483647 h 599"/>
              <a:gd name="T60" fmla="*/ 2147483647 w 470"/>
              <a:gd name="T61" fmla="*/ 2147483647 h 599"/>
              <a:gd name="T62" fmla="*/ 2147483647 w 470"/>
              <a:gd name="T63" fmla="*/ 2147483647 h 599"/>
              <a:gd name="T64" fmla="*/ 2147483647 w 470"/>
              <a:gd name="T65" fmla="*/ 2147483647 h 599"/>
              <a:gd name="T66" fmla="*/ 2147483647 w 470"/>
              <a:gd name="T67" fmla="*/ 2147483647 h 599"/>
              <a:gd name="T68" fmla="*/ 2147483647 w 470"/>
              <a:gd name="T69" fmla="*/ 2147483647 h 599"/>
              <a:gd name="T70" fmla="*/ 2147483647 w 470"/>
              <a:gd name="T71" fmla="*/ 2147483647 h 599"/>
              <a:gd name="T72" fmla="*/ 2147483647 w 470"/>
              <a:gd name="T73" fmla="*/ 2147483647 h 599"/>
              <a:gd name="T74" fmla="*/ 2147483647 w 470"/>
              <a:gd name="T75" fmla="*/ 2147483647 h 599"/>
              <a:gd name="T76" fmla="*/ 2147483647 w 470"/>
              <a:gd name="T77" fmla="*/ 2147483647 h 599"/>
              <a:gd name="T78" fmla="*/ 2147483647 w 470"/>
              <a:gd name="T79" fmla="*/ 2147483647 h 599"/>
              <a:gd name="T80" fmla="*/ 2147483647 w 470"/>
              <a:gd name="T81" fmla="*/ 2147483647 h 599"/>
              <a:gd name="T82" fmla="*/ 2147483647 w 470"/>
              <a:gd name="T83" fmla="*/ 2147483647 h 599"/>
              <a:gd name="T84" fmla="*/ 2147483647 w 470"/>
              <a:gd name="T85" fmla="*/ 2147483647 h 599"/>
              <a:gd name="T86" fmla="*/ 2147483647 w 470"/>
              <a:gd name="T87" fmla="*/ 2147483647 h 599"/>
              <a:gd name="T88" fmla="*/ 2147483647 w 470"/>
              <a:gd name="T89" fmla="*/ 2147483647 h 599"/>
              <a:gd name="T90" fmla="*/ 2147483647 w 470"/>
              <a:gd name="T91" fmla="*/ 2147483647 h 599"/>
              <a:gd name="T92" fmla="*/ 2147483647 w 470"/>
              <a:gd name="T93" fmla="*/ 2147483647 h 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0"/>
              <a:gd name="T142" fmla="*/ 0 h 599"/>
              <a:gd name="T143" fmla="*/ 470 w 470"/>
              <a:gd name="T144" fmla="*/ 599 h 5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0" h="599">
                <a:moveTo>
                  <a:pt x="19" y="415"/>
                </a:moveTo>
                <a:lnTo>
                  <a:pt x="12" y="457"/>
                </a:lnTo>
                <a:lnTo>
                  <a:pt x="12" y="458"/>
                </a:lnTo>
                <a:lnTo>
                  <a:pt x="9" y="475"/>
                </a:lnTo>
                <a:lnTo>
                  <a:pt x="6" y="493"/>
                </a:lnTo>
                <a:lnTo>
                  <a:pt x="0" y="529"/>
                </a:lnTo>
                <a:lnTo>
                  <a:pt x="0" y="540"/>
                </a:lnTo>
                <a:lnTo>
                  <a:pt x="26" y="545"/>
                </a:lnTo>
                <a:lnTo>
                  <a:pt x="55" y="549"/>
                </a:lnTo>
                <a:lnTo>
                  <a:pt x="95" y="556"/>
                </a:lnTo>
                <a:lnTo>
                  <a:pt x="98" y="556"/>
                </a:lnTo>
                <a:lnTo>
                  <a:pt x="109" y="557"/>
                </a:lnTo>
                <a:lnTo>
                  <a:pt x="125" y="560"/>
                </a:lnTo>
                <a:lnTo>
                  <a:pt x="192" y="568"/>
                </a:lnTo>
                <a:lnTo>
                  <a:pt x="214" y="572"/>
                </a:lnTo>
                <a:lnTo>
                  <a:pt x="221" y="572"/>
                </a:lnTo>
                <a:lnTo>
                  <a:pt x="235" y="574"/>
                </a:lnTo>
                <a:lnTo>
                  <a:pt x="257" y="577"/>
                </a:lnTo>
                <a:lnTo>
                  <a:pt x="278" y="579"/>
                </a:lnTo>
                <a:lnTo>
                  <a:pt x="300" y="582"/>
                </a:lnTo>
                <a:lnTo>
                  <a:pt x="301" y="584"/>
                </a:lnTo>
                <a:lnTo>
                  <a:pt x="340" y="588"/>
                </a:lnTo>
                <a:lnTo>
                  <a:pt x="372" y="592"/>
                </a:lnTo>
                <a:lnTo>
                  <a:pt x="383" y="593"/>
                </a:lnTo>
                <a:lnTo>
                  <a:pt x="421" y="598"/>
                </a:lnTo>
                <a:lnTo>
                  <a:pt x="427" y="545"/>
                </a:lnTo>
                <a:lnTo>
                  <a:pt x="428" y="543"/>
                </a:lnTo>
                <a:lnTo>
                  <a:pt x="430" y="515"/>
                </a:lnTo>
                <a:lnTo>
                  <a:pt x="433" y="500"/>
                </a:lnTo>
                <a:lnTo>
                  <a:pt x="433" y="488"/>
                </a:lnTo>
                <a:lnTo>
                  <a:pt x="435" y="471"/>
                </a:lnTo>
                <a:lnTo>
                  <a:pt x="435" y="470"/>
                </a:lnTo>
                <a:lnTo>
                  <a:pt x="435" y="458"/>
                </a:lnTo>
                <a:lnTo>
                  <a:pt x="438" y="433"/>
                </a:lnTo>
                <a:lnTo>
                  <a:pt x="441" y="406"/>
                </a:lnTo>
                <a:lnTo>
                  <a:pt x="445" y="379"/>
                </a:lnTo>
                <a:lnTo>
                  <a:pt x="449" y="339"/>
                </a:lnTo>
                <a:lnTo>
                  <a:pt x="451" y="325"/>
                </a:lnTo>
                <a:lnTo>
                  <a:pt x="452" y="311"/>
                </a:lnTo>
                <a:lnTo>
                  <a:pt x="452" y="307"/>
                </a:lnTo>
                <a:lnTo>
                  <a:pt x="455" y="283"/>
                </a:lnTo>
                <a:lnTo>
                  <a:pt x="456" y="271"/>
                </a:lnTo>
                <a:lnTo>
                  <a:pt x="459" y="246"/>
                </a:lnTo>
                <a:lnTo>
                  <a:pt x="462" y="222"/>
                </a:lnTo>
                <a:lnTo>
                  <a:pt x="464" y="201"/>
                </a:lnTo>
                <a:lnTo>
                  <a:pt x="464" y="200"/>
                </a:lnTo>
                <a:lnTo>
                  <a:pt x="466" y="189"/>
                </a:lnTo>
                <a:lnTo>
                  <a:pt x="467" y="175"/>
                </a:lnTo>
                <a:lnTo>
                  <a:pt x="469" y="161"/>
                </a:lnTo>
                <a:lnTo>
                  <a:pt x="433" y="157"/>
                </a:lnTo>
                <a:lnTo>
                  <a:pt x="430" y="157"/>
                </a:lnTo>
                <a:lnTo>
                  <a:pt x="392" y="152"/>
                </a:lnTo>
                <a:lnTo>
                  <a:pt x="388" y="152"/>
                </a:lnTo>
                <a:lnTo>
                  <a:pt x="370" y="151"/>
                </a:lnTo>
                <a:lnTo>
                  <a:pt x="308" y="143"/>
                </a:lnTo>
                <a:lnTo>
                  <a:pt x="311" y="115"/>
                </a:lnTo>
                <a:lnTo>
                  <a:pt x="314" y="94"/>
                </a:lnTo>
                <a:lnTo>
                  <a:pt x="315" y="87"/>
                </a:lnTo>
                <a:lnTo>
                  <a:pt x="316" y="79"/>
                </a:lnTo>
                <a:lnTo>
                  <a:pt x="318" y="61"/>
                </a:lnTo>
                <a:lnTo>
                  <a:pt x="320" y="52"/>
                </a:lnTo>
                <a:lnTo>
                  <a:pt x="322" y="33"/>
                </a:lnTo>
                <a:lnTo>
                  <a:pt x="291" y="30"/>
                </a:lnTo>
                <a:lnTo>
                  <a:pt x="290" y="30"/>
                </a:lnTo>
                <a:lnTo>
                  <a:pt x="284" y="29"/>
                </a:lnTo>
                <a:lnTo>
                  <a:pt x="267" y="26"/>
                </a:lnTo>
                <a:lnTo>
                  <a:pt x="247" y="23"/>
                </a:lnTo>
                <a:lnTo>
                  <a:pt x="237" y="23"/>
                </a:lnTo>
                <a:lnTo>
                  <a:pt x="233" y="22"/>
                </a:lnTo>
                <a:lnTo>
                  <a:pt x="232" y="22"/>
                </a:lnTo>
                <a:lnTo>
                  <a:pt x="232" y="20"/>
                </a:lnTo>
                <a:lnTo>
                  <a:pt x="168" y="12"/>
                </a:lnTo>
                <a:lnTo>
                  <a:pt x="148" y="9"/>
                </a:lnTo>
                <a:lnTo>
                  <a:pt x="109" y="5"/>
                </a:lnTo>
                <a:lnTo>
                  <a:pt x="85" y="0"/>
                </a:lnTo>
                <a:lnTo>
                  <a:pt x="84" y="12"/>
                </a:lnTo>
                <a:lnTo>
                  <a:pt x="74" y="72"/>
                </a:lnTo>
                <a:lnTo>
                  <a:pt x="69" y="108"/>
                </a:lnTo>
                <a:lnTo>
                  <a:pt x="62" y="148"/>
                </a:lnTo>
                <a:lnTo>
                  <a:pt x="56" y="178"/>
                </a:lnTo>
                <a:lnTo>
                  <a:pt x="52" y="203"/>
                </a:lnTo>
                <a:lnTo>
                  <a:pt x="51" y="215"/>
                </a:lnTo>
                <a:lnTo>
                  <a:pt x="49" y="225"/>
                </a:lnTo>
                <a:lnTo>
                  <a:pt x="47" y="241"/>
                </a:lnTo>
                <a:lnTo>
                  <a:pt x="42" y="265"/>
                </a:lnTo>
                <a:lnTo>
                  <a:pt x="42" y="269"/>
                </a:lnTo>
                <a:lnTo>
                  <a:pt x="30" y="339"/>
                </a:lnTo>
                <a:lnTo>
                  <a:pt x="29" y="358"/>
                </a:lnTo>
                <a:lnTo>
                  <a:pt x="27" y="364"/>
                </a:lnTo>
                <a:lnTo>
                  <a:pt x="26" y="369"/>
                </a:lnTo>
                <a:lnTo>
                  <a:pt x="24" y="378"/>
                </a:lnTo>
                <a:lnTo>
                  <a:pt x="20" y="400"/>
                </a:lnTo>
                <a:lnTo>
                  <a:pt x="19" y="415"/>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65" name="Vermont" descr="Vermont, 20 or 2,200 kilowatt limit."/>
          <p:cNvSpPr>
            <a:spLocks/>
          </p:cNvSpPr>
          <p:nvPr/>
        </p:nvSpPr>
        <p:spPr bwMode="auto">
          <a:xfrm>
            <a:off x="6557963" y="1893175"/>
            <a:ext cx="231775" cy="401638"/>
          </a:xfrm>
          <a:custGeom>
            <a:avLst/>
            <a:gdLst>
              <a:gd name="T0" fmla="*/ 2147483647 w 146"/>
              <a:gd name="T1" fmla="*/ 2147483647 h 273"/>
              <a:gd name="T2" fmla="*/ 2147483647 w 146"/>
              <a:gd name="T3" fmla="*/ 2147483647 h 273"/>
              <a:gd name="T4" fmla="*/ 2147483647 w 146"/>
              <a:gd name="T5" fmla="*/ 2147483647 h 273"/>
              <a:gd name="T6" fmla="*/ 2147483647 w 146"/>
              <a:gd name="T7" fmla="*/ 2147483647 h 273"/>
              <a:gd name="T8" fmla="*/ 2147483647 w 146"/>
              <a:gd name="T9" fmla="*/ 2147483647 h 273"/>
              <a:gd name="T10" fmla="*/ 2147483647 w 146"/>
              <a:gd name="T11" fmla="*/ 2147483647 h 273"/>
              <a:gd name="T12" fmla="*/ 2147483647 w 146"/>
              <a:gd name="T13" fmla="*/ 2147483647 h 273"/>
              <a:gd name="T14" fmla="*/ 2147483647 w 146"/>
              <a:gd name="T15" fmla="*/ 2147483647 h 273"/>
              <a:gd name="T16" fmla="*/ 2147483647 w 146"/>
              <a:gd name="T17" fmla="*/ 2147483647 h 273"/>
              <a:gd name="T18" fmla="*/ 2147483647 w 146"/>
              <a:gd name="T19" fmla="*/ 2147483647 h 273"/>
              <a:gd name="T20" fmla="*/ 2147483647 w 146"/>
              <a:gd name="T21" fmla="*/ 2147483647 h 273"/>
              <a:gd name="T22" fmla="*/ 2147483647 w 146"/>
              <a:gd name="T23" fmla="*/ 2147483647 h 273"/>
              <a:gd name="T24" fmla="*/ 2147483647 w 146"/>
              <a:gd name="T25" fmla="*/ 2147483647 h 273"/>
              <a:gd name="T26" fmla="*/ 2147483647 w 146"/>
              <a:gd name="T27" fmla="*/ 2147483647 h 273"/>
              <a:gd name="T28" fmla="*/ 2147483647 w 146"/>
              <a:gd name="T29" fmla="*/ 2147483647 h 273"/>
              <a:gd name="T30" fmla="*/ 2147483647 w 146"/>
              <a:gd name="T31" fmla="*/ 2147483647 h 273"/>
              <a:gd name="T32" fmla="*/ 2147483647 w 146"/>
              <a:gd name="T33" fmla="*/ 2147483647 h 273"/>
              <a:gd name="T34" fmla="*/ 2147483647 w 146"/>
              <a:gd name="T35" fmla="*/ 2147483647 h 273"/>
              <a:gd name="T36" fmla="*/ 2147483647 w 146"/>
              <a:gd name="T37" fmla="*/ 2147483647 h 273"/>
              <a:gd name="T38" fmla="*/ 2147483647 w 146"/>
              <a:gd name="T39" fmla="*/ 2147483647 h 273"/>
              <a:gd name="T40" fmla="*/ 2147483647 w 146"/>
              <a:gd name="T41" fmla="*/ 2147483647 h 273"/>
              <a:gd name="T42" fmla="*/ 2147483647 w 146"/>
              <a:gd name="T43" fmla="*/ 2147483647 h 273"/>
              <a:gd name="T44" fmla="*/ 2147483647 w 146"/>
              <a:gd name="T45" fmla="*/ 2147483647 h 273"/>
              <a:gd name="T46" fmla="*/ 2147483647 w 146"/>
              <a:gd name="T47" fmla="*/ 2147483647 h 273"/>
              <a:gd name="T48" fmla="*/ 2147483647 w 146"/>
              <a:gd name="T49" fmla="*/ 2147483647 h 273"/>
              <a:gd name="T50" fmla="*/ 2147483647 w 146"/>
              <a:gd name="T51" fmla="*/ 2147483647 h 273"/>
              <a:gd name="T52" fmla="*/ 2147483647 w 146"/>
              <a:gd name="T53" fmla="*/ 2147483647 h 273"/>
              <a:gd name="T54" fmla="*/ 2147483647 w 146"/>
              <a:gd name="T55" fmla="*/ 2147483647 h 273"/>
              <a:gd name="T56" fmla="*/ 2147483647 w 146"/>
              <a:gd name="T57" fmla="*/ 2147483647 h 273"/>
              <a:gd name="T58" fmla="*/ 2147483647 w 146"/>
              <a:gd name="T59" fmla="*/ 2147483647 h 273"/>
              <a:gd name="T60" fmla="*/ 2147483647 w 146"/>
              <a:gd name="T61" fmla="*/ 2147483647 h 273"/>
              <a:gd name="T62" fmla="*/ 2147483647 w 146"/>
              <a:gd name="T63" fmla="*/ 2147483647 h 273"/>
              <a:gd name="T64" fmla="*/ 2147483647 w 146"/>
              <a:gd name="T65" fmla="*/ 2147483647 h 273"/>
              <a:gd name="T66" fmla="*/ 2147483647 w 146"/>
              <a:gd name="T67" fmla="*/ 2147483647 h 273"/>
              <a:gd name="T68" fmla="*/ 2147483647 w 146"/>
              <a:gd name="T69" fmla="*/ 2147483647 h 273"/>
              <a:gd name="T70" fmla="*/ 2147483647 w 146"/>
              <a:gd name="T71" fmla="*/ 2147483647 h 273"/>
              <a:gd name="T72" fmla="*/ 2147483647 w 146"/>
              <a:gd name="T73" fmla="*/ 2147483647 h 273"/>
              <a:gd name="T74" fmla="*/ 2147483647 w 146"/>
              <a:gd name="T75" fmla="*/ 2147483647 h 273"/>
              <a:gd name="T76" fmla="*/ 2147483647 w 146"/>
              <a:gd name="T77" fmla="*/ 2147483647 h 273"/>
              <a:gd name="T78" fmla="*/ 2147483647 w 146"/>
              <a:gd name="T79" fmla="*/ 2147483647 h 273"/>
              <a:gd name="T80" fmla="*/ 2147483647 w 146"/>
              <a:gd name="T81" fmla="*/ 2147483647 h 273"/>
              <a:gd name="T82" fmla="*/ 2147483647 w 146"/>
              <a:gd name="T83" fmla="*/ 0 h 273"/>
              <a:gd name="T84" fmla="*/ 2147483647 w 146"/>
              <a:gd name="T85" fmla="*/ 2147483647 h 273"/>
              <a:gd name="T86" fmla="*/ 2147483647 w 146"/>
              <a:gd name="T87" fmla="*/ 2147483647 h 273"/>
              <a:gd name="T88" fmla="*/ 2147483647 w 146"/>
              <a:gd name="T89" fmla="*/ 2147483647 h 273"/>
              <a:gd name="T90" fmla="*/ 2147483647 w 146"/>
              <a:gd name="T91" fmla="*/ 2147483647 h 273"/>
              <a:gd name="T92" fmla="*/ 0 w 146"/>
              <a:gd name="T93" fmla="*/ 2147483647 h 273"/>
              <a:gd name="T94" fmla="*/ 2147483647 w 146"/>
              <a:gd name="T95" fmla="*/ 2147483647 h 273"/>
              <a:gd name="T96" fmla="*/ 2147483647 w 146"/>
              <a:gd name="T97" fmla="*/ 2147483647 h 273"/>
              <a:gd name="T98" fmla="*/ 2147483647 w 146"/>
              <a:gd name="T99" fmla="*/ 2147483647 h 273"/>
              <a:gd name="T100" fmla="*/ 2147483647 w 146"/>
              <a:gd name="T101" fmla="*/ 2147483647 h 273"/>
              <a:gd name="T102" fmla="*/ 2147483647 w 146"/>
              <a:gd name="T103" fmla="*/ 2147483647 h 273"/>
              <a:gd name="T104" fmla="*/ 2147483647 w 146"/>
              <a:gd name="T105" fmla="*/ 2147483647 h 273"/>
              <a:gd name="T106" fmla="*/ 2147483647 w 146"/>
              <a:gd name="T107" fmla="*/ 2147483647 h 273"/>
              <a:gd name="T108" fmla="*/ 2147483647 w 146"/>
              <a:gd name="T109" fmla="*/ 2147483647 h 273"/>
              <a:gd name="T110" fmla="*/ 2147483647 w 146"/>
              <a:gd name="T111" fmla="*/ 2147483647 h 273"/>
              <a:gd name="T112" fmla="*/ 2147483647 w 146"/>
              <a:gd name="T113" fmla="*/ 2147483647 h 273"/>
              <a:gd name="T114" fmla="*/ 2147483647 w 146"/>
              <a:gd name="T115" fmla="*/ 2147483647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6"/>
              <a:gd name="T175" fmla="*/ 0 h 273"/>
              <a:gd name="T176" fmla="*/ 146 w 146"/>
              <a:gd name="T177" fmla="*/ 273 h 2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6" h="273">
                <a:moveTo>
                  <a:pt x="31" y="167"/>
                </a:moveTo>
                <a:lnTo>
                  <a:pt x="30" y="182"/>
                </a:lnTo>
                <a:lnTo>
                  <a:pt x="38" y="179"/>
                </a:lnTo>
                <a:lnTo>
                  <a:pt x="51" y="211"/>
                </a:lnTo>
                <a:lnTo>
                  <a:pt x="52" y="218"/>
                </a:lnTo>
                <a:lnTo>
                  <a:pt x="55" y="231"/>
                </a:lnTo>
                <a:lnTo>
                  <a:pt x="59" y="251"/>
                </a:lnTo>
                <a:lnTo>
                  <a:pt x="62" y="262"/>
                </a:lnTo>
                <a:lnTo>
                  <a:pt x="64" y="272"/>
                </a:lnTo>
                <a:lnTo>
                  <a:pt x="64" y="270"/>
                </a:lnTo>
                <a:lnTo>
                  <a:pt x="80" y="267"/>
                </a:lnTo>
                <a:lnTo>
                  <a:pt x="82" y="267"/>
                </a:lnTo>
                <a:lnTo>
                  <a:pt x="84" y="267"/>
                </a:lnTo>
                <a:lnTo>
                  <a:pt x="84" y="266"/>
                </a:lnTo>
                <a:lnTo>
                  <a:pt x="85" y="266"/>
                </a:lnTo>
                <a:lnTo>
                  <a:pt x="91" y="266"/>
                </a:lnTo>
                <a:lnTo>
                  <a:pt x="104" y="262"/>
                </a:lnTo>
                <a:lnTo>
                  <a:pt x="124" y="259"/>
                </a:lnTo>
                <a:lnTo>
                  <a:pt x="127" y="258"/>
                </a:lnTo>
                <a:lnTo>
                  <a:pt x="116" y="236"/>
                </a:lnTo>
                <a:lnTo>
                  <a:pt x="118" y="229"/>
                </a:lnTo>
                <a:lnTo>
                  <a:pt x="116" y="211"/>
                </a:lnTo>
                <a:lnTo>
                  <a:pt x="116" y="204"/>
                </a:lnTo>
                <a:lnTo>
                  <a:pt x="111" y="176"/>
                </a:lnTo>
                <a:lnTo>
                  <a:pt x="110" y="167"/>
                </a:lnTo>
                <a:lnTo>
                  <a:pt x="113" y="164"/>
                </a:lnTo>
                <a:lnTo>
                  <a:pt x="111" y="161"/>
                </a:lnTo>
                <a:lnTo>
                  <a:pt x="114" y="147"/>
                </a:lnTo>
                <a:lnTo>
                  <a:pt x="118" y="143"/>
                </a:lnTo>
                <a:lnTo>
                  <a:pt x="118" y="118"/>
                </a:lnTo>
                <a:lnTo>
                  <a:pt x="121" y="103"/>
                </a:lnTo>
                <a:lnTo>
                  <a:pt x="118" y="100"/>
                </a:lnTo>
                <a:lnTo>
                  <a:pt x="116" y="91"/>
                </a:lnTo>
                <a:lnTo>
                  <a:pt x="118" y="81"/>
                </a:lnTo>
                <a:lnTo>
                  <a:pt x="129" y="75"/>
                </a:lnTo>
                <a:lnTo>
                  <a:pt x="131" y="73"/>
                </a:lnTo>
                <a:lnTo>
                  <a:pt x="133" y="69"/>
                </a:lnTo>
                <a:lnTo>
                  <a:pt x="145" y="55"/>
                </a:lnTo>
                <a:lnTo>
                  <a:pt x="133" y="30"/>
                </a:lnTo>
                <a:lnTo>
                  <a:pt x="139" y="11"/>
                </a:lnTo>
                <a:lnTo>
                  <a:pt x="135" y="0"/>
                </a:lnTo>
                <a:lnTo>
                  <a:pt x="107" y="9"/>
                </a:lnTo>
                <a:lnTo>
                  <a:pt x="59" y="20"/>
                </a:lnTo>
                <a:lnTo>
                  <a:pt x="11" y="33"/>
                </a:lnTo>
                <a:lnTo>
                  <a:pt x="6" y="34"/>
                </a:lnTo>
                <a:lnTo>
                  <a:pt x="0" y="35"/>
                </a:lnTo>
                <a:lnTo>
                  <a:pt x="1" y="51"/>
                </a:lnTo>
                <a:lnTo>
                  <a:pt x="9" y="81"/>
                </a:lnTo>
                <a:lnTo>
                  <a:pt x="9" y="82"/>
                </a:lnTo>
                <a:lnTo>
                  <a:pt x="12" y="84"/>
                </a:lnTo>
                <a:lnTo>
                  <a:pt x="16" y="88"/>
                </a:lnTo>
                <a:lnTo>
                  <a:pt x="22" y="113"/>
                </a:lnTo>
                <a:lnTo>
                  <a:pt x="17" y="122"/>
                </a:lnTo>
                <a:lnTo>
                  <a:pt x="17" y="135"/>
                </a:lnTo>
                <a:lnTo>
                  <a:pt x="29" y="162"/>
                </a:lnTo>
                <a:lnTo>
                  <a:pt x="31" y="167"/>
                </a:lnTo>
              </a:path>
            </a:pathLst>
          </a:custGeom>
          <a:solidFill>
            <a:schemeClr val="tx2"/>
          </a:solidFill>
          <a:ln w="6350" cap="rnd">
            <a:solidFill>
              <a:schemeClr val="tx1"/>
            </a:solidFill>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grpSp>
        <p:nvGrpSpPr>
          <p:cNvPr id="7" name="Virginia" descr="Virginia"/>
          <p:cNvGrpSpPr/>
          <p:nvPr/>
        </p:nvGrpSpPr>
        <p:grpSpPr>
          <a:xfrm>
            <a:off x="5530850" y="2934575"/>
            <a:ext cx="1073150" cy="566738"/>
            <a:chOff x="6064250" y="3200400"/>
            <a:chExt cx="1073150" cy="566738"/>
          </a:xfrm>
          <a:solidFill>
            <a:schemeClr val="tx2"/>
          </a:solidFill>
        </p:grpSpPr>
        <p:sp>
          <p:nvSpPr>
            <p:cNvPr id="4115" name="Virginia" descr="Virginia, 20 or 500 kilowatt limit, certain utility types only."/>
            <p:cNvSpPr>
              <a:spLocks/>
            </p:cNvSpPr>
            <p:nvPr/>
          </p:nvSpPr>
          <p:spPr bwMode="auto">
            <a:xfrm>
              <a:off x="6064250" y="3200400"/>
              <a:ext cx="1047750" cy="566738"/>
            </a:xfrm>
            <a:custGeom>
              <a:avLst/>
              <a:gdLst>
                <a:gd name="T0" fmla="*/ 2147483647 w 663"/>
                <a:gd name="T1" fmla="*/ 2147483647 h 384"/>
                <a:gd name="T2" fmla="*/ 2147483647 w 663"/>
                <a:gd name="T3" fmla="*/ 2147483647 h 384"/>
                <a:gd name="T4" fmla="*/ 2147483647 w 663"/>
                <a:gd name="T5" fmla="*/ 2147483647 h 384"/>
                <a:gd name="T6" fmla="*/ 2147483647 w 663"/>
                <a:gd name="T7" fmla="*/ 2147483647 h 384"/>
                <a:gd name="T8" fmla="*/ 2147483647 w 663"/>
                <a:gd name="T9" fmla="*/ 2147483647 h 384"/>
                <a:gd name="T10" fmla="*/ 2147483647 w 663"/>
                <a:gd name="T11" fmla="*/ 2147483647 h 384"/>
                <a:gd name="T12" fmla="*/ 2147483647 w 663"/>
                <a:gd name="T13" fmla="*/ 2147483647 h 384"/>
                <a:gd name="T14" fmla="*/ 2147483647 w 663"/>
                <a:gd name="T15" fmla="*/ 2147483647 h 384"/>
                <a:gd name="T16" fmla="*/ 2147483647 w 663"/>
                <a:gd name="T17" fmla="*/ 2147483647 h 384"/>
                <a:gd name="T18" fmla="*/ 2147483647 w 663"/>
                <a:gd name="T19" fmla="*/ 2147483647 h 384"/>
                <a:gd name="T20" fmla="*/ 2147483647 w 663"/>
                <a:gd name="T21" fmla="*/ 2147483647 h 384"/>
                <a:gd name="T22" fmla="*/ 2147483647 w 663"/>
                <a:gd name="T23" fmla="*/ 2147483647 h 384"/>
                <a:gd name="T24" fmla="*/ 2147483647 w 663"/>
                <a:gd name="T25" fmla="*/ 2147483647 h 384"/>
                <a:gd name="T26" fmla="*/ 2147483647 w 663"/>
                <a:gd name="T27" fmla="*/ 2147483647 h 384"/>
                <a:gd name="T28" fmla="*/ 2147483647 w 663"/>
                <a:gd name="T29" fmla="*/ 2147483647 h 384"/>
                <a:gd name="T30" fmla="*/ 2147483647 w 663"/>
                <a:gd name="T31" fmla="*/ 2147483647 h 384"/>
                <a:gd name="T32" fmla="*/ 2147483647 w 663"/>
                <a:gd name="T33" fmla="*/ 2147483647 h 384"/>
                <a:gd name="T34" fmla="*/ 2147483647 w 663"/>
                <a:gd name="T35" fmla="*/ 2147483647 h 384"/>
                <a:gd name="T36" fmla="*/ 2147483647 w 663"/>
                <a:gd name="T37" fmla="*/ 2147483647 h 384"/>
                <a:gd name="T38" fmla="*/ 2147483647 w 663"/>
                <a:gd name="T39" fmla="*/ 2147483647 h 384"/>
                <a:gd name="T40" fmla="*/ 2147483647 w 663"/>
                <a:gd name="T41" fmla="*/ 2147483647 h 384"/>
                <a:gd name="T42" fmla="*/ 2147483647 w 663"/>
                <a:gd name="T43" fmla="*/ 2147483647 h 384"/>
                <a:gd name="T44" fmla="*/ 2147483647 w 663"/>
                <a:gd name="T45" fmla="*/ 2147483647 h 384"/>
                <a:gd name="T46" fmla="*/ 2147483647 w 663"/>
                <a:gd name="T47" fmla="*/ 2147483647 h 384"/>
                <a:gd name="T48" fmla="*/ 2147483647 w 663"/>
                <a:gd name="T49" fmla="*/ 2147483647 h 384"/>
                <a:gd name="T50" fmla="*/ 2147483647 w 663"/>
                <a:gd name="T51" fmla="*/ 2147483647 h 384"/>
                <a:gd name="T52" fmla="*/ 2147483647 w 663"/>
                <a:gd name="T53" fmla="*/ 2147483647 h 384"/>
                <a:gd name="T54" fmla="*/ 2147483647 w 663"/>
                <a:gd name="T55" fmla="*/ 2147483647 h 384"/>
                <a:gd name="T56" fmla="*/ 2147483647 w 663"/>
                <a:gd name="T57" fmla="*/ 2147483647 h 384"/>
                <a:gd name="T58" fmla="*/ 2147483647 w 663"/>
                <a:gd name="T59" fmla="*/ 2147483647 h 384"/>
                <a:gd name="T60" fmla="*/ 2147483647 w 663"/>
                <a:gd name="T61" fmla="*/ 2147483647 h 384"/>
                <a:gd name="T62" fmla="*/ 2147483647 w 663"/>
                <a:gd name="T63" fmla="*/ 2147483647 h 384"/>
                <a:gd name="T64" fmla="*/ 2147483647 w 663"/>
                <a:gd name="T65" fmla="*/ 2147483647 h 384"/>
                <a:gd name="T66" fmla="*/ 2147483647 w 663"/>
                <a:gd name="T67" fmla="*/ 2147483647 h 384"/>
                <a:gd name="T68" fmla="*/ 2147483647 w 663"/>
                <a:gd name="T69" fmla="*/ 2147483647 h 384"/>
                <a:gd name="T70" fmla="*/ 2147483647 w 663"/>
                <a:gd name="T71" fmla="*/ 2147483647 h 384"/>
                <a:gd name="T72" fmla="*/ 2147483647 w 663"/>
                <a:gd name="T73" fmla="*/ 2147483647 h 384"/>
                <a:gd name="T74" fmla="*/ 2147483647 w 663"/>
                <a:gd name="T75" fmla="*/ 2147483647 h 384"/>
                <a:gd name="T76" fmla="*/ 2147483647 w 663"/>
                <a:gd name="T77" fmla="*/ 2147483647 h 384"/>
                <a:gd name="T78" fmla="*/ 2147483647 w 663"/>
                <a:gd name="T79" fmla="*/ 2147483647 h 384"/>
                <a:gd name="T80" fmla="*/ 2147483647 w 663"/>
                <a:gd name="T81" fmla="*/ 2147483647 h 384"/>
                <a:gd name="T82" fmla="*/ 2147483647 w 663"/>
                <a:gd name="T83" fmla="*/ 2147483647 h 384"/>
                <a:gd name="T84" fmla="*/ 2147483647 w 663"/>
                <a:gd name="T85" fmla="*/ 2147483647 h 384"/>
                <a:gd name="T86" fmla="*/ 2147483647 w 663"/>
                <a:gd name="T87" fmla="*/ 2147483647 h 384"/>
                <a:gd name="T88" fmla="*/ 2147483647 w 663"/>
                <a:gd name="T89" fmla="*/ 2147483647 h 384"/>
                <a:gd name="T90" fmla="*/ 2147483647 w 663"/>
                <a:gd name="T91" fmla="*/ 2147483647 h 384"/>
                <a:gd name="T92" fmla="*/ 2147483647 w 663"/>
                <a:gd name="T93" fmla="*/ 2147483647 h 384"/>
                <a:gd name="T94" fmla="*/ 2147483647 w 663"/>
                <a:gd name="T95" fmla="*/ 2147483647 h 384"/>
                <a:gd name="T96" fmla="*/ 2147483647 w 663"/>
                <a:gd name="T97" fmla="*/ 2147483647 h 384"/>
                <a:gd name="T98" fmla="*/ 2147483647 w 663"/>
                <a:gd name="T99" fmla="*/ 2147483647 h 384"/>
                <a:gd name="T100" fmla="*/ 2147483647 w 663"/>
                <a:gd name="T101" fmla="*/ 2147483647 h 384"/>
                <a:gd name="T102" fmla="*/ 2147483647 w 663"/>
                <a:gd name="T103" fmla="*/ 2147483647 h 3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3"/>
                <a:gd name="T157" fmla="*/ 0 h 384"/>
                <a:gd name="T158" fmla="*/ 663 w 663"/>
                <a:gd name="T159" fmla="*/ 384 h 3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3" h="384">
                  <a:moveTo>
                    <a:pt x="603" y="213"/>
                  </a:moveTo>
                  <a:lnTo>
                    <a:pt x="604" y="215"/>
                  </a:lnTo>
                  <a:lnTo>
                    <a:pt x="606" y="213"/>
                  </a:lnTo>
                  <a:lnTo>
                    <a:pt x="613" y="217"/>
                  </a:lnTo>
                  <a:lnTo>
                    <a:pt x="616" y="230"/>
                  </a:lnTo>
                  <a:lnTo>
                    <a:pt x="616" y="231"/>
                  </a:lnTo>
                  <a:lnTo>
                    <a:pt x="616" y="233"/>
                  </a:lnTo>
                  <a:lnTo>
                    <a:pt x="620" y="234"/>
                  </a:lnTo>
                  <a:lnTo>
                    <a:pt x="627" y="234"/>
                  </a:lnTo>
                  <a:lnTo>
                    <a:pt x="632" y="235"/>
                  </a:lnTo>
                  <a:lnTo>
                    <a:pt x="642" y="231"/>
                  </a:lnTo>
                  <a:lnTo>
                    <a:pt x="662" y="270"/>
                  </a:lnTo>
                  <a:lnTo>
                    <a:pt x="650" y="271"/>
                  </a:lnTo>
                  <a:lnTo>
                    <a:pt x="641" y="274"/>
                  </a:lnTo>
                  <a:lnTo>
                    <a:pt x="630" y="277"/>
                  </a:lnTo>
                  <a:lnTo>
                    <a:pt x="628" y="277"/>
                  </a:lnTo>
                  <a:lnTo>
                    <a:pt x="625" y="277"/>
                  </a:lnTo>
                  <a:lnTo>
                    <a:pt x="623" y="278"/>
                  </a:lnTo>
                  <a:lnTo>
                    <a:pt x="620" y="278"/>
                  </a:lnTo>
                  <a:lnTo>
                    <a:pt x="610" y="281"/>
                  </a:lnTo>
                  <a:lnTo>
                    <a:pt x="609" y="281"/>
                  </a:lnTo>
                  <a:lnTo>
                    <a:pt x="606" y="281"/>
                  </a:lnTo>
                  <a:lnTo>
                    <a:pt x="588" y="285"/>
                  </a:lnTo>
                  <a:lnTo>
                    <a:pt x="577" y="288"/>
                  </a:lnTo>
                  <a:lnTo>
                    <a:pt x="574" y="288"/>
                  </a:lnTo>
                  <a:lnTo>
                    <a:pt x="559" y="292"/>
                  </a:lnTo>
                  <a:lnTo>
                    <a:pt x="556" y="294"/>
                  </a:lnTo>
                  <a:lnTo>
                    <a:pt x="553" y="294"/>
                  </a:lnTo>
                  <a:lnTo>
                    <a:pt x="546" y="295"/>
                  </a:lnTo>
                  <a:lnTo>
                    <a:pt x="542" y="295"/>
                  </a:lnTo>
                  <a:lnTo>
                    <a:pt x="521" y="301"/>
                  </a:lnTo>
                  <a:lnTo>
                    <a:pt x="518" y="301"/>
                  </a:lnTo>
                  <a:lnTo>
                    <a:pt x="503" y="303"/>
                  </a:lnTo>
                  <a:lnTo>
                    <a:pt x="499" y="305"/>
                  </a:lnTo>
                  <a:lnTo>
                    <a:pt x="496" y="305"/>
                  </a:lnTo>
                  <a:lnTo>
                    <a:pt x="490" y="306"/>
                  </a:lnTo>
                  <a:lnTo>
                    <a:pt x="486" y="308"/>
                  </a:lnTo>
                  <a:lnTo>
                    <a:pt x="482" y="308"/>
                  </a:lnTo>
                  <a:lnTo>
                    <a:pt x="479" y="309"/>
                  </a:lnTo>
                  <a:lnTo>
                    <a:pt x="464" y="312"/>
                  </a:lnTo>
                  <a:lnTo>
                    <a:pt x="461" y="312"/>
                  </a:lnTo>
                  <a:lnTo>
                    <a:pt x="454" y="313"/>
                  </a:lnTo>
                  <a:lnTo>
                    <a:pt x="450" y="315"/>
                  </a:lnTo>
                  <a:lnTo>
                    <a:pt x="447" y="315"/>
                  </a:lnTo>
                  <a:lnTo>
                    <a:pt x="443" y="316"/>
                  </a:lnTo>
                  <a:lnTo>
                    <a:pt x="440" y="317"/>
                  </a:lnTo>
                  <a:lnTo>
                    <a:pt x="429" y="319"/>
                  </a:lnTo>
                  <a:lnTo>
                    <a:pt x="421" y="320"/>
                  </a:lnTo>
                  <a:lnTo>
                    <a:pt x="420" y="320"/>
                  </a:lnTo>
                  <a:lnTo>
                    <a:pt x="417" y="321"/>
                  </a:lnTo>
                  <a:lnTo>
                    <a:pt x="415" y="321"/>
                  </a:lnTo>
                  <a:lnTo>
                    <a:pt x="414" y="321"/>
                  </a:lnTo>
                  <a:lnTo>
                    <a:pt x="413" y="321"/>
                  </a:lnTo>
                  <a:lnTo>
                    <a:pt x="386" y="327"/>
                  </a:lnTo>
                  <a:lnTo>
                    <a:pt x="379" y="328"/>
                  </a:lnTo>
                  <a:lnTo>
                    <a:pt x="376" y="328"/>
                  </a:lnTo>
                  <a:lnTo>
                    <a:pt x="367" y="331"/>
                  </a:lnTo>
                  <a:lnTo>
                    <a:pt x="354" y="333"/>
                  </a:lnTo>
                  <a:lnTo>
                    <a:pt x="350" y="334"/>
                  </a:lnTo>
                  <a:lnTo>
                    <a:pt x="344" y="334"/>
                  </a:lnTo>
                  <a:lnTo>
                    <a:pt x="337" y="335"/>
                  </a:lnTo>
                  <a:lnTo>
                    <a:pt x="324" y="338"/>
                  </a:lnTo>
                  <a:lnTo>
                    <a:pt x="314" y="339"/>
                  </a:lnTo>
                  <a:lnTo>
                    <a:pt x="311" y="341"/>
                  </a:lnTo>
                  <a:lnTo>
                    <a:pt x="310" y="341"/>
                  </a:lnTo>
                  <a:lnTo>
                    <a:pt x="303" y="342"/>
                  </a:lnTo>
                  <a:lnTo>
                    <a:pt x="287" y="344"/>
                  </a:lnTo>
                  <a:lnTo>
                    <a:pt x="275" y="345"/>
                  </a:lnTo>
                  <a:lnTo>
                    <a:pt x="271" y="346"/>
                  </a:lnTo>
                  <a:lnTo>
                    <a:pt x="265" y="346"/>
                  </a:lnTo>
                  <a:lnTo>
                    <a:pt x="261" y="348"/>
                  </a:lnTo>
                  <a:lnTo>
                    <a:pt x="253" y="348"/>
                  </a:lnTo>
                  <a:lnTo>
                    <a:pt x="247" y="349"/>
                  </a:lnTo>
                  <a:lnTo>
                    <a:pt x="243" y="351"/>
                  </a:lnTo>
                  <a:lnTo>
                    <a:pt x="241" y="351"/>
                  </a:lnTo>
                  <a:lnTo>
                    <a:pt x="240" y="351"/>
                  </a:lnTo>
                  <a:lnTo>
                    <a:pt x="239" y="351"/>
                  </a:lnTo>
                  <a:lnTo>
                    <a:pt x="236" y="351"/>
                  </a:lnTo>
                  <a:lnTo>
                    <a:pt x="223" y="352"/>
                  </a:lnTo>
                  <a:lnTo>
                    <a:pt x="201" y="355"/>
                  </a:lnTo>
                  <a:lnTo>
                    <a:pt x="198" y="356"/>
                  </a:lnTo>
                  <a:lnTo>
                    <a:pt x="190" y="358"/>
                  </a:lnTo>
                  <a:lnTo>
                    <a:pt x="187" y="358"/>
                  </a:lnTo>
                  <a:lnTo>
                    <a:pt x="175" y="359"/>
                  </a:lnTo>
                  <a:lnTo>
                    <a:pt x="171" y="359"/>
                  </a:lnTo>
                  <a:lnTo>
                    <a:pt x="172" y="356"/>
                  </a:lnTo>
                  <a:lnTo>
                    <a:pt x="164" y="358"/>
                  </a:lnTo>
                  <a:lnTo>
                    <a:pt x="157" y="359"/>
                  </a:lnTo>
                  <a:lnTo>
                    <a:pt x="148" y="359"/>
                  </a:lnTo>
                  <a:lnTo>
                    <a:pt x="148" y="362"/>
                  </a:lnTo>
                  <a:lnTo>
                    <a:pt x="130" y="364"/>
                  </a:lnTo>
                  <a:lnTo>
                    <a:pt x="127" y="364"/>
                  </a:lnTo>
                  <a:lnTo>
                    <a:pt x="125" y="366"/>
                  </a:lnTo>
                  <a:lnTo>
                    <a:pt x="122" y="366"/>
                  </a:lnTo>
                  <a:lnTo>
                    <a:pt x="120" y="366"/>
                  </a:lnTo>
                  <a:lnTo>
                    <a:pt x="118" y="367"/>
                  </a:lnTo>
                  <a:lnTo>
                    <a:pt x="111" y="367"/>
                  </a:lnTo>
                  <a:lnTo>
                    <a:pt x="100" y="369"/>
                  </a:lnTo>
                  <a:lnTo>
                    <a:pt x="91" y="371"/>
                  </a:lnTo>
                  <a:lnTo>
                    <a:pt x="89" y="371"/>
                  </a:lnTo>
                  <a:lnTo>
                    <a:pt x="87" y="371"/>
                  </a:lnTo>
                  <a:lnTo>
                    <a:pt x="72" y="374"/>
                  </a:lnTo>
                  <a:lnTo>
                    <a:pt x="68" y="374"/>
                  </a:lnTo>
                  <a:lnTo>
                    <a:pt x="58" y="376"/>
                  </a:lnTo>
                  <a:lnTo>
                    <a:pt x="36" y="378"/>
                  </a:lnTo>
                  <a:lnTo>
                    <a:pt x="34" y="378"/>
                  </a:lnTo>
                  <a:lnTo>
                    <a:pt x="18" y="381"/>
                  </a:lnTo>
                  <a:lnTo>
                    <a:pt x="5" y="383"/>
                  </a:lnTo>
                  <a:lnTo>
                    <a:pt x="2" y="383"/>
                  </a:lnTo>
                  <a:lnTo>
                    <a:pt x="0" y="383"/>
                  </a:lnTo>
                  <a:lnTo>
                    <a:pt x="4" y="381"/>
                  </a:lnTo>
                  <a:lnTo>
                    <a:pt x="13" y="374"/>
                  </a:lnTo>
                  <a:lnTo>
                    <a:pt x="18" y="374"/>
                  </a:lnTo>
                  <a:lnTo>
                    <a:pt x="44" y="360"/>
                  </a:lnTo>
                  <a:lnTo>
                    <a:pt x="44" y="358"/>
                  </a:lnTo>
                  <a:lnTo>
                    <a:pt x="62" y="342"/>
                  </a:lnTo>
                  <a:lnTo>
                    <a:pt x="62" y="341"/>
                  </a:lnTo>
                  <a:lnTo>
                    <a:pt x="62" y="334"/>
                  </a:lnTo>
                  <a:lnTo>
                    <a:pt x="72" y="327"/>
                  </a:lnTo>
                  <a:lnTo>
                    <a:pt x="73" y="315"/>
                  </a:lnTo>
                  <a:lnTo>
                    <a:pt x="84" y="305"/>
                  </a:lnTo>
                  <a:lnTo>
                    <a:pt x="86" y="305"/>
                  </a:lnTo>
                  <a:lnTo>
                    <a:pt x="94" y="298"/>
                  </a:lnTo>
                  <a:lnTo>
                    <a:pt x="100" y="295"/>
                  </a:lnTo>
                  <a:lnTo>
                    <a:pt x="104" y="291"/>
                  </a:lnTo>
                  <a:lnTo>
                    <a:pt x="112" y="281"/>
                  </a:lnTo>
                  <a:lnTo>
                    <a:pt x="120" y="270"/>
                  </a:lnTo>
                  <a:lnTo>
                    <a:pt x="129" y="260"/>
                  </a:lnTo>
                  <a:lnTo>
                    <a:pt x="133" y="262"/>
                  </a:lnTo>
                  <a:lnTo>
                    <a:pt x="130" y="265"/>
                  </a:lnTo>
                  <a:lnTo>
                    <a:pt x="134" y="277"/>
                  </a:lnTo>
                  <a:lnTo>
                    <a:pt x="154" y="290"/>
                  </a:lnTo>
                  <a:lnTo>
                    <a:pt x="159" y="294"/>
                  </a:lnTo>
                  <a:lnTo>
                    <a:pt x="178" y="281"/>
                  </a:lnTo>
                  <a:lnTo>
                    <a:pt x="183" y="274"/>
                  </a:lnTo>
                  <a:lnTo>
                    <a:pt x="187" y="277"/>
                  </a:lnTo>
                  <a:lnTo>
                    <a:pt x="194" y="281"/>
                  </a:lnTo>
                  <a:lnTo>
                    <a:pt x="197" y="284"/>
                  </a:lnTo>
                  <a:lnTo>
                    <a:pt x="204" y="277"/>
                  </a:lnTo>
                  <a:lnTo>
                    <a:pt x="215" y="271"/>
                  </a:lnTo>
                  <a:lnTo>
                    <a:pt x="216" y="273"/>
                  </a:lnTo>
                  <a:lnTo>
                    <a:pt x="226" y="266"/>
                  </a:lnTo>
                  <a:lnTo>
                    <a:pt x="223" y="262"/>
                  </a:lnTo>
                  <a:lnTo>
                    <a:pt x="223" y="258"/>
                  </a:lnTo>
                  <a:lnTo>
                    <a:pt x="232" y="262"/>
                  </a:lnTo>
                  <a:lnTo>
                    <a:pt x="254" y="248"/>
                  </a:lnTo>
                  <a:lnTo>
                    <a:pt x="257" y="252"/>
                  </a:lnTo>
                  <a:lnTo>
                    <a:pt x="268" y="241"/>
                  </a:lnTo>
                  <a:lnTo>
                    <a:pt x="272" y="230"/>
                  </a:lnTo>
                  <a:lnTo>
                    <a:pt x="273" y="227"/>
                  </a:lnTo>
                  <a:lnTo>
                    <a:pt x="271" y="224"/>
                  </a:lnTo>
                  <a:lnTo>
                    <a:pt x="268" y="223"/>
                  </a:lnTo>
                  <a:lnTo>
                    <a:pt x="265" y="220"/>
                  </a:lnTo>
                  <a:lnTo>
                    <a:pt x="271" y="210"/>
                  </a:lnTo>
                  <a:lnTo>
                    <a:pt x="273" y="198"/>
                  </a:lnTo>
                  <a:lnTo>
                    <a:pt x="280" y="188"/>
                  </a:lnTo>
                  <a:lnTo>
                    <a:pt x="285" y="184"/>
                  </a:lnTo>
                  <a:lnTo>
                    <a:pt x="285" y="183"/>
                  </a:lnTo>
                  <a:lnTo>
                    <a:pt x="287" y="174"/>
                  </a:lnTo>
                  <a:lnTo>
                    <a:pt x="287" y="169"/>
                  </a:lnTo>
                  <a:lnTo>
                    <a:pt x="292" y="158"/>
                  </a:lnTo>
                  <a:lnTo>
                    <a:pt x="297" y="151"/>
                  </a:lnTo>
                  <a:lnTo>
                    <a:pt x="299" y="141"/>
                  </a:lnTo>
                  <a:lnTo>
                    <a:pt x="300" y="140"/>
                  </a:lnTo>
                  <a:lnTo>
                    <a:pt x="303" y="113"/>
                  </a:lnTo>
                  <a:lnTo>
                    <a:pt x="310" y="116"/>
                  </a:lnTo>
                  <a:lnTo>
                    <a:pt x="319" y="126"/>
                  </a:lnTo>
                  <a:lnTo>
                    <a:pt x="333" y="129"/>
                  </a:lnTo>
                  <a:lnTo>
                    <a:pt x="337" y="123"/>
                  </a:lnTo>
                  <a:lnTo>
                    <a:pt x="340" y="120"/>
                  </a:lnTo>
                  <a:lnTo>
                    <a:pt x="340" y="117"/>
                  </a:lnTo>
                  <a:lnTo>
                    <a:pt x="340" y="116"/>
                  </a:lnTo>
                  <a:lnTo>
                    <a:pt x="347" y="87"/>
                  </a:lnTo>
                  <a:lnTo>
                    <a:pt x="351" y="77"/>
                  </a:lnTo>
                  <a:lnTo>
                    <a:pt x="351" y="76"/>
                  </a:lnTo>
                  <a:lnTo>
                    <a:pt x="364" y="84"/>
                  </a:lnTo>
                  <a:lnTo>
                    <a:pt x="369" y="66"/>
                  </a:lnTo>
                  <a:lnTo>
                    <a:pt x="383" y="54"/>
                  </a:lnTo>
                  <a:lnTo>
                    <a:pt x="383" y="47"/>
                  </a:lnTo>
                  <a:lnTo>
                    <a:pt x="386" y="43"/>
                  </a:lnTo>
                  <a:lnTo>
                    <a:pt x="390" y="38"/>
                  </a:lnTo>
                  <a:lnTo>
                    <a:pt x="393" y="18"/>
                  </a:lnTo>
                  <a:lnTo>
                    <a:pt x="392" y="0"/>
                  </a:lnTo>
                  <a:lnTo>
                    <a:pt x="397" y="2"/>
                  </a:lnTo>
                  <a:lnTo>
                    <a:pt x="400" y="4"/>
                  </a:lnTo>
                  <a:lnTo>
                    <a:pt x="403" y="6"/>
                  </a:lnTo>
                  <a:lnTo>
                    <a:pt x="410" y="9"/>
                  </a:lnTo>
                  <a:lnTo>
                    <a:pt x="413" y="11"/>
                  </a:lnTo>
                  <a:lnTo>
                    <a:pt x="421" y="16"/>
                  </a:lnTo>
                  <a:lnTo>
                    <a:pt x="424" y="18"/>
                  </a:lnTo>
                  <a:lnTo>
                    <a:pt x="424" y="19"/>
                  </a:lnTo>
                  <a:lnTo>
                    <a:pt x="440" y="27"/>
                  </a:lnTo>
                  <a:lnTo>
                    <a:pt x="443" y="13"/>
                  </a:lnTo>
                  <a:lnTo>
                    <a:pt x="443" y="9"/>
                  </a:lnTo>
                  <a:lnTo>
                    <a:pt x="446" y="5"/>
                  </a:lnTo>
                  <a:lnTo>
                    <a:pt x="449" y="4"/>
                  </a:lnTo>
                  <a:lnTo>
                    <a:pt x="453" y="5"/>
                  </a:lnTo>
                  <a:lnTo>
                    <a:pt x="465" y="9"/>
                  </a:lnTo>
                  <a:lnTo>
                    <a:pt x="470" y="12"/>
                  </a:lnTo>
                  <a:lnTo>
                    <a:pt x="465" y="23"/>
                  </a:lnTo>
                  <a:lnTo>
                    <a:pt x="479" y="27"/>
                  </a:lnTo>
                  <a:lnTo>
                    <a:pt x="483" y="27"/>
                  </a:lnTo>
                  <a:lnTo>
                    <a:pt x="490" y="29"/>
                  </a:lnTo>
                  <a:lnTo>
                    <a:pt x="490" y="33"/>
                  </a:lnTo>
                  <a:lnTo>
                    <a:pt x="500" y="34"/>
                  </a:lnTo>
                  <a:lnTo>
                    <a:pt x="503" y="37"/>
                  </a:lnTo>
                  <a:lnTo>
                    <a:pt x="510" y="43"/>
                  </a:lnTo>
                  <a:lnTo>
                    <a:pt x="511" y="45"/>
                  </a:lnTo>
                  <a:lnTo>
                    <a:pt x="513" y="51"/>
                  </a:lnTo>
                  <a:lnTo>
                    <a:pt x="513" y="52"/>
                  </a:lnTo>
                  <a:lnTo>
                    <a:pt x="514" y="55"/>
                  </a:lnTo>
                  <a:lnTo>
                    <a:pt x="511" y="61"/>
                  </a:lnTo>
                  <a:lnTo>
                    <a:pt x="509" y="63"/>
                  </a:lnTo>
                  <a:lnTo>
                    <a:pt x="507" y="65"/>
                  </a:lnTo>
                  <a:lnTo>
                    <a:pt x="509" y="69"/>
                  </a:lnTo>
                  <a:lnTo>
                    <a:pt x="503" y="72"/>
                  </a:lnTo>
                  <a:lnTo>
                    <a:pt x="503" y="70"/>
                  </a:lnTo>
                  <a:lnTo>
                    <a:pt x="502" y="70"/>
                  </a:lnTo>
                  <a:lnTo>
                    <a:pt x="499" y="72"/>
                  </a:lnTo>
                  <a:lnTo>
                    <a:pt x="500" y="79"/>
                  </a:lnTo>
                  <a:lnTo>
                    <a:pt x="497" y="86"/>
                  </a:lnTo>
                  <a:lnTo>
                    <a:pt x="497" y="87"/>
                  </a:lnTo>
                  <a:lnTo>
                    <a:pt x="497" y="94"/>
                  </a:lnTo>
                  <a:lnTo>
                    <a:pt x="503" y="102"/>
                  </a:lnTo>
                  <a:lnTo>
                    <a:pt x="506" y="104"/>
                  </a:lnTo>
                  <a:lnTo>
                    <a:pt x="524" y="94"/>
                  </a:lnTo>
                  <a:lnTo>
                    <a:pt x="528" y="105"/>
                  </a:lnTo>
                  <a:lnTo>
                    <a:pt x="531" y="106"/>
                  </a:lnTo>
                  <a:lnTo>
                    <a:pt x="534" y="111"/>
                  </a:lnTo>
                  <a:lnTo>
                    <a:pt x="541" y="113"/>
                  </a:lnTo>
                  <a:lnTo>
                    <a:pt x="561" y="112"/>
                  </a:lnTo>
                  <a:lnTo>
                    <a:pt x="572" y="123"/>
                  </a:lnTo>
                  <a:lnTo>
                    <a:pt x="599" y="133"/>
                  </a:lnTo>
                  <a:lnTo>
                    <a:pt x="596" y="149"/>
                  </a:lnTo>
                  <a:lnTo>
                    <a:pt x="598" y="156"/>
                  </a:lnTo>
                  <a:lnTo>
                    <a:pt x="602" y="162"/>
                  </a:lnTo>
                  <a:lnTo>
                    <a:pt x="584" y="163"/>
                  </a:lnTo>
                  <a:lnTo>
                    <a:pt x="574" y="154"/>
                  </a:lnTo>
                  <a:lnTo>
                    <a:pt x="568" y="151"/>
                  </a:lnTo>
                  <a:lnTo>
                    <a:pt x="557" y="144"/>
                  </a:lnTo>
                  <a:lnTo>
                    <a:pt x="556" y="144"/>
                  </a:lnTo>
                  <a:lnTo>
                    <a:pt x="559" y="149"/>
                  </a:lnTo>
                  <a:lnTo>
                    <a:pt x="566" y="154"/>
                  </a:lnTo>
                  <a:lnTo>
                    <a:pt x="571" y="155"/>
                  </a:lnTo>
                  <a:lnTo>
                    <a:pt x="579" y="167"/>
                  </a:lnTo>
                  <a:lnTo>
                    <a:pt x="596" y="169"/>
                  </a:lnTo>
                  <a:lnTo>
                    <a:pt x="598" y="174"/>
                  </a:lnTo>
                  <a:lnTo>
                    <a:pt x="600" y="177"/>
                  </a:lnTo>
                  <a:lnTo>
                    <a:pt x="606" y="174"/>
                  </a:lnTo>
                  <a:lnTo>
                    <a:pt x="610" y="188"/>
                  </a:lnTo>
                  <a:lnTo>
                    <a:pt x="600" y="191"/>
                  </a:lnTo>
                  <a:lnTo>
                    <a:pt x="598" y="188"/>
                  </a:lnTo>
                  <a:lnTo>
                    <a:pt x="595" y="192"/>
                  </a:lnTo>
                  <a:lnTo>
                    <a:pt x="603" y="202"/>
                  </a:lnTo>
                  <a:lnTo>
                    <a:pt x="592" y="208"/>
                  </a:lnTo>
                  <a:lnTo>
                    <a:pt x="593" y="208"/>
                  </a:lnTo>
                  <a:lnTo>
                    <a:pt x="603" y="206"/>
                  </a:lnTo>
                  <a:lnTo>
                    <a:pt x="603" y="213"/>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16" name="Virginia extra (no alt text)"/>
            <p:cNvSpPr>
              <a:spLocks/>
            </p:cNvSpPr>
            <p:nvPr/>
          </p:nvSpPr>
          <p:spPr bwMode="auto">
            <a:xfrm>
              <a:off x="7062788" y="3351213"/>
              <a:ext cx="74612" cy="165100"/>
            </a:xfrm>
            <a:custGeom>
              <a:avLst/>
              <a:gdLst>
                <a:gd name="T0" fmla="*/ 0 w 48"/>
                <a:gd name="T1" fmla="*/ 2147483647 h 113"/>
                <a:gd name="T2" fmla="*/ 0 w 48"/>
                <a:gd name="T3" fmla="*/ 2147483647 h 113"/>
                <a:gd name="T4" fmla="*/ 2147483647 w 48"/>
                <a:gd name="T5" fmla="*/ 2147483647 h 113"/>
                <a:gd name="T6" fmla="*/ 2147483647 w 48"/>
                <a:gd name="T7" fmla="*/ 2147483647 h 113"/>
                <a:gd name="T8" fmla="*/ 2147483647 w 48"/>
                <a:gd name="T9" fmla="*/ 2147483647 h 113"/>
                <a:gd name="T10" fmla="*/ 2147483647 w 48"/>
                <a:gd name="T11" fmla="*/ 2147483647 h 113"/>
                <a:gd name="T12" fmla="*/ 2147483647 w 48"/>
                <a:gd name="T13" fmla="*/ 2147483647 h 113"/>
                <a:gd name="T14" fmla="*/ 2147483647 w 48"/>
                <a:gd name="T15" fmla="*/ 2147483647 h 113"/>
                <a:gd name="T16" fmla="*/ 2147483647 w 48"/>
                <a:gd name="T17" fmla="*/ 2147483647 h 113"/>
                <a:gd name="T18" fmla="*/ 2147483647 w 48"/>
                <a:gd name="T19" fmla="*/ 2147483647 h 113"/>
                <a:gd name="T20" fmla="*/ 2147483647 w 48"/>
                <a:gd name="T21" fmla="*/ 2147483647 h 113"/>
                <a:gd name="T22" fmla="*/ 2147483647 w 48"/>
                <a:gd name="T23" fmla="*/ 0 h 113"/>
                <a:gd name="T24" fmla="*/ 2147483647 w 48"/>
                <a:gd name="T25" fmla="*/ 2147483647 h 113"/>
                <a:gd name="T26" fmla="*/ 2147483647 w 48"/>
                <a:gd name="T27" fmla="*/ 2147483647 h 113"/>
                <a:gd name="T28" fmla="*/ 2147483647 w 48"/>
                <a:gd name="T29" fmla="*/ 2147483647 h 113"/>
                <a:gd name="T30" fmla="*/ 2147483647 w 48"/>
                <a:gd name="T31" fmla="*/ 2147483647 h 113"/>
                <a:gd name="T32" fmla="*/ 2147483647 w 48"/>
                <a:gd name="T33" fmla="*/ 2147483647 h 113"/>
                <a:gd name="T34" fmla="*/ 2147483647 w 48"/>
                <a:gd name="T35" fmla="*/ 2147483647 h 113"/>
                <a:gd name="T36" fmla="*/ 2147483647 w 48"/>
                <a:gd name="T37" fmla="*/ 2147483647 h 113"/>
                <a:gd name="T38" fmla="*/ 0 w 48"/>
                <a:gd name="T39" fmla="*/ 2147483647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13"/>
                <a:gd name="T62" fmla="*/ 48 w 48"/>
                <a:gd name="T63" fmla="*/ 113 h 1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13">
                  <a:moveTo>
                    <a:pt x="0" y="62"/>
                  </a:moveTo>
                  <a:lnTo>
                    <a:pt x="0" y="96"/>
                  </a:lnTo>
                  <a:lnTo>
                    <a:pt x="9" y="112"/>
                  </a:lnTo>
                  <a:lnTo>
                    <a:pt x="9" y="107"/>
                  </a:lnTo>
                  <a:lnTo>
                    <a:pt x="12" y="107"/>
                  </a:lnTo>
                  <a:lnTo>
                    <a:pt x="11" y="109"/>
                  </a:lnTo>
                  <a:lnTo>
                    <a:pt x="19" y="94"/>
                  </a:lnTo>
                  <a:lnTo>
                    <a:pt x="25" y="66"/>
                  </a:lnTo>
                  <a:lnTo>
                    <a:pt x="31" y="27"/>
                  </a:lnTo>
                  <a:lnTo>
                    <a:pt x="34" y="20"/>
                  </a:lnTo>
                  <a:lnTo>
                    <a:pt x="39" y="20"/>
                  </a:lnTo>
                  <a:lnTo>
                    <a:pt x="47" y="0"/>
                  </a:lnTo>
                  <a:lnTo>
                    <a:pt x="34" y="5"/>
                  </a:lnTo>
                  <a:lnTo>
                    <a:pt x="28" y="6"/>
                  </a:lnTo>
                  <a:lnTo>
                    <a:pt x="15" y="10"/>
                  </a:lnTo>
                  <a:lnTo>
                    <a:pt x="14" y="16"/>
                  </a:lnTo>
                  <a:lnTo>
                    <a:pt x="7" y="23"/>
                  </a:lnTo>
                  <a:lnTo>
                    <a:pt x="14" y="24"/>
                  </a:lnTo>
                  <a:lnTo>
                    <a:pt x="1" y="56"/>
                  </a:lnTo>
                  <a:lnTo>
                    <a:pt x="0" y="62"/>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grpSp>
        <p:nvGrpSpPr>
          <p:cNvPr id="12" name="Washington" descr="Washington"/>
          <p:cNvGrpSpPr/>
          <p:nvPr/>
        </p:nvGrpSpPr>
        <p:grpSpPr>
          <a:xfrm>
            <a:off x="522288" y="1334375"/>
            <a:ext cx="904875" cy="598488"/>
            <a:chOff x="1055688" y="1600200"/>
            <a:chExt cx="904875" cy="598488"/>
          </a:xfrm>
          <a:solidFill>
            <a:schemeClr val="tx2"/>
          </a:solidFill>
        </p:grpSpPr>
        <p:sp>
          <p:nvSpPr>
            <p:cNvPr id="2071" name="Washington" descr="Washington, 100 kilowatt limit."/>
            <p:cNvSpPr>
              <a:spLocks/>
            </p:cNvSpPr>
            <p:nvPr/>
          </p:nvSpPr>
          <p:spPr bwMode="auto">
            <a:xfrm>
              <a:off x="1055688" y="1600200"/>
              <a:ext cx="904875" cy="598488"/>
            </a:xfrm>
            <a:custGeom>
              <a:avLst/>
              <a:gdLst>
                <a:gd name="T0" fmla="*/ 2147483647 w 574"/>
                <a:gd name="T1" fmla="*/ 2147483647 h 407"/>
                <a:gd name="T2" fmla="*/ 2147483647 w 574"/>
                <a:gd name="T3" fmla="*/ 2147483647 h 407"/>
                <a:gd name="T4" fmla="*/ 2147483647 w 574"/>
                <a:gd name="T5" fmla="*/ 2147483647 h 407"/>
                <a:gd name="T6" fmla="*/ 2147483647 w 574"/>
                <a:gd name="T7" fmla="*/ 2147483647 h 407"/>
                <a:gd name="T8" fmla="*/ 2147483647 w 574"/>
                <a:gd name="T9" fmla="*/ 2147483647 h 407"/>
                <a:gd name="T10" fmla="*/ 2147483647 w 574"/>
                <a:gd name="T11" fmla="*/ 2147483647 h 407"/>
                <a:gd name="T12" fmla="*/ 2147483647 w 574"/>
                <a:gd name="T13" fmla="*/ 2147483647 h 407"/>
                <a:gd name="T14" fmla="*/ 2147483647 w 574"/>
                <a:gd name="T15" fmla="*/ 2147483647 h 407"/>
                <a:gd name="T16" fmla="*/ 2147483647 w 574"/>
                <a:gd name="T17" fmla="*/ 2147483647 h 407"/>
                <a:gd name="T18" fmla="*/ 2147483647 w 574"/>
                <a:gd name="T19" fmla="*/ 2147483647 h 407"/>
                <a:gd name="T20" fmla="*/ 2147483647 w 574"/>
                <a:gd name="T21" fmla="*/ 2147483647 h 407"/>
                <a:gd name="T22" fmla="*/ 2147483647 w 574"/>
                <a:gd name="T23" fmla="*/ 2147483647 h 407"/>
                <a:gd name="T24" fmla="*/ 2147483647 w 574"/>
                <a:gd name="T25" fmla="*/ 2147483647 h 407"/>
                <a:gd name="T26" fmla="*/ 2147483647 w 574"/>
                <a:gd name="T27" fmla="*/ 2147483647 h 407"/>
                <a:gd name="T28" fmla="*/ 2147483647 w 574"/>
                <a:gd name="T29" fmla="*/ 2147483647 h 407"/>
                <a:gd name="T30" fmla="*/ 2147483647 w 574"/>
                <a:gd name="T31" fmla="*/ 2147483647 h 407"/>
                <a:gd name="T32" fmla="*/ 2147483647 w 574"/>
                <a:gd name="T33" fmla="*/ 2147483647 h 407"/>
                <a:gd name="T34" fmla="*/ 2147483647 w 574"/>
                <a:gd name="T35" fmla="*/ 2147483647 h 407"/>
                <a:gd name="T36" fmla="*/ 2147483647 w 574"/>
                <a:gd name="T37" fmla="*/ 2147483647 h 407"/>
                <a:gd name="T38" fmla="*/ 2147483647 w 574"/>
                <a:gd name="T39" fmla="*/ 2147483647 h 407"/>
                <a:gd name="T40" fmla="*/ 0 w 574"/>
                <a:gd name="T41" fmla="*/ 2147483647 h 407"/>
                <a:gd name="T42" fmla="*/ 2147483647 w 574"/>
                <a:gd name="T43" fmla="*/ 2147483647 h 407"/>
                <a:gd name="T44" fmla="*/ 2147483647 w 574"/>
                <a:gd name="T45" fmla="*/ 2147483647 h 407"/>
                <a:gd name="T46" fmla="*/ 2147483647 w 574"/>
                <a:gd name="T47" fmla="*/ 2147483647 h 407"/>
                <a:gd name="T48" fmla="*/ 2147483647 w 574"/>
                <a:gd name="T49" fmla="*/ 2147483647 h 407"/>
                <a:gd name="T50" fmla="*/ 2147483647 w 574"/>
                <a:gd name="T51" fmla="*/ 2147483647 h 407"/>
                <a:gd name="T52" fmla="*/ 2147483647 w 574"/>
                <a:gd name="T53" fmla="*/ 2147483647 h 407"/>
                <a:gd name="T54" fmla="*/ 2147483647 w 574"/>
                <a:gd name="T55" fmla="*/ 2147483647 h 407"/>
                <a:gd name="T56" fmla="*/ 2147483647 w 574"/>
                <a:gd name="T57" fmla="*/ 2147483647 h 407"/>
                <a:gd name="T58" fmla="*/ 2147483647 w 574"/>
                <a:gd name="T59" fmla="*/ 2147483647 h 407"/>
                <a:gd name="T60" fmla="*/ 2147483647 w 574"/>
                <a:gd name="T61" fmla="*/ 2147483647 h 407"/>
                <a:gd name="T62" fmla="*/ 2147483647 w 574"/>
                <a:gd name="T63" fmla="*/ 2147483647 h 407"/>
                <a:gd name="T64" fmla="*/ 2147483647 w 574"/>
                <a:gd name="T65" fmla="*/ 2147483647 h 407"/>
                <a:gd name="T66" fmla="*/ 2147483647 w 574"/>
                <a:gd name="T67" fmla="*/ 2147483647 h 407"/>
                <a:gd name="T68" fmla="*/ 2147483647 w 574"/>
                <a:gd name="T69" fmla="*/ 2147483647 h 407"/>
                <a:gd name="T70" fmla="*/ 2147483647 w 574"/>
                <a:gd name="T71" fmla="*/ 2147483647 h 407"/>
                <a:gd name="T72" fmla="*/ 2147483647 w 574"/>
                <a:gd name="T73" fmla="*/ 2147483647 h 407"/>
                <a:gd name="T74" fmla="*/ 2147483647 w 574"/>
                <a:gd name="T75" fmla="*/ 2147483647 h 407"/>
                <a:gd name="T76" fmla="*/ 2147483647 w 574"/>
                <a:gd name="T77" fmla="*/ 2147483647 h 407"/>
                <a:gd name="T78" fmla="*/ 2147483647 w 574"/>
                <a:gd name="T79" fmla="*/ 2147483647 h 407"/>
                <a:gd name="T80" fmla="*/ 2147483647 w 574"/>
                <a:gd name="T81" fmla="*/ 2147483647 h 407"/>
                <a:gd name="T82" fmla="*/ 2147483647 w 574"/>
                <a:gd name="T83" fmla="*/ 2147483647 h 407"/>
                <a:gd name="T84" fmla="*/ 2147483647 w 574"/>
                <a:gd name="T85" fmla="*/ 2147483647 h 407"/>
                <a:gd name="T86" fmla="*/ 2147483647 w 574"/>
                <a:gd name="T87" fmla="*/ 2147483647 h 407"/>
                <a:gd name="T88" fmla="*/ 2147483647 w 574"/>
                <a:gd name="T89" fmla="*/ 2147483647 h 407"/>
                <a:gd name="T90" fmla="*/ 2147483647 w 574"/>
                <a:gd name="T91" fmla="*/ 2147483647 h 407"/>
                <a:gd name="T92" fmla="*/ 2147483647 w 574"/>
                <a:gd name="T93" fmla="*/ 2147483647 h 407"/>
                <a:gd name="T94" fmla="*/ 2147483647 w 574"/>
                <a:gd name="T95" fmla="*/ 2147483647 h 407"/>
                <a:gd name="T96" fmla="*/ 2147483647 w 574"/>
                <a:gd name="T97" fmla="*/ 2147483647 h 407"/>
                <a:gd name="T98" fmla="*/ 2147483647 w 574"/>
                <a:gd name="T99" fmla="*/ 2147483647 h 407"/>
                <a:gd name="T100" fmla="*/ 2147483647 w 574"/>
                <a:gd name="T101" fmla="*/ 2147483647 h 407"/>
                <a:gd name="T102" fmla="*/ 2147483647 w 574"/>
                <a:gd name="T103" fmla="*/ 2147483647 h 407"/>
                <a:gd name="T104" fmla="*/ 2147483647 w 574"/>
                <a:gd name="T105" fmla="*/ 0 h 407"/>
                <a:gd name="T106" fmla="*/ 2147483647 w 574"/>
                <a:gd name="T107" fmla="*/ 2147483647 h 407"/>
                <a:gd name="T108" fmla="*/ 2147483647 w 574"/>
                <a:gd name="T109" fmla="*/ 2147483647 h 407"/>
                <a:gd name="T110" fmla="*/ 2147483647 w 574"/>
                <a:gd name="T111" fmla="*/ 2147483647 h 407"/>
                <a:gd name="T112" fmla="*/ 2147483647 w 574"/>
                <a:gd name="T113" fmla="*/ 2147483647 h 407"/>
                <a:gd name="T114" fmla="*/ 2147483647 w 574"/>
                <a:gd name="T115" fmla="*/ 2147483647 h 407"/>
                <a:gd name="T116" fmla="*/ 2147483647 w 574"/>
                <a:gd name="T117" fmla="*/ 2147483647 h 407"/>
                <a:gd name="T118" fmla="*/ 2147483647 w 574"/>
                <a:gd name="T119" fmla="*/ 2147483647 h 407"/>
                <a:gd name="T120" fmla="*/ 2147483647 w 574"/>
                <a:gd name="T121" fmla="*/ 2147483647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4"/>
                <a:gd name="T184" fmla="*/ 0 h 407"/>
                <a:gd name="T185" fmla="*/ 574 w 574"/>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4" h="407">
                  <a:moveTo>
                    <a:pt x="520" y="357"/>
                  </a:moveTo>
                  <a:lnTo>
                    <a:pt x="519" y="363"/>
                  </a:lnTo>
                  <a:lnTo>
                    <a:pt x="523" y="376"/>
                  </a:lnTo>
                  <a:lnTo>
                    <a:pt x="521" y="406"/>
                  </a:lnTo>
                  <a:lnTo>
                    <a:pt x="489" y="397"/>
                  </a:lnTo>
                  <a:lnTo>
                    <a:pt x="488" y="397"/>
                  </a:lnTo>
                  <a:lnTo>
                    <a:pt x="478" y="396"/>
                  </a:lnTo>
                  <a:lnTo>
                    <a:pt x="470" y="394"/>
                  </a:lnTo>
                  <a:lnTo>
                    <a:pt x="469" y="394"/>
                  </a:lnTo>
                  <a:lnTo>
                    <a:pt x="462" y="393"/>
                  </a:lnTo>
                  <a:lnTo>
                    <a:pt x="442" y="389"/>
                  </a:lnTo>
                  <a:lnTo>
                    <a:pt x="441" y="389"/>
                  </a:lnTo>
                  <a:lnTo>
                    <a:pt x="422" y="385"/>
                  </a:lnTo>
                  <a:lnTo>
                    <a:pt x="383" y="376"/>
                  </a:lnTo>
                  <a:lnTo>
                    <a:pt x="368" y="374"/>
                  </a:lnTo>
                  <a:lnTo>
                    <a:pt x="355" y="379"/>
                  </a:lnTo>
                  <a:lnTo>
                    <a:pt x="347" y="376"/>
                  </a:lnTo>
                  <a:lnTo>
                    <a:pt x="333" y="375"/>
                  </a:lnTo>
                  <a:lnTo>
                    <a:pt x="323" y="372"/>
                  </a:lnTo>
                  <a:lnTo>
                    <a:pt x="314" y="378"/>
                  </a:lnTo>
                  <a:lnTo>
                    <a:pt x="298" y="376"/>
                  </a:lnTo>
                  <a:lnTo>
                    <a:pt x="296" y="376"/>
                  </a:lnTo>
                  <a:lnTo>
                    <a:pt x="292" y="376"/>
                  </a:lnTo>
                  <a:lnTo>
                    <a:pt x="287" y="376"/>
                  </a:lnTo>
                  <a:lnTo>
                    <a:pt x="271" y="383"/>
                  </a:lnTo>
                  <a:lnTo>
                    <a:pt x="250" y="381"/>
                  </a:lnTo>
                  <a:lnTo>
                    <a:pt x="238" y="374"/>
                  </a:lnTo>
                  <a:lnTo>
                    <a:pt x="236" y="376"/>
                  </a:lnTo>
                  <a:lnTo>
                    <a:pt x="221" y="378"/>
                  </a:lnTo>
                  <a:lnTo>
                    <a:pt x="217" y="379"/>
                  </a:lnTo>
                  <a:lnTo>
                    <a:pt x="196" y="379"/>
                  </a:lnTo>
                  <a:lnTo>
                    <a:pt x="195" y="372"/>
                  </a:lnTo>
                  <a:lnTo>
                    <a:pt x="178" y="364"/>
                  </a:lnTo>
                  <a:lnTo>
                    <a:pt x="175" y="361"/>
                  </a:lnTo>
                  <a:lnTo>
                    <a:pt x="174" y="360"/>
                  </a:lnTo>
                  <a:lnTo>
                    <a:pt x="157" y="360"/>
                  </a:lnTo>
                  <a:lnTo>
                    <a:pt x="152" y="357"/>
                  </a:lnTo>
                  <a:lnTo>
                    <a:pt x="143" y="363"/>
                  </a:lnTo>
                  <a:lnTo>
                    <a:pt x="127" y="365"/>
                  </a:lnTo>
                  <a:lnTo>
                    <a:pt x="121" y="364"/>
                  </a:lnTo>
                  <a:lnTo>
                    <a:pt x="116" y="367"/>
                  </a:lnTo>
                  <a:lnTo>
                    <a:pt x="102" y="361"/>
                  </a:lnTo>
                  <a:lnTo>
                    <a:pt x="81" y="346"/>
                  </a:lnTo>
                  <a:lnTo>
                    <a:pt x="83" y="339"/>
                  </a:lnTo>
                  <a:lnTo>
                    <a:pt x="83" y="338"/>
                  </a:lnTo>
                  <a:lnTo>
                    <a:pt x="84" y="336"/>
                  </a:lnTo>
                  <a:lnTo>
                    <a:pt x="84" y="325"/>
                  </a:lnTo>
                  <a:lnTo>
                    <a:pt x="85" y="313"/>
                  </a:lnTo>
                  <a:lnTo>
                    <a:pt x="76" y="292"/>
                  </a:lnTo>
                  <a:lnTo>
                    <a:pt x="62" y="284"/>
                  </a:lnTo>
                  <a:lnTo>
                    <a:pt x="58" y="285"/>
                  </a:lnTo>
                  <a:lnTo>
                    <a:pt x="49" y="284"/>
                  </a:lnTo>
                  <a:lnTo>
                    <a:pt x="45" y="271"/>
                  </a:lnTo>
                  <a:lnTo>
                    <a:pt x="44" y="268"/>
                  </a:lnTo>
                  <a:lnTo>
                    <a:pt x="31" y="266"/>
                  </a:lnTo>
                  <a:lnTo>
                    <a:pt x="26" y="261"/>
                  </a:lnTo>
                  <a:lnTo>
                    <a:pt x="15" y="264"/>
                  </a:lnTo>
                  <a:lnTo>
                    <a:pt x="8" y="260"/>
                  </a:lnTo>
                  <a:lnTo>
                    <a:pt x="6" y="254"/>
                  </a:lnTo>
                  <a:lnTo>
                    <a:pt x="4" y="259"/>
                  </a:lnTo>
                  <a:lnTo>
                    <a:pt x="0" y="257"/>
                  </a:lnTo>
                  <a:lnTo>
                    <a:pt x="12" y="218"/>
                  </a:lnTo>
                  <a:lnTo>
                    <a:pt x="9" y="239"/>
                  </a:lnTo>
                  <a:lnTo>
                    <a:pt x="13" y="235"/>
                  </a:lnTo>
                  <a:lnTo>
                    <a:pt x="19" y="235"/>
                  </a:lnTo>
                  <a:lnTo>
                    <a:pt x="19" y="223"/>
                  </a:lnTo>
                  <a:lnTo>
                    <a:pt x="26" y="217"/>
                  </a:lnTo>
                  <a:lnTo>
                    <a:pt x="29" y="213"/>
                  </a:lnTo>
                  <a:lnTo>
                    <a:pt x="17" y="213"/>
                  </a:lnTo>
                  <a:lnTo>
                    <a:pt x="12" y="209"/>
                  </a:lnTo>
                  <a:lnTo>
                    <a:pt x="13" y="202"/>
                  </a:lnTo>
                  <a:lnTo>
                    <a:pt x="15" y="193"/>
                  </a:lnTo>
                  <a:lnTo>
                    <a:pt x="12" y="189"/>
                  </a:lnTo>
                  <a:lnTo>
                    <a:pt x="16" y="195"/>
                  </a:lnTo>
                  <a:lnTo>
                    <a:pt x="33" y="192"/>
                  </a:lnTo>
                  <a:lnTo>
                    <a:pt x="34" y="189"/>
                  </a:lnTo>
                  <a:lnTo>
                    <a:pt x="24" y="184"/>
                  </a:lnTo>
                  <a:lnTo>
                    <a:pt x="19" y="177"/>
                  </a:lnTo>
                  <a:lnTo>
                    <a:pt x="16" y="187"/>
                  </a:lnTo>
                  <a:lnTo>
                    <a:pt x="12" y="187"/>
                  </a:lnTo>
                  <a:lnTo>
                    <a:pt x="16" y="157"/>
                  </a:lnTo>
                  <a:lnTo>
                    <a:pt x="16" y="146"/>
                  </a:lnTo>
                  <a:lnTo>
                    <a:pt x="12" y="139"/>
                  </a:lnTo>
                  <a:lnTo>
                    <a:pt x="15" y="121"/>
                  </a:lnTo>
                  <a:lnTo>
                    <a:pt x="12" y="95"/>
                  </a:lnTo>
                  <a:lnTo>
                    <a:pt x="13" y="92"/>
                  </a:lnTo>
                  <a:lnTo>
                    <a:pt x="5" y="80"/>
                  </a:lnTo>
                  <a:lnTo>
                    <a:pt x="4" y="66"/>
                  </a:lnTo>
                  <a:lnTo>
                    <a:pt x="6" y="62"/>
                  </a:lnTo>
                  <a:lnTo>
                    <a:pt x="5" y="49"/>
                  </a:lnTo>
                  <a:lnTo>
                    <a:pt x="15" y="31"/>
                  </a:lnTo>
                  <a:lnTo>
                    <a:pt x="12" y="26"/>
                  </a:lnTo>
                  <a:lnTo>
                    <a:pt x="16" y="26"/>
                  </a:lnTo>
                  <a:lnTo>
                    <a:pt x="58" y="62"/>
                  </a:lnTo>
                  <a:lnTo>
                    <a:pt x="96" y="76"/>
                  </a:lnTo>
                  <a:lnTo>
                    <a:pt x="96" y="77"/>
                  </a:lnTo>
                  <a:lnTo>
                    <a:pt x="121" y="83"/>
                  </a:lnTo>
                  <a:lnTo>
                    <a:pt x="131" y="92"/>
                  </a:lnTo>
                  <a:lnTo>
                    <a:pt x="137" y="95"/>
                  </a:lnTo>
                  <a:lnTo>
                    <a:pt x="138" y="88"/>
                  </a:lnTo>
                  <a:lnTo>
                    <a:pt x="145" y="90"/>
                  </a:lnTo>
                  <a:lnTo>
                    <a:pt x="141" y="92"/>
                  </a:lnTo>
                  <a:lnTo>
                    <a:pt x="143" y="98"/>
                  </a:lnTo>
                  <a:lnTo>
                    <a:pt x="148" y="119"/>
                  </a:lnTo>
                  <a:lnTo>
                    <a:pt x="135" y="126"/>
                  </a:lnTo>
                  <a:lnTo>
                    <a:pt x="135" y="130"/>
                  </a:lnTo>
                  <a:lnTo>
                    <a:pt x="152" y="119"/>
                  </a:lnTo>
                  <a:lnTo>
                    <a:pt x="156" y="119"/>
                  </a:lnTo>
                  <a:lnTo>
                    <a:pt x="155" y="134"/>
                  </a:lnTo>
                  <a:lnTo>
                    <a:pt x="153" y="133"/>
                  </a:lnTo>
                  <a:lnTo>
                    <a:pt x="148" y="156"/>
                  </a:lnTo>
                  <a:lnTo>
                    <a:pt x="149" y="157"/>
                  </a:lnTo>
                  <a:lnTo>
                    <a:pt x="150" y="167"/>
                  </a:lnTo>
                  <a:lnTo>
                    <a:pt x="153" y="173"/>
                  </a:lnTo>
                  <a:lnTo>
                    <a:pt x="143" y="175"/>
                  </a:lnTo>
                  <a:lnTo>
                    <a:pt x="141" y="173"/>
                  </a:lnTo>
                  <a:lnTo>
                    <a:pt x="141" y="171"/>
                  </a:lnTo>
                  <a:lnTo>
                    <a:pt x="142" y="180"/>
                  </a:lnTo>
                  <a:lnTo>
                    <a:pt x="149" y="178"/>
                  </a:lnTo>
                  <a:lnTo>
                    <a:pt x="157" y="175"/>
                  </a:lnTo>
                  <a:lnTo>
                    <a:pt x="155" y="166"/>
                  </a:lnTo>
                  <a:lnTo>
                    <a:pt x="161" y="131"/>
                  </a:lnTo>
                  <a:lnTo>
                    <a:pt x="174" y="116"/>
                  </a:lnTo>
                  <a:lnTo>
                    <a:pt x="178" y="115"/>
                  </a:lnTo>
                  <a:lnTo>
                    <a:pt x="179" y="110"/>
                  </a:lnTo>
                  <a:lnTo>
                    <a:pt x="173" y="96"/>
                  </a:lnTo>
                  <a:lnTo>
                    <a:pt x="173" y="85"/>
                  </a:lnTo>
                  <a:lnTo>
                    <a:pt x="168" y="95"/>
                  </a:lnTo>
                  <a:lnTo>
                    <a:pt x="171" y="103"/>
                  </a:lnTo>
                  <a:lnTo>
                    <a:pt x="167" y="95"/>
                  </a:lnTo>
                  <a:lnTo>
                    <a:pt x="163" y="94"/>
                  </a:lnTo>
                  <a:lnTo>
                    <a:pt x="164" y="81"/>
                  </a:lnTo>
                  <a:lnTo>
                    <a:pt x="174" y="83"/>
                  </a:lnTo>
                  <a:lnTo>
                    <a:pt x="177" y="78"/>
                  </a:lnTo>
                  <a:lnTo>
                    <a:pt x="168" y="69"/>
                  </a:lnTo>
                  <a:lnTo>
                    <a:pt x="164" y="65"/>
                  </a:lnTo>
                  <a:lnTo>
                    <a:pt x="155" y="78"/>
                  </a:lnTo>
                  <a:lnTo>
                    <a:pt x="157" y="99"/>
                  </a:lnTo>
                  <a:lnTo>
                    <a:pt x="160" y="101"/>
                  </a:lnTo>
                  <a:lnTo>
                    <a:pt x="161" y="96"/>
                  </a:lnTo>
                  <a:lnTo>
                    <a:pt x="170" y="105"/>
                  </a:lnTo>
                  <a:lnTo>
                    <a:pt x="167" y="119"/>
                  </a:lnTo>
                  <a:lnTo>
                    <a:pt x="160" y="108"/>
                  </a:lnTo>
                  <a:lnTo>
                    <a:pt x="153" y="102"/>
                  </a:lnTo>
                  <a:lnTo>
                    <a:pt x="155" y="88"/>
                  </a:lnTo>
                  <a:lnTo>
                    <a:pt x="148" y="81"/>
                  </a:lnTo>
                  <a:lnTo>
                    <a:pt x="159" y="62"/>
                  </a:lnTo>
                  <a:lnTo>
                    <a:pt x="164" y="40"/>
                  </a:lnTo>
                  <a:lnTo>
                    <a:pt x="171" y="59"/>
                  </a:lnTo>
                  <a:lnTo>
                    <a:pt x="177" y="41"/>
                  </a:lnTo>
                  <a:lnTo>
                    <a:pt x="178" y="30"/>
                  </a:lnTo>
                  <a:lnTo>
                    <a:pt x="171" y="27"/>
                  </a:lnTo>
                  <a:lnTo>
                    <a:pt x="168" y="38"/>
                  </a:lnTo>
                  <a:lnTo>
                    <a:pt x="164" y="13"/>
                  </a:lnTo>
                  <a:lnTo>
                    <a:pt x="167" y="0"/>
                  </a:lnTo>
                  <a:lnTo>
                    <a:pt x="303" y="31"/>
                  </a:lnTo>
                  <a:lnTo>
                    <a:pt x="444" y="62"/>
                  </a:lnTo>
                  <a:lnTo>
                    <a:pt x="489" y="72"/>
                  </a:lnTo>
                  <a:lnTo>
                    <a:pt x="543" y="83"/>
                  </a:lnTo>
                  <a:lnTo>
                    <a:pt x="573" y="88"/>
                  </a:lnTo>
                  <a:lnTo>
                    <a:pt x="571" y="92"/>
                  </a:lnTo>
                  <a:lnTo>
                    <a:pt x="571" y="96"/>
                  </a:lnTo>
                  <a:lnTo>
                    <a:pt x="568" y="103"/>
                  </a:lnTo>
                  <a:lnTo>
                    <a:pt x="557" y="163"/>
                  </a:lnTo>
                  <a:lnTo>
                    <a:pt x="555" y="180"/>
                  </a:lnTo>
                  <a:lnTo>
                    <a:pt x="552" y="187"/>
                  </a:lnTo>
                  <a:lnTo>
                    <a:pt x="552" y="191"/>
                  </a:lnTo>
                  <a:lnTo>
                    <a:pt x="552" y="192"/>
                  </a:lnTo>
                  <a:lnTo>
                    <a:pt x="552" y="195"/>
                  </a:lnTo>
                  <a:lnTo>
                    <a:pt x="548" y="218"/>
                  </a:lnTo>
                  <a:lnTo>
                    <a:pt x="545" y="231"/>
                  </a:lnTo>
                  <a:lnTo>
                    <a:pt x="539" y="259"/>
                  </a:lnTo>
                  <a:lnTo>
                    <a:pt x="538" y="270"/>
                  </a:lnTo>
                  <a:lnTo>
                    <a:pt x="537" y="271"/>
                  </a:lnTo>
                  <a:lnTo>
                    <a:pt x="535" y="284"/>
                  </a:lnTo>
                  <a:lnTo>
                    <a:pt x="527" y="324"/>
                  </a:lnTo>
                  <a:lnTo>
                    <a:pt x="525" y="329"/>
                  </a:lnTo>
                  <a:lnTo>
                    <a:pt x="523" y="346"/>
                  </a:lnTo>
                  <a:lnTo>
                    <a:pt x="521" y="350"/>
                  </a:lnTo>
                  <a:lnTo>
                    <a:pt x="520" y="357"/>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72" name="Washington extra (no alt text)"/>
            <p:cNvSpPr>
              <a:spLocks/>
            </p:cNvSpPr>
            <p:nvPr/>
          </p:nvSpPr>
          <p:spPr bwMode="auto">
            <a:xfrm>
              <a:off x="1262063" y="1638300"/>
              <a:ext cx="52387" cy="39688"/>
            </a:xfrm>
            <a:custGeom>
              <a:avLst/>
              <a:gdLst>
                <a:gd name="T0" fmla="*/ 2147483647 w 33"/>
                <a:gd name="T1" fmla="*/ 0 h 27"/>
                <a:gd name="T2" fmla="*/ 2147483647 w 33"/>
                <a:gd name="T3" fmla="*/ 2147483647 h 27"/>
                <a:gd name="T4" fmla="*/ 2147483647 w 33"/>
                <a:gd name="T5" fmla="*/ 2147483647 h 27"/>
                <a:gd name="T6" fmla="*/ 2147483647 w 33"/>
                <a:gd name="T7" fmla="*/ 2147483647 h 27"/>
                <a:gd name="T8" fmla="*/ 2147483647 w 33"/>
                <a:gd name="T9" fmla="*/ 2147483647 h 27"/>
                <a:gd name="T10" fmla="*/ 2147483647 w 33"/>
                <a:gd name="T11" fmla="*/ 2147483647 h 27"/>
                <a:gd name="T12" fmla="*/ 2147483647 w 33"/>
                <a:gd name="T13" fmla="*/ 2147483647 h 27"/>
                <a:gd name="T14" fmla="*/ 0 w 33"/>
                <a:gd name="T15" fmla="*/ 2147483647 h 27"/>
                <a:gd name="T16" fmla="*/ 2147483647 w 33"/>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7"/>
                <a:gd name="T29" fmla="*/ 33 w 3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7">
                  <a:moveTo>
                    <a:pt x="4" y="0"/>
                  </a:moveTo>
                  <a:lnTo>
                    <a:pt x="6" y="11"/>
                  </a:lnTo>
                  <a:lnTo>
                    <a:pt x="11" y="14"/>
                  </a:lnTo>
                  <a:lnTo>
                    <a:pt x="13" y="2"/>
                  </a:lnTo>
                  <a:lnTo>
                    <a:pt x="32" y="7"/>
                  </a:lnTo>
                  <a:lnTo>
                    <a:pt x="22" y="26"/>
                  </a:lnTo>
                  <a:lnTo>
                    <a:pt x="6" y="24"/>
                  </a:lnTo>
                  <a:lnTo>
                    <a:pt x="0" y="17"/>
                  </a:lnTo>
                  <a:lnTo>
                    <a:pt x="4" y="0"/>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2069" name="West Virgiinia" descr="West Virginia, 25 or 2,000 kilowatt limit."/>
          <p:cNvSpPr>
            <a:spLocks/>
          </p:cNvSpPr>
          <p:nvPr/>
        </p:nvSpPr>
        <p:spPr bwMode="auto">
          <a:xfrm>
            <a:off x="5630863" y="2801225"/>
            <a:ext cx="603250" cy="569913"/>
          </a:xfrm>
          <a:custGeom>
            <a:avLst/>
            <a:gdLst>
              <a:gd name="T0" fmla="*/ 2147483647 w 383"/>
              <a:gd name="T1" fmla="*/ 2147483647 h 387"/>
              <a:gd name="T2" fmla="*/ 2147483647 w 383"/>
              <a:gd name="T3" fmla="*/ 2147483647 h 387"/>
              <a:gd name="T4" fmla="*/ 2147483647 w 383"/>
              <a:gd name="T5" fmla="*/ 2147483647 h 387"/>
              <a:gd name="T6" fmla="*/ 2147483647 w 383"/>
              <a:gd name="T7" fmla="*/ 2147483647 h 387"/>
              <a:gd name="T8" fmla="*/ 2147483647 w 383"/>
              <a:gd name="T9" fmla="*/ 2147483647 h 387"/>
              <a:gd name="T10" fmla="*/ 2147483647 w 383"/>
              <a:gd name="T11" fmla="*/ 2147483647 h 387"/>
              <a:gd name="T12" fmla="*/ 2147483647 w 383"/>
              <a:gd name="T13" fmla="*/ 2147483647 h 387"/>
              <a:gd name="T14" fmla="*/ 2147483647 w 383"/>
              <a:gd name="T15" fmla="*/ 2147483647 h 387"/>
              <a:gd name="T16" fmla="*/ 2147483647 w 383"/>
              <a:gd name="T17" fmla="*/ 2147483647 h 387"/>
              <a:gd name="T18" fmla="*/ 2147483647 w 383"/>
              <a:gd name="T19" fmla="*/ 2147483647 h 387"/>
              <a:gd name="T20" fmla="*/ 2147483647 w 383"/>
              <a:gd name="T21" fmla="*/ 2147483647 h 387"/>
              <a:gd name="T22" fmla="*/ 2147483647 w 383"/>
              <a:gd name="T23" fmla="*/ 2147483647 h 387"/>
              <a:gd name="T24" fmla="*/ 2147483647 w 383"/>
              <a:gd name="T25" fmla="*/ 2147483647 h 387"/>
              <a:gd name="T26" fmla="*/ 2147483647 w 383"/>
              <a:gd name="T27" fmla="*/ 2147483647 h 387"/>
              <a:gd name="T28" fmla="*/ 2147483647 w 383"/>
              <a:gd name="T29" fmla="*/ 2147483647 h 387"/>
              <a:gd name="T30" fmla="*/ 2147483647 w 383"/>
              <a:gd name="T31" fmla="*/ 2147483647 h 387"/>
              <a:gd name="T32" fmla="*/ 2147483647 w 383"/>
              <a:gd name="T33" fmla="*/ 2147483647 h 387"/>
              <a:gd name="T34" fmla="*/ 2147483647 w 383"/>
              <a:gd name="T35" fmla="*/ 2147483647 h 387"/>
              <a:gd name="T36" fmla="*/ 2147483647 w 383"/>
              <a:gd name="T37" fmla="*/ 2147483647 h 387"/>
              <a:gd name="T38" fmla="*/ 2147483647 w 383"/>
              <a:gd name="T39" fmla="*/ 2147483647 h 387"/>
              <a:gd name="T40" fmla="*/ 2147483647 w 383"/>
              <a:gd name="T41" fmla="*/ 2147483647 h 387"/>
              <a:gd name="T42" fmla="*/ 2147483647 w 383"/>
              <a:gd name="T43" fmla="*/ 2147483647 h 387"/>
              <a:gd name="T44" fmla="*/ 2147483647 w 383"/>
              <a:gd name="T45" fmla="*/ 2147483647 h 387"/>
              <a:gd name="T46" fmla="*/ 2147483647 w 383"/>
              <a:gd name="T47" fmla="*/ 2147483647 h 387"/>
              <a:gd name="T48" fmla="*/ 2147483647 w 383"/>
              <a:gd name="T49" fmla="*/ 2147483647 h 387"/>
              <a:gd name="T50" fmla="*/ 2147483647 w 383"/>
              <a:gd name="T51" fmla="*/ 2147483647 h 387"/>
              <a:gd name="T52" fmla="*/ 2147483647 w 383"/>
              <a:gd name="T53" fmla="*/ 2147483647 h 387"/>
              <a:gd name="T54" fmla="*/ 2147483647 w 383"/>
              <a:gd name="T55" fmla="*/ 2147483647 h 387"/>
              <a:gd name="T56" fmla="*/ 2147483647 w 383"/>
              <a:gd name="T57" fmla="*/ 2147483647 h 387"/>
              <a:gd name="T58" fmla="*/ 2147483647 w 383"/>
              <a:gd name="T59" fmla="*/ 2147483647 h 387"/>
              <a:gd name="T60" fmla="*/ 2147483647 w 383"/>
              <a:gd name="T61" fmla="*/ 2147483647 h 387"/>
              <a:gd name="T62" fmla="*/ 2147483647 w 383"/>
              <a:gd name="T63" fmla="*/ 2147483647 h 387"/>
              <a:gd name="T64" fmla="*/ 2147483647 w 383"/>
              <a:gd name="T65" fmla="*/ 2147483647 h 387"/>
              <a:gd name="T66" fmla="*/ 2147483647 w 383"/>
              <a:gd name="T67" fmla="*/ 2147483647 h 387"/>
              <a:gd name="T68" fmla="*/ 2147483647 w 383"/>
              <a:gd name="T69" fmla="*/ 2147483647 h 387"/>
              <a:gd name="T70" fmla="*/ 2147483647 w 383"/>
              <a:gd name="T71" fmla="*/ 2147483647 h 387"/>
              <a:gd name="T72" fmla="*/ 2147483647 w 383"/>
              <a:gd name="T73" fmla="*/ 2147483647 h 387"/>
              <a:gd name="T74" fmla="*/ 2147483647 w 383"/>
              <a:gd name="T75" fmla="*/ 2147483647 h 387"/>
              <a:gd name="T76" fmla="*/ 2147483647 w 383"/>
              <a:gd name="T77" fmla="*/ 2147483647 h 387"/>
              <a:gd name="T78" fmla="*/ 2147483647 w 383"/>
              <a:gd name="T79" fmla="*/ 2147483647 h 387"/>
              <a:gd name="T80" fmla="*/ 2147483647 w 383"/>
              <a:gd name="T81" fmla="*/ 2147483647 h 387"/>
              <a:gd name="T82" fmla="*/ 2147483647 w 383"/>
              <a:gd name="T83" fmla="*/ 2147483647 h 387"/>
              <a:gd name="T84" fmla="*/ 2147483647 w 383"/>
              <a:gd name="T85" fmla="*/ 2147483647 h 387"/>
              <a:gd name="T86" fmla="*/ 2147483647 w 383"/>
              <a:gd name="T87" fmla="*/ 2147483647 h 387"/>
              <a:gd name="T88" fmla="*/ 2147483647 w 383"/>
              <a:gd name="T89" fmla="*/ 2147483647 h 387"/>
              <a:gd name="T90" fmla="*/ 2147483647 w 383"/>
              <a:gd name="T91" fmla="*/ 2147483647 h 387"/>
              <a:gd name="T92" fmla="*/ 2147483647 w 383"/>
              <a:gd name="T93" fmla="*/ 2147483647 h 387"/>
              <a:gd name="T94" fmla="*/ 2147483647 w 383"/>
              <a:gd name="T95" fmla="*/ 2147483647 h 387"/>
              <a:gd name="T96" fmla="*/ 2147483647 w 383"/>
              <a:gd name="T97" fmla="*/ 2147483647 h 387"/>
              <a:gd name="T98" fmla="*/ 2147483647 w 383"/>
              <a:gd name="T99" fmla="*/ 2147483647 h 387"/>
              <a:gd name="T100" fmla="*/ 2147483647 w 383"/>
              <a:gd name="T101" fmla="*/ 2147483647 h 387"/>
              <a:gd name="T102" fmla="*/ 2147483647 w 383"/>
              <a:gd name="T103" fmla="*/ 2147483647 h 387"/>
              <a:gd name="T104" fmla="*/ 2147483647 w 383"/>
              <a:gd name="T105" fmla="*/ 2147483647 h 387"/>
              <a:gd name="T106" fmla="*/ 2147483647 w 383"/>
              <a:gd name="T107" fmla="*/ 2147483647 h 387"/>
              <a:gd name="T108" fmla="*/ 2147483647 w 383"/>
              <a:gd name="T109" fmla="*/ 2147483647 h 387"/>
              <a:gd name="T110" fmla="*/ 2147483647 w 383"/>
              <a:gd name="T111" fmla="*/ 2147483647 h 387"/>
              <a:gd name="T112" fmla="*/ 2147483647 w 383"/>
              <a:gd name="T113" fmla="*/ 2147483647 h 387"/>
              <a:gd name="T114" fmla="*/ 2147483647 w 383"/>
              <a:gd name="T115" fmla="*/ 2147483647 h 387"/>
              <a:gd name="T116" fmla="*/ 2147483647 w 383"/>
              <a:gd name="T117" fmla="*/ 2147483647 h 387"/>
              <a:gd name="T118" fmla="*/ 2147483647 w 383"/>
              <a:gd name="T119" fmla="*/ 2147483647 h 387"/>
              <a:gd name="T120" fmla="*/ 2147483647 w 383"/>
              <a:gd name="T121" fmla="*/ 2147483647 h 387"/>
              <a:gd name="T122" fmla="*/ 2147483647 w 383"/>
              <a:gd name="T123" fmla="*/ 2147483647 h 387"/>
              <a:gd name="T124" fmla="*/ 2147483647 w 383"/>
              <a:gd name="T125" fmla="*/ 2147483647 h 3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3"/>
              <a:gd name="T190" fmla="*/ 0 h 387"/>
              <a:gd name="T191" fmla="*/ 383 w 383"/>
              <a:gd name="T192" fmla="*/ 387 h 3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3" h="387">
                <a:moveTo>
                  <a:pt x="84" y="150"/>
                </a:moveTo>
                <a:lnTo>
                  <a:pt x="89" y="146"/>
                </a:lnTo>
                <a:lnTo>
                  <a:pt x="92" y="143"/>
                </a:lnTo>
                <a:lnTo>
                  <a:pt x="102" y="135"/>
                </a:lnTo>
                <a:lnTo>
                  <a:pt x="103" y="130"/>
                </a:lnTo>
                <a:lnTo>
                  <a:pt x="105" y="130"/>
                </a:lnTo>
                <a:lnTo>
                  <a:pt x="107" y="124"/>
                </a:lnTo>
                <a:lnTo>
                  <a:pt x="109" y="120"/>
                </a:lnTo>
                <a:lnTo>
                  <a:pt x="114" y="116"/>
                </a:lnTo>
                <a:lnTo>
                  <a:pt x="119" y="113"/>
                </a:lnTo>
                <a:lnTo>
                  <a:pt x="120" y="102"/>
                </a:lnTo>
                <a:lnTo>
                  <a:pt x="117" y="99"/>
                </a:lnTo>
                <a:lnTo>
                  <a:pt x="119" y="88"/>
                </a:lnTo>
                <a:lnTo>
                  <a:pt x="120" y="80"/>
                </a:lnTo>
                <a:lnTo>
                  <a:pt x="124" y="74"/>
                </a:lnTo>
                <a:lnTo>
                  <a:pt x="123" y="67"/>
                </a:lnTo>
                <a:lnTo>
                  <a:pt x="123" y="56"/>
                </a:lnTo>
                <a:lnTo>
                  <a:pt x="123" y="53"/>
                </a:lnTo>
                <a:lnTo>
                  <a:pt x="124" y="49"/>
                </a:lnTo>
                <a:lnTo>
                  <a:pt x="127" y="41"/>
                </a:lnTo>
                <a:lnTo>
                  <a:pt x="127" y="29"/>
                </a:lnTo>
                <a:lnTo>
                  <a:pt x="124" y="27"/>
                </a:lnTo>
                <a:lnTo>
                  <a:pt x="124" y="26"/>
                </a:lnTo>
                <a:lnTo>
                  <a:pt x="124" y="16"/>
                </a:lnTo>
                <a:lnTo>
                  <a:pt x="119" y="6"/>
                </a:lnTo>
                <a:lnTo>
                  <a:pt x="121" y="2"/>
                </a:lnTo>
                <a:lnTo>
                  <a:pt x="127" y="1"/>
                </a:lnTo>
                <a:lnTo>
                  <a:pt x="128" y="0"/>
                </a:lnTo>
                <a:lnTo>
                  <a:pt x="128" y="1"/>
                </a:lnTo>
                <a:lnTo>
                  <a:pt x="130" y="5"/>
                </a:lnTo>
                <a:lnTo>
                  <a:pt x="131" y="16"/>
                </a:lnTo>
                <a:lnTo>
                  <a:pt x="132" y="19"/>
                </a:lnTo>
                <a:lnTo>
                  <a:pt x="132" y="22"/>
                </a:lnTo>
                <a:lnTo>
                  <a:pt x="134" y="24"/>
                </a:lnTo>
                <a:lnTo>
                  <a:pt x="135" y="41"/>
                </a:lnTo>
                <a:lnTo>
                  <a:pt x="137" y="42"/>
                </a:lnTo>
                <a:lnTo>
                  <a:pt x="138" y="51"/>
                </a:lnTo>
                <a:lnTo>
                  <a:pt x="138" y="52"/>
                </a:lnTo>
                <a:lnTo>
                  <a:pt x="139" y="62"/>
                </a:lnTo>
                <a:lnTo>
                  <a:pt x="141" y="66"/>
                </a:lnTo>
                <a:lnTo>
                  <a:pt x="141" y="69"/>
                </a:lnTo>
                <a:lnTo>
                  <a:pt x="141" y="71"/>
                </a:lnTo>
                <a:lnTo>
                  <a:pt x="145" y="95"/>
                </a:lnTo>
                <a:lnTo>
                  <a:pt x="145" y="96"/>
                </a:lnTo>
                <a:lnTo>
                  <a:pt x="146" y="98"/>
                </a:lnTo>
                <a:lnTo>
                  <a:pt x="148" y="98"/>
                </a:lnTo>
                <a:lnTo>
                  <a:pt x="155" y="96"/>
                </a:lnTo>
                <a:lnTo>
                  <a:pt x="157" y="96"/>
                </a:lnTo>
                <a:lnTo>
                  <a:pt x="157" y="95"/>
                </a:lnTo>
                <a:lnTo>
                  <a:pt x="195" y="89"/>
                </a:lnTo>
                <a:lnTo>
                  <a:pt x="197" y="88"/>
                </a:lnTo>
                <a:lnTo>
                  <a:pt x="203" y="87"/>
                </a:lnTo>
                <a:lnTo>
                  <a:pt x="207" y="87"/>
                </a:lnTo>
                <a:lnTo>
                  <a:pt x="221" y="84"/>
                </a:lnTo>
                <a:lnTo>
                  <a:pt x="224" y="84"/>
                </a:lnTo>
                <a:lnTo>
                  <a:pt x="231" y="83"/>
                </a:lnTo>
                <a:lnTo>
                  <a:pt x="233" y="103"/>
                </a:lnTo>
                <a:lnTo>
                  <a:pt x="240" y="138"/>
                </a:lnTo>
                <a:lnTo>
                  <a:pt x="247" y="130"/>
                </a:lnTo>
                <a:lnTo>
                  <a:pt x="254" y="121"/>
                </a:lnTo>
                <a:lnTo>
                  <a:pt x="256" y="118"/>
                </a:lnTo>
                <a:lnTo>
                  <a:pt x="260" y="116"/>
                </a:lnTo>
                <a:lnTo>
                  <a:pt x="269" y="102"/>
                </a:lnTo>
                <a:lnTo>
                  <a:pt x="274" y="103"/>
                </a:lnTo>
                <a:lnTo>
                  <a:pt x="287" y="83"/>
                </a:lnTo>
                <a:lnTo>
                  <a:pt x="300" y="89"/>
                </a:lnTo>
                <a:lnTo>
                  <a:pt x="303" y="89"/>
                </a:lnTo>
                <a:lnTo>
                  <a:pt x="314" y="89"/>
                </a:lnTo>
                <a:lnTo>
                  <a:pt x="316" y="89"/>
                </a:lnTo>
                <a:lnTo>
                  <a:pt x="322" y="78"/>
                </a:lnTo>
                <a:lnTo>
                  <a:pt x="322" y="76"/>
                </a:lnTo>
                <a:lnTo>
                  <a:pt x="325" y="74"/>
                </a:lnTo>
                <a:lnTo>
                  <a:pt x="330" y="74"/>
                </a:lnTo>
                <a:lnTo>
                  <a:pt x="340" y="66"/>
                </a:lnTo>
                <a:lnTo>
                  <a:pt x="350" y="71"/>
                </a:lnTo>
                <a:lnTo>
                  <a:pt x="352" y="73"/>
                </a:lnTo>
                <a:lnTo>
                  <a:pt x="362" y="69"/>
                </a:lnTo>
                <a:lnTo>
                  <a:pt x="369" y="81"/>
                </a:lnTo>
                <a:lnTo>
                  <a:pt x="376" y="88"/>
                </a:lnTo>
                <a:lnTo>
                  <a:pt x="379" y="96"/>
                </a:lnTo>
                <a:lnTo>
                  <a:pt x="382" y="98"/>
                </a:lnTo>
                <a:lnTo>
                  <a:pt x="379" y="102"/>
                </a:lnTo>
                <a:lnTo>
                  <a:pt x="379" y="106"/>
                </a:lnTo>
                <a:lnTo>
                  <a:pt x="376" y="120"/>
                </a:lnTo>
                <a:lnTo>
                  <a:pt x="359" y="112"/>
                </a:lnTo>
                <a:lnTo>
                  <a:pt x="359" y="110"/>
                </a:lnTo>
                <a:lnTo>
                  <a:pt x="357" y="109"/>
                </a:lnTo>
                <a:lnTo>
                  <a:pt x="348" y="103"/>
                </a:lnTo>
                <a:lnTo>
                  <a:pt x="346" y="102"/>
                </a:lnTo>
                <a:lnTo>
                  <a:pt x="339" y="99"/>
                </a:lnTo>
                <a:lnTo>
                  <a:pt x="336" y="96"/>
                </a:lnTo>
                <a:lnTo>
                  <a:pt x="333" y="95"/>
                </a:lnTo>
                <a:lnTo>
                  <a:pt x="328" y="92"/>
                </a:lnTo>
                <a:lnTo>
                  <a:pt x="329" y="110"/>
                </a:lnTo>
                <a:lnTo>
                  <a:pt x="326" y="131"/>
                </a:lnTo>
                <a:lnTo>
                  <a:pt x="322" y="135"/>
                </a:lnTo>
                <a:lnTo>
                  <a:pt x="319" y="139"/>
                </a:lnTo>
                <a:lnTo>
                  <a:pt x="319" y="146"/>
                </a:lnTo>
                <a:lnTo>
                  <a:pt x="305" y="159"/>
                </a:lnTo>
                <a:lnTo>
                  <a:pt x="300" y="177"/>
                </a:lnTo>
                <a:lnTo>
                  <a:pt x="287" y="168"/>
                </a:lnTo>
                <a:lnTo>
                  <a:pt x="287" y="170"/>
                </a:lnTo>
                <a:lnTo>
                  <a:pt x="283" y="179"/>
                </a:lnTo>
                <a:lnTo>
                  <a:pt x="276" y="208"/>
                </a:lnTo>
                <a:lnTo>
                  <a:pt x="276" y="210"/>
                </a:lnTo>
                <a:lnTo>
                  <a:pt x="276" y="213"/>
                </a:lnTo>
                <a:lnTo>
                  <a:pt x="274" y="215"/>
                </a:lnTo>
                <a:lnTo>
                  <a:pt x="269" y="221"/>
                </a:lnTo>
                <a:lnTo>
                  <a:pt x="256" y="218"/>
                </a:lnTo>
                <a:lnTo>
                  <a:pt x="246" y="208"/>
                </a:lnTo>
                <a:lnTo>
                  <a:pt x="239" y="206"/>
                </a:lnTo>
                <a:lnTo>
                  <a:pt x="236" y="232"/>
                </a:lnTo>
                <a:lnTo>
                  <a:pt x="235" y="233"/>
                </a:lnTo>
                <a:lnTo>
                  <a:pt x="233" y="243"/>
                </a:lnTo>
                <a:lnTo>
                  <a:pt x="228" y="250"/>
                </a:lnTo>
                <a:lnTo>
                  <a:pt x="224" y="261"/>
                </a:lnTo>
                <a:lnTo>
                  <a:pt x="224" y="267"/>
                </a:lnTo>
                <a:lnTo>
                  <a:pt x="221" y="275"/>
                </a:lnTo>
                <a:lnTo>
                  <a:pt x="221" y="276"/>
                </a:lnTo>
                <a:lnTo>
                  <a:pt x="217" y="280"/>
                </a:lnTo>
                <a:lnTo>
                  <a:pt x="210" y="290"/>
                </a:lnTo>
                <a:lnTo>
                  <a:pt x="207" y="302"/>
                </a:lnTo>
                <a:lnTo>
                  <a:pt x="202" y="312"/>
                </a:lnTo>
                <a:lnTo>
                  <a:pt x="204" y="315"/>
                </a:lnTo>
                <a:lnTo>
                  <a:pt x="207" y="316"/>
                </a:lnTo>
                <a:lnTo>
                  <a:pt x="210" y="319"/>
                </a:lnTo>
                <a:lnTo>
                  <a:pt x="208" y="322"/>
                </a:lnTo>
                <a:lnTo>
                  <a:pt x="204" y="333"/>
                </a:lnTo>
                <a:lnTo>
                  <a:pt x="193" y="344"/>
                </a:lnTo>
                <a:lnTo>
                  <a:pt x="191" y="340"/>
                </a:lnTo>
                <a:lnTo>
                  <a:pt x="168" y="354"/>
                </a:lnTo>
                <a:lnTo>
                  <a:pt x="160" y="350"/>
                </a:lnTo>
                <a:lnTo>
                  <a:pt x="160" y="354"/>
                </a:lnTo>
                <a:lnTo>
                  <a:pt x="163" y="358"/>
                </a:lnTo>
                <a:lnTo>
                  <a:pt x="153" y="365"/>
                </a:lnTo>
                <a:lnTo>
                  <a:pt x="152" y="363"/>
                </a:lnTo>
                <a:lnTo>
                  <a:pt x="141" y="369"/>
                </a:lnTo>
                <a:lnTo>
                  <a:pt x="134" y="376"/>
                </a:lnTo>
                <a:lnTo>
                  <a:pt x="131" y="373"/>
                </a:lnTo>
                <a:lnTo>
                  <a:pt x="124" y="369"/>
                </a:lnTo>
                <a:lnTo>
                  <a:pt x="120" y="366"/>
                </a:lnTo>
                <a:lnTo>
                  <a:pt x="114" y="373"/>
                </a:lnTo>
                <a:lnTo>
                  <a:pt x="96" y="386"/>
                </a:lnTo>
                <a:lnTo>
                  <a:pt x="91" y="381"/>
                </a:lnTo>
                <a:lnTo>
                  <a:pt x="71" y="369"/>
                </a:lnTo>
                <a:lnTo>
                  <a:pt x="67" y="356"/>
                </a:lnTo>
                <a:lnTo>
                  <a:pt x="70" y="354"/>
                </a:lnTo>
                <a:lnTo>
                  <a:pt x="66" y="352"/>
                </a:lnTo>
                <a:lnTo>
                  <a:pt x="52" y="352"/>
                </a:lnTo>
                <a:lnTo>
                  <a:pt x="52" y="350"/>
                </a:lnTo>
                <a:lnTo>
                  <a:pt x="31" y="336"/>
                </a:lnTo>
                <a:lnTo>
                  <a:pt x="33" y="334"/>
                </a:lnTo>
                <a:lnTo>
                  <a:pt x="27" y="329"/>
                </a:lnTo>
                <a:lnTo>
                  <a:pt x="23" y="323"/>
                </a:lnTo>
                <a:lnTo>
                  <a:pt x="23" y="322"/>
                </a:lnTo>
                <a:lnTo>
                  <a:pt x="15" y="316"/>
                </a:lnTo>
                <a:lnTo>
                  <a:pt x="15" y="315"/>
                </a:lnTo>
                <a:lnTo>
                  <a:pt x="15" y="309"/>
                </a:lnTo>
                <a:lnTo>
                  <a:pt x="1" y="297"/>
                </a:lnTo>
                <a:lnTo>
                  <a:pt x="1" y="283"/>
                </a:lnTo>
                <a:lnTo>
                  <a:pt x="2" y="283"/>
                </a:lnTo>
                <a:lnTo>
                  <a:pt x="0" y="271"/>
                </a:lnTo>
                <a:lnTo>
                  <a:pt x="0" y="265"/>
                </a:lnTo>
                <a:lnTo>
                  <a:pt x="8" y="265"/>
                </a:lnTo>
                <a:lnTo>
                  <a:pt x="16" y="261"/>
                </a:lnTo>
                <a:lnTo>
                  <a:pt x="22" y="253"/>
                </a:lnTo>
                <a:lnTo>
                  <a:pt x="22" y="243"/>
                </a:lnTo>
                <a:lnTo>
                  <a:pt x="24" y="242"/>
                </a:lnTo>
                <a:lnTo>
                  <a:pt x="27" y="242"/>
                </a:lnTo>
                <a:lnTo>
                  <a:pt x="31" y="237"/>
                </a:lnTo>
                <a:lnTo>
                  <a:pt x="26" y="225"/>
                </a:lnTo>
                <a:lnTo>
                  <a:pt x="31" y="200"/>
                </a:lnTo>
                <a:lnTo>
                  <a:pt x="34" y="196"/>
                </a:lnTo>
                <a:lnTo>
                  <a:pt x="38" y="192"/>
                </a:lnTo>
                <a:lnTo>
                  <a:pt x="48" y="207"/>
                </a:lnTo>
                <a:lnTo>
                  <a:pt x="49" y="206"/>
                </a:lnTo>
                <a:lnTo>
                  <a:pt x="55" y="199"/>
                </a:lnTo>
                <a:lnTo>
                  <a:pt x="58" y="182"/>
                </a:lnTo>
                <a:lnTo>
                  <a:pt x="58" y="178"/>
                </a:lnTo>
                <a:lnTo>
                  <a:pt x="56" y="175"/>
                </a:lnTo>
                <a:lnTo>
                  <a:pt x="55" y="172"/>
                </a:lnTo>
                <a:lnTo>
                  <a:pt x="58" y="168"/>
                </a:lnTo>
                <a:lnTo>
                  <a:pt x="59" y="164"/>
                </a:lnTo>
                <a:lnTo>
                  <a:pt x="69" y="160"/>
                </a:lnTo>
                <a:lnTo>
                  <a:pt x="73" y="149"/>
                </a:lnTo>
                <a:lnTo>
                  <a:pt x="84" y="150"/>
                </a:lnTo>
              </a:path>
            </a:pathLst>
          </a:custGeom>
          <a:solidFill>
            <a:schemeClr val="tx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74" name="Wisconsin" descr="Wisconsin, 20 or 100 kilowatt limit, certain utility types only."/>
          <p:cNvSpPr>
            <a:spLocks/>
          </p:cNvSpPr>
          <p:nvPr/>
        </p:nvSpPr>
        <p:spPr bwMode="auto">
          <a:xfrm>
            <a:off x="4213225" y="1945563"/>
            <a:ext cx="717550" cy="706437"/>
          </a:xfrm>
          <a:custGeom>
            <a:avLst/>
            <a:gdLst>
              <a:gd name="T0" fmla="*/ 2147483647 w 454"/>
              <a:gd name="T1" fmla="*/ 2147483647 h 479"/>
              <a:gd name="T2" fmla="*/ 2147483647 w 454"/>
              <a:gd name="T3" fmla="*/ 2147483647 h 479"/>
              <a:gd name="T4" fmla="*/ 2147483647 w 454"/>
              <a:gd name="T5" fmla="*/ 2147483647 h 479"/>
              <a:gd name="T6" fmla="*/ 2147483647 w 454"/>
              <a:gd name="T7" fmla="*/ 2147483647 h 479"/>
              <a:gd name="T8" fmla="*/ 2147483647 w 454"/>
              <a:gd name="T9" fmla="*/ 2147483647 h 479"/>
              <a:gd name="T10" fmla="*/ 2147483647 w 454"/>
              <a:gd name="T11" fmla="*/ 2147483647 h 479"/>
              <a:gd name="T12" fmla="*/ 2147483647 w 454"/>
              <a:gd name="T13" fmla="*/ 2147483647 h 479"/>
              <a:gd name="T14" fmla="*/ 2147483647 w 454"/>
              <a:gd name="T15" fmla="*/ 2147483647 h 479"/>
              <a:gd name="T16" fmla="*/ 2147483647 w 454"/>
              <a:gd name="T17" fmla="*/ 2147483647 h 479"/>
              <a:gd name="T18" fmla="*/ 2147483647 w 454"/>
              <a:gd name="T19" fmla="*/ 2147483647 h 479"/>
              <a:gd name="T20" fmla="*/ 2147483647 w 454"/>
              <a:gd name="T21" fmla="*/ 2147483647 h 479"/>
              <a:gd name="T22" fmla="*/ 2147483647 w 454"/>
              <a:gd name="T23" fmla="*/ 2147483647 h 479"/>
              <a:gd name="T24" fmla="*/ 2147483647 w 454"/>
              <a:gd name="T25" fmla="*/ 2147483647 h 479"/>
              <a:gd name="T26" fmla="*/ 2147483647 w 454"/>
              <a:gd name="T27" fmla="*/ 2147483647 h 479"/>
              <a:gd name="T28" fmla="*/ 2147483647 w 454"/>
              <a:gd name="T29" fmla="*/ 2147483647 h 479"/>
              <a:gd name="T30" fmla="*/ 2147483647 w 454"/>
              <a:gd name="T31" fmla="*/ 2147483647 h 479"/>
              <a:gd name="T32" fmla="*/ 2147483647 w 454"/>
              <a:gd name="T33" fmla="*/ 2147483647 h 479"/>
              <a:gd name="T34" fmla="*/ 2147483647 w 454"/>
              <a:gd name="T35" fmla="*/ 2147483647 h 479"/>
              <a:gd name="T36" fmla="*/ 2147483647 w 454"/>
              <a:gd name="T37" fmla="*/ 2147483647 h 479"/>
              <a:gd name="T38" fmla="*/ 2147483647 w 454"/>
              <a:gd name="T39" fmla="*/ 2147483647 h 479"/>
              <a:gd name="T40" fmla="*/ 2147483647 w 454"/>
              <a:gd name="T41" fmla="*/ 2147483647 h 479"/>
              <a:gd name="T42" fmla="*/ 2147483647 w 454"/>
              <a:gd name="T43" fmla="*/ 2147483647 h 479"/>
              <a:gd name="T44" fmla="*/ 2147483647 w 454"/>
              <a:gd name="T45" fmla="*/ 2147483647 h 479"/>
              <a:gd name="T46" fmla="*/ 0 w 454"/>
              <a:gd name="T47" fmla="*/ 2147483647 h 479"/>
              <a:gd name="T48" fmla="*/ 2147483647 w 454"/>
              <a:gd name="T49" fmla="*/ 2147483647 h 479"/>
              <a:gd name="T50" fmla="*/ 2147483647 w 454"/>
              <a:gd name="T51" fmla="*/ 2147483647 h 479"/>
              <a:gd name="T52" fmla="*/ 2147483647 w 454"/>
              <a:gd name="T53" fmla="*/ 2147483647 h 479"/>
              <a:gd name="T54" fmla="*/ 2147483647 w 454"/>
              <a:gd name="T55" fmla="*/ 2147483647 h 479"/>
              <a:gd name="T56" fmla="*/ 2147483647 w 454"/>
              <a:gd name="T57" fmla="*/ 2147483647 h 479"/>
              <a:gd name="T58" fmla="*/ 2147483647 w 454"/>
              <a:gd name="T59" fmla="*/ 0 h 479"/>
              <a:gd name="T60" fmla="*/ 2147483647 w 454"/>
              <a:gd name="T61" fmla="*/ 2147483647 h 479"/>
              <a:gd name="T62" fmla="*/ 2147483647 w 454"/>
              <a:gd name="T63" fmla="*/ 2147483647 h 479"/>
              <a:gd name="T64" fmla="*/ 2147483647 w 454"/>
              <a:gd name="T65" fmla="*/ 2147483647 h 479"/>
              <a:gd name="T66" fmla="*/ 2147483647 w 454"/>
              <a:gd name="T67" fmla="*/ 2147483647 h 479"/>
              <a:gd name="T68" fmla="*/ 2147483647 w 454"/>
              <a:gd name="T69" fmla="*/ 2147483647 h 479"/>
              <a:gd name="T70" fmla="*/ 2147483647 w 454"/>
              <a:gd name="T71" fmla="*/ 2147483647 h 479"/>
              <a:gd name="T72" fmla="*/ 2147483647 w 454"/>
              <a:gd name="T73" fmla="*/ 2147483647 h 479"/>
              <a:gd name="T74" fmla="*/ 2147483647 w 454"/>
              <a:gd name="T75" fmla="*/ 2147483647 h 479"/>
              <a:gd name="T76" fmla="*/ 2147483647 w 454"/>
              <a:gd name="T77" fmla="*/ 2147483647 h 479"/>
              <a:gd name="T78" fmla="*/ 2147483647 w 454"/>
              <a:gd name="T79" fmla="*/ 2147483647 h 479"/>
              <a:gd name="T80" fmla="*/ 2147483647 w 454"/>
              <a:gd name="T81" fmla="*/ 2147483647 h 479"/>
              <a:gd name="T82" fmla="*/ 2147483647 w 454"/>
              <a:gd name="T83" fmla="*/ 2147483647 h 479"/>
              <a:gd name="T84" fmla="*/ 2147483647 w 454"/>
              <a:gd name="T85" fmla="*/ 2147483647 h 479"/>
              <a:gd name="T86" fmla="*/ 2147483647 w 454"/>
              <a:gd name="T87" fmla="*/ 2147483647 h 479"/>
              <a:gd name="T88" fmla="*/ 2147483647 w 454"/>
              <a:gd name="T89" fmla="*/ 2147483647 h 479"/>
              <a:gd name="T90" fmla="*/ 2147483647 w 454"/>
              <a:gd name="T91" fmla="*/ 2147483647 h 479"/>
              <a:gd name="T92" fmla="*/ 2147483647 w 454"/>
              <a:gd name="T93" fmla="*/ 2147483647 h 479"/>
              <a:gd name="T94" fmla="*/ 2147483647 w 454"/>
              <a:gd name="T95" fmla="*/ 2147483647 h 479"/>
              <a:gd name="T96" fmla="*/ 2147483647 w 454"/>
              <a:gd name="T97" fmla="*/ 2147483647 h 479"/>
              <a:gd name="T98" fmla="*/ 2147483647 w 454"/>
              <a:gd name="T99" fmla="*/ 2147483647 h 479"/>
              <a:gd name="T100" fmla="*/ 2147483647 w 454"/>
              <a:gd name="T101" fmla="*/ 2147483647 h 479"/>
              <a:gd name="T102" fmla="*/ 2147483647 w 454"/>
              <a:gd name="T103" fmla="*/ 2147483647 h 479"/>
              <a:gd name="T104" fmla="*/ 2147483647 w 454"/>
              <a:gd name="T105" fmla="*/ 2147483647 h 479"/>
              <a:gd name="T106" fmla="*/ 2147483647 w 454"/>
              <a:gd name="T107" fmla="*/ 2147483647 h 479"/>
              <a:gd name="T108" fmla="*/ 2147483647 w 454"/>
              <a:gd name="T109" fmla="*/ 2147483647 h 479"/>
              <a:gd name="T110" fmla="*/ 2147483647 w 454"/>
              <a:gd name="T111" fmla="*/ 2147483647 h 479"/>
              <a:gd name="T112" fmla="*/ 2147483647 w 454"/>
              <a:gd name="T113" fmla="*/ 2147483647 h 479"/>
              <a:gd name="T114" fmla="*/ 2147483647 w 454"/>
              <a:gd name="T115" fmla="*/ 2147483647 h 4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4"/>
              <a:gd name="T175" fmla="*/ 0 h 479"/>
              <a:gd name="T176" fmla="*/ 454 w 454"/>
              <a:gd name="T177" fmla="*/ 479 h 4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4" h="479">
                <a:moveTo>
                  <a:pt x="343" y="466"/>
                </a:moveTo>
                <a:lnTo>
                  <a:pt x="340" y="466"/>
                </a:lnTo>
                <a:lnTo>
                  <a:pt x="335" y="468"/>
                </a:lnTo>
                <a:lnTo>
                  <a:pt x="329" y="468"/>
                </a:lnTo>
                <a:lnTo>
                  <a:pt x="321" y="468"/>
                </a:lnTo>
                <a:lnTo>
                  <a:pt x="304" y="469"/>
                </a:lnTo>
                <a:lnTo>
                  <a:pt x="295" y="471"/>
                </a:lnTo>
                <a:lnTo>
                  <a:pt x="293" y="471"/>
                </a:lnTo>
                <a:lnTo>
                  <a:pt x="285" y="471"/>
                </a:lnTo>
                <a:lnTo>
                  <a:pt x="275" y="472"/>
                </a:lnTo>
                <a:lnTo>
                  <a:pt x="259" y="472"/>
                </a:lnTo>
                <a:lnTo>
                  <a:pt x="254" y="473"/>
                </a:lnTo>
                <a:lnTo>
                  <a:pt x="252" y="473"/>
                </a:lnTo>
                <a:lnTo>
                  <a:pt x="242" y="473"/>
                </a:lnTo>
                <a:lnTo>
                  <a:pt x="235" y="473"/>
                </a:lnTo>
                <a:lnTo>
                  <a:pt x="211" y="476"/>
                </a:lnTo>
                <a:lnTo>
                  <a:pt x="207" y="476"/>
                </a:lnTo>
                <a:lnTo>
                  <a:pt x="199" y="476"/>
                </a:lnTo>
                <a:lnTo>
                  <a:pt x="195" y="478"/>
                </a:lnTo>
                <a:lnTo>
                  <a:pt x="189" y="465"/>
                </a:lnTo>
                <a:lnTo>
                  <a:pt x="185" y="462"/>
                </a:lnTo>
                <a:lnTo>
                  <a:pt x="174" y="461"/>
                </a:lnTo>
                <a:lnTo>
                  <a:pt x="159" y="453"/>
                </a:lnTo>
                <a:lnTo>
                  <a:pt x="157" y="440"/>
                </a:lnTo>
                <a:lnTo>
                  <a:pt x="151" y="429"/>
                </a:lnTo>
                <a:lnTo>
                  <a:pt x="149" y="426"/>
                </a:lnTo>
                <a:lnTo>
                  <a:pt x="148" y="419"/>
                </a:lnTo>
                <a:lnTo>
                  <a:pt x="148" y="418"/>
                </a:lnTo>
                <a:lnTo>
                  <a:pt x="156" y="399"/>
                </a:lnTo>
                <a:lnTo>
                  <a:pt x="144" y="383"/>
                </a:lnTo>
                <a:lnTo>
                  <a:pt x="144" y="382"/>
                </a:lnTo>
                <a:lnTo>
                  <a:pt x="142" y="374"/>
                </a:lnTo>
                <a:lnTo>
                  <a:pt x="142" y="372"/>
                </a:lnTo>
                <a:lnTo>
                  <a:pt x="139" y="364"/>
                </a:lnTo>
                <a:lnTo>
                  <a:pt x="137" y="361"/>
                </a:lnTo>
                <a:lnTo>
                  <a:pt x="137" y="349"/>
                </a:lnTo>
                <a:lnTo>
                  <a:pt x="138" y="346"/>
                </a:lnTo>
                <a:lnTo>
                  <a:pt x="138" y="343"/>
                </a:lnTo>
                <a:lnTo>
                  <a:pt x="134" y="336"/>
                </a:lnTo>
                <a:lnTo>
                  <a:pt x="132" y="335"/>
                </a:lnTo>
                <a:lnTo>
                  <a:pt x="126" y="326"/>
                </a:lnTo>
                <a:lnTo>
                  <a:pt x="121" y="322"/>
                </a:lnTo>
                <a:lnTo>
                  <a:pt x="121" y="321"/>
                </a:lnTo>
                <a:lnTo>
                  <a:pt x="116" y="318"/>
                </a:lnTo>
                <a:lnTo>
                  <a:pt x="112" y="318"/>
                </a:lnTo>
                <a:lnTo>
                  <a:pt x="106" y="315"/>
                </a:lnTo>
                <a:lnTo>
                  <a:pt x="99" y="308"/>
                </a:lnTo>
                <a:lnTo>
                  <a:pt x="88" y="302"/>
                </a:lnTo>
                <a:lnTo>
                  <a:pt x="85" y="296"/>
                </a:lnTo>
                <a:lnTo>
                  <a:pt x="76" y="282"/>
                </a:lnTo>
                <a:lnTo>
                  <a:pt x="69" y="279"/>
                </a:lnTo>
                <a:lnTo>
                  <a:pt x="65" y="278"/>
                </a:lnTo>
                <a:lnTo>
                  <a:pt x="58" y="277"/>
                </a:lnTo>
                <a:lnTo>
                  <a:pt x="56" y="275"/>
                </a:lnTo>
                <a:lnTo>
                  <a:pt x="51" y="271"/>
                </a:lnTo>
                <a:lnTo>
                  <a:pt x="49" y="267"/>
                </a:lnTo>
                <a:lnTo>
                  <a:pt x="49" y="266"/>
                </a:lnTo>
                <a:lnTo>
                  <a:pt x="36" y="264"/>
                </a:lnTo>
                <a:lnTo>
                  <a:pt x="19" y="252"/>
                </a:lnTo>
                <a:lnTo>
                  <a:pt x="16" y="249"/>
                </a:lnTo>
                <a:lnTo>
                  <a:pt x="12" y="246"/>
                </a:lnTo>
                <a:lnTo>
                  <a:pt x="13" y="232"/>
                </a:lnTo>
                <a:lnTo>
                  <a:pt x="12" y="218"/>
                </a:lnTo>
                <a:lnTo>
                  <a:pt x="13" y="205"/>
                </a:lnTo>
                <a:lnTo>
                  <a:pt x="12" y="196"/>
                </a:lnTo>
                <a:lnTo>
                  <a:pt x="12" y="195"/>
                </a:lnTo>
                <a:lnTo>
                  <a:pt x="12" y="192"/>
                </a:lnTo>
                <a:lnTo>
                  <a:pt x="12" y="187"/>
                </a:lnTo>
                <a:lnTo>
                  <a:pt x="13" y="164"/>
                </a:lnTo>
                <a:lnTo>
                  <a:pt x="11" y="159"/>
                </a:lnTo>
                <a:lnTo>
                  <a:pt x="0" y="151"/>
                </a:lnTo>
                <a:lnTo>
                  <a:pt x="2" y="141"/>
                </a:lnTo>
                <a:lnTo>
                  <a:pt x="9" y="128"/>
                </a:lnTo>
                <a:lnTo>
                  <a:pt x="42" y="101"/>
                </a:lnTo>
                <a:lnTo>
                  <a:pt x="41" y="92"/>
                </a:lnTo>
                <a:lnTo>
                  <a:pt x="40" y="65"/>
                </a:lnTo>
                <a:lnTo>
                  <a:pt x="40" y="55"/>
                </a:lnTo>
                <a:lnTo>
                  <a:pt x="38" y="42"/>
                </a:lnTo>
                <a:lnTo>
                  <a:pt x="38" y="38"/>
                </a:lnTo>
                <a:lnTo>
                  <a:pt x="42" y="38"/>
                </a:lnTo>
                <a:lnTo>
                  <a:pt x="54" y="27"/>
                </a:lnTo>
                <a:lnTo>
                  <a:pt x="59" y="31"/>
                </a:lnTo>
                <a:lnTo>
                  <a:pt x="60" y="33"/>
                </a:lnTo>
                <a:lnTo>
                  <a:pt x="76" y="33"/>
                </a:lnTo>
                <a:lnTo>
                  <a:pt x="94" y="24"/>
                </a:lnTo>
                <a:lnTo>
                  <a:pt x="106" y="20"/>
                </a:lnTo>
                <a:lnTo>
                  <a:pt x="119" y="11"/>
                </a:lnTo>
                <a:lnTo>
                  <a:pt x="124" y="12"/>
                </a:lnTo>
                <a:lnTo>
                  <a:pt x="142" y="0"/>
                </a:lnTo>
                <a:lnTo>
                  <a:pt x="151" y="8"/>
                </a:lnTo>
                <a:lnTo>
                  <a:pt x="142" y="22"/>
                </a:lnTo>
                <a:lnTo>
                  <a:pt x="145" y="30"/>
                </a:lnTo>
                <a:lnTo>
                  <a:pt x="141" y="36"/>
                </a:lnTo>
                <a:lnTo>
                  <a:pt x="141" y="40"/>
                </a:lnTo>
                <a:lnTo>
                  <a:pt x="151" y="34"/>
                </a:lnTo>
                <a:lnTo>
                  <a:pt x="153" y="27"/>
                </a:lnTo>
                <a:lnTo>
                  <a:pt x="169" y="38"/>
                </a:lnTo>
                <a:lnTo>
                  <a:pt x="174" y="37"/>
                </a:lnTo>
                <a:lnTo>
                  <a:pt x="178" y="40"/>
                </a:lnTo>
                <a:lnTo>
                  <a:pt x="180" y="38"/>
                </a:lnTo>
                <a:lnTo>
                  <a:pt x="195" y="45"/>
                </a:lnTo>
                <a:lnTo>
                  <a:pt x="203" y="59"/>
                </a:lnTo>
                <a:lnTo>
                  <a:pt x="218" y="65"/>
                </a:lnTo>
                <a:lnTo>
                  <a:pt x="224" y="66"/>
                </a:lnTo>
                <a:lnTo>
                  <a:pt x="283" y="77"/>
                </a:lnTo>
                <a:lnTo>
                  <a:pt x="290" y="81"/>
                </a:lnTo>
                <a:lnTo>
                  <a:pt x="295" y="83"/>
                </a:lnTo>
                <a:lnTo>
                  <a:pt x="302" y="87"/>
                </a:lnTo>
                <a:lnTo>
                  <a:pt x="310" y="87"/>
                </a:lnTo>
                <a:lnTo>
                  <a:pt x="314" y="87"/>
                </a:lnTo>
                <a:lnTo>
                  <a:pt x="320" y="90"/>
                </a:lnTo>
                <a:lnTo>
                  <a:pt x="328" y="88"/>
                </a:lnTo>
                <a:lnTo>
                  <a:pt x="347" y="90"/>
                </a:lnTo>
                <a:lnTo>
                  <a:pt x="358" y="94"/>
                </a:lnTo>
                <a:lnTo>
                  <a:pt x="361" y="98"/>
                </a:lnTo>
                <a:lnTo>
                  <a:pt x="360" y="105"/>
                </a:lnTo>
                <a:lnTo>
                  <a:pt x="364" y="108"/>
                </a:lnTo>
                <a:lnTo>
                  <a:pt x="369" y="106"/>
                </a:lnTo>
                <a:lnTo>
                  <a:pt x="369" y="108"/>
                </a:lnTo>
                <a:lnTo>
                  <a:pt x="378" y="110"/>
                </a:lnTo>
                <a:lnTo>
                  <a:pt x="380" y="112"/>
                </a:lnTo>
                <a:lnTo>
                  <a:pt x="400" y="175"/>
                </a:lnTo>
                <a:lnTo>
                  <a:pt x="407" y="178"/>
                </a:lnTo>
                <a:lnTo>
                  <a:pt x="405" y="185"/>
                </a:lnTo>
                <a:lnTo>
                  <a:pt x="405" y="188"/>
                </a:lnTo>
                <a:lnTo>
                  <a:pt x="394" y="192"/>
                </a:lnTo>
                <a:lnTo>
                  <a:pt x="382" y="218"/>
                </a:lnTo>
                <a:lnTo>
                  <a:pt x="382" y="220"/>
                </a:lnTo>
                <a:lnTo>
                  <a:pt x="380" y="225"/>
                </a:lnTo>
                <a:lnTo>
                  <a:pt x="380" y="232"/>
                </a:lnTo>
                <a:lnTo>
                  <a:pt x="390" y="232"/>
                </a:lnTo>
                <a:lnTo>
                  <a:pt x="398" y="228"/>
                </a:lnTo>
                <a:lnTo>
                  <a:pt x="400" y="225"/>
                </a:lnTo>
                <a:lnTo>
                  <a:pt x="400" y="224"/>
                </a:lnTo>
                <a:lnTo>
                  <a:pt x="403" y="216"/>
                </a:lnTo>
                <a:lnTo>
                  <a:pt x="416" y="202"/>
                </a:lnTo>
                <a:lnTo>
                  <a:pt x="430" y="178"/>
                </a:lnTo>
                <a:lnTo>
                  <a:pt x="433" y="171"/>
                </a:lnTo>
                <a:lnTo>
                  <a:pt x="441" y="162"/>
                </a:lnTo>
                <a:lnTo>
                  <a:pt x="441" y="157"/>
                </a:lnTo>
                <a:lnTo>
                  <a:pt x="450" y="151"/>
                </a:lnTo>
                <a:lnTo>
                  <a:pt x="453" y="157"/>
                </a:lnTo>
                <a:lnTo>
                  <a:pt x="429" y="221"/>
                </a:lnTo>
                <a:lnTo>
                  <a:pt x="422" y="241"/>
                </a:lnTo>
                <a:lnTo>
                  <a:pt x="419" y="260"/>
                </a:lnTo>
                <a:lnTo>
                  <a:pt x="422" y="268"/>
                </a:lnTo>
                <a:lnTo>
                  <a:pt x="412" y="296"/>
                </a:lnTo>
                <a:lnTo>
                  <a:pt x="410" y="308"/>
                </a:lnTo>
                <a:lnTo>
                  <a:pt x="414" y="322"/>
                </a:lnTo>
                <a:lnTo>
                  <a:pt x="411" y="338"/>
                </a:lnTo>
                <a:lnTo>
                  <a:pt x="408" y="346"/>
                </a:lnTo>
                <a:lnTo>
                  <a:pt x="410" y="351"/>
                </a:lnTo>
                <a:lnTo>
                  <a:pt x="404" y="365"/>
                </a:lnTo>
                <a:lnTo>
                  <a:pt x="403" y="379"/>
                </a:lnTo>
                <a:lnTo>
                  <a:pt x="404" y="385"/>
                </a:lnTo>
                <a:lnTo>
                  <a:pt x="404" y="392"/>
                </a:lnTo>
                <a:lnTo>
                  <a:pt x="407" y="405"/>
                </a:lnTo>
                <a:lnTo>
                  <a:pt x="414" y="422"/>
                </a:lnTo>
                <a:lnTo>
                  <a:pt x="418" y="432"/>
                </a:lnTo>
                <a:lnTo>
                  <a:pt x="416" y="441"/>
                </a:lnTo>
                <a:lnTo>
                  <a:pt x="416" y="446"/>
                </a:lnTo>
                <a:lnTo>
                  <a:pt x="419" y="459"/>
                </a:lnTo>
                <a:lnTo>
                  <a:pt x="404" y="461"/>
                </a:lnTo>
                <a:lnTo>
                  <a:pt x="393" y="462"/>
                </a:lnTo>
                <a:lnTo>
                  <a:pt x="387" y="462"/>
                </a:lnTo>
                <a:lnTo>
                  <a:pt x="383" y="462"/>
                </a:lnTo>
                <a:lnTo>
                  <a:pt x="379" y="464"/>
                </a:lnTo>
                <a:lnTo>
                  <a:pt x="354" y="465"/>
                </a:lnTo>
                <a:lnTo>
                  <a:pt x="350" y="466"/>
                </a:lnTo>
                <a:lnTo>
                  <a:pt x="347" y="466"/>
                </a:lnTo>
                <a:lnTo>
                  <a:pt x="344" y="466"/>
                </a:lnTo>
                <a:lnTo>
                  <a:pt x="343" y="466"/>
                </a:lnTo>
              </a:path>
            </a:pathLst>
          </a:custGeom>
          <a:solidFill>
            <a:schemeClr val="tx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73" name="Wyoming" descr="Wyoming, 25 kilowatt limit, certain utility types only."/>
          <p:cNvSpPr>
            <a:spLocks/>
          </p:cNvSpPr>
          <p:nvPr/>
        </p:nvSpPr>
        <p:spPr bwMode="auto">
          <a:xfrm>
            <a:off x="1933575" y="2190038"/>
            <a:ext cx="931863" cy="712787"/>
          </a:xfrm>
          <a:custGeom>
            <a:avLst/>
            <a:gdLst>
              <a:gd name="T0" fmla="*/ 2147483647 w 590"/>
              <a:gd name="T1" fmla="*/ 2147483647 h 485"/>
              <a:gd name="T2" fmla="*/ 2147483647 w 590"/>
              <a:gd name="T3" fmla="*/ 2147483647 h 485"/>
              <a:gd name="T4" fmla="*/ 2147483647 w 590"/>
              <a:gd name="T5" fmla="*/ 2147483647 h 485"/>
              <a:gd name="T6" fmla="*/ 2147483647 w 590"/>
              <a:gd name="T7" fmla="*/ 2147483647 h 485"/>
              <a:gd name="T8" fmla="*/ 2147483647 w 590"/>
              <a:gd name="T9" fmla="*/ 2147483647 h 485"/>
              <a:gd name="T10" fmla="*/ 2147483647 w 590"/>
              <a:gd name="T11" fmla="*/ 2147483647 h 485"/>
              <a:gd name="T12" fmla="*/ 2147483647 w 590"/>
              <a:gd name="T13" fmla="*/ 2147483647 h 485"/>
              <a:gd name="T14" fmla="*/ 2147483647 w 590"/>
              <a:gd name="T15" fmla="*/ 2147483647 h 485"/>
              <a:gd name="T16" fmla="*/ 0 w 590"/>
              <a:gd name="T17" fmla="*/ 2147483647 h 485"/>
              <a:gd name="T18" fmla="*/ 2147483647 w 590"/>
              <a:gd name="T19" fmla="*/ 2147483647 h 485"/>
              <a:gd name="T20" fmla="*/ 2147483647 w 590"/>
              <a:gd name="T21" fmla="*/ 2147483647 h 485"/>
              <a:gd name="T22" fmla="*/ 2147483647 w 590"/>
              <a:gd name="T23" fmla="*/ 2147483647 h 485"/>
              <a:gd name="T24" fmla="*/ 2147483647 w 590"/>
              <a:gd name="T25" fmla="*/ 2147483647 h 485"/>
              <a:gd name="T26" fmla="*/ 2147483647 w 590"/>
              <a:gd name="T27" fmla="*/ 2147483647 h 485"/>
              <a:gd name="T28" fmla="*/ 2147483647 w 590"/>
              <a:gd name="T29" fmla="*/ 2147483647 h 485"/>
              <a:gd name="T30" fmla="*/ 2147483647 w 590"/>
              <a:gd name="T31" fmla="*/ 2147483647 h 485"/>
              <a:gd name="T32" fmla="*/ 2147483647 w 590"/>
              <a:gd name="T33" fmla="*/ 2147483647 h 485"/>
              <a:gd name="T34" fmla="*/ 2147483647 w 590"/>
              <a:gd name="T35" fmla="*/ 2147483647 h 485"/>
              <a:gd name="T36" fmla="*/ 2147483647 w 590"/>
              <a:gd name="T37" fmla="*/ 2147483647 h 485"/>
              <a:gd name="T38" fmla="*/ 2147483647 w 590"/>
              <a:gd name="T39" fmla="*/ 2147483647 h 485"/>
              <a:gd name="T40" fmla="*/ 2147483647 w 590"/>
              <a:gd name="T41" fmla="*/ 2147483647 h 485"/>
              <a:gd name="T42" fmla="*/ 2147483647 w 590"/>
              <a:gd name="T43" fmla="*/ 2147483647 h 485"/>
              <a:gd name="T44" fmla="*/ 2147483647 w 590"/>
              <a:gd name="T45" fmla="*/ 2147483647 h 485"/>
              <a:gd name="T46" fmla="*/ 2147483647 w 590"/>
              <a:gd name="T47" fmla="*/ 2147483647 h 485"/>
              <a:gd name="T48" fmla="*/ 2147483647 w 590"/>
              <a:gd name="T49" fmla="*/ 2147483647 h 485"/>
              <a:gd name="T50" fmla="*/ 2147483647 w 590"/>
              <a:gd name="T51" fmla="*/ 2147483647 h 485"/>
              <a:gd name="T52" fmla="*/ 2147483647 w 590"/>
              <a:gd name="T53" fmla="*/ 2147483647 h 485"/>
              <a:gd name="T54" fmla="*/ 2147483647 w 590"/>
              <a:gd name="T55" fmla="*/ 2147483647 h 485"/>
              <a:gd name="T56" fmla="*/ 2147483647 w 590"/>
              <a:gd name="T57" fmla="*/ 2147483647 h 485"/>
              <a:gd name="T58" fmla="*/ 2147483647 w 590"/>
              <a:gd name="T59" fmla="*/ 2147483647 h 485"/>
              <a:gd name="T60" fmla="*/ 2147483647 w 590"/>
              <a:gd name="T61" fmla="*/ 2147483647 h 485"/>
              <a:gd name="T62" fmla="*/ 2147483647 w 590"/>
              <a:gd name="T63" fmla="*/ 2147483647 h 485"/>
              <a:gd name="T64" fmla="*/ 2147483647 w 590"/>
              <a:gd name="T65" fmla="*/ 2147483647 h 485"/>
              <a:gd name="T66" fmla="*/ 2147483647 w 590"/>
              <a:gd name="T67" fmla="*/ 2147483647 h 485"/>
              <a:gd name="T68" fmla="*/ 2147483647 w 590"/>
              <a:gd name="T69" fmla="*/ 2147483647 h 485"/>
              <a:gd name="T70" fmla="*/ 2147483647 w 590"/>
              <a:gd name="T71" fmla="*/ 2147483647 h 485"/>
              <a:gd name="T72" fmla="*/ 2147483647 w 590"/>
              <a:gd name="T73" fmla="*/ 2147483647 h 485"/>
              <a:gd name="T74" fmla="*/ 2147483647 w 590"/>
              <a:gd name="T75" fmla="*/ 2147483647 h 485"/>
              <a:gd name="T76" fmla="*/ 2147483647 w 590"/>
              <a:gd name="T77" fmla="*/ 2147483647 h 485"/>
              <a:gd name="T78" fmla="*/ 2147483647 w 590"/>
              <a:gd name="T79" fmla="*/ 2147483647 h 485"/>
              <a:gd name="T80" fmla="*/ 2147483647 w 590"/>
              <a:gd name="T81" fmla="*/ 2147483647 h 485"/>
              <a:gd name="T82" fmla="*/ 2147483647 w 590"/>
              <a:gd name="T83" fmla="*/ 2147483647 h 485"/>
              <a:gd name="T84" fmla="*/ 2147483647 w 590"/>
              <a:gd name="T85" fmla="*/ 2147483647 h 485"/>
              <a:gd name="T86" fmla="*/ 2147483647 w 590"/>
              <a:gd name="T87" fmla="*/ 2147483647 h 485"/>
              <a:gd name="T88" fmla="*/ 2147483647 w 590"/>
              <a:gd name="T89" fmla="*/ 2147483647 h 485"/>
              <a:gd name="T90" fmla="*/ 2147483647 w 590"/>
              <a:gd name="T91" fmla="*/ 2147483647 h 485"/>
              <a:gd name="T92" fmla="*/ 2147483647 w 590"/>
              <a:gd name="T93" fmla="*/ 2147483647 h 485"/>
              <a:gd name="T94" fmla="*/ 2147483647 w 590"/>
              <a:gd name="T95" fmla="*/ 2147483647 h 485"/>
              <a:gd name="T96" fmla="*/ 2147483647 w 590"/>
              <a:gd name="T97" fmla="*/ 2147483647 h 485"/>
              <a:gd name="T98" fmla="*/ 2147483647 w 590"/>
              <a:gd name="T99" fmla="*/ 2147483647 h 485"/>
              <a:gd name="T100" fmla="*/ 2147483647 w 590"/>
              <a:gd name="T101" fmla="*/ 2147483647 h 485"/>
              <a:gd name="T102" fmla="*/ 2147483647 w 590"/>
              <a:gd name="T103" fmla="*/ 2147483647 h 485"/>
              <a:gd name="T104" fmla="*/ 2147483647 w 590"/>
              <a:gd name="T105" fmla="*/ 2147483647 h 485"/>
              <a:gd name="T106" fmla="*/ 2147483647 w 590"/>
              <a:gd name="T107" fmla="*/ 2147483647 h 485"/>
              <a:gd name="T108" fmla="*/ 2147483647 w 590"/>
              <a:gd name="T109" fmla="*/ 2147483647 h 485"/>
              <a:gd name="T110" fmla="*/ 2147483647 w 590"/>
              <a:gd name="T111" fmla="*/ 2147483647 h 4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0"/>
              <a:gd name="T169" fmla="*/ 0 h 485"/>
              <a:gd name="T170" fmla="*/ 590 w 590"/>
              <a:gd name="T171" fmla="*/ 485 h 4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0" h="485">
                <a:moveTo>
                  <a:pt x="381" y="471"/>
                </a:moveTo>
                <a:lnTo>
                  <a:pt x="376" y="471"/>
                </a:lnTo>
                <a:lnTo>
                  <a:pt x="365" y="468"/>
                </a:lnTo>
                <a:lnTo>
                  <a:pt x="336" y="467"/>
                </a:lnTo>
                <a:lnTo>
                  <a:pt x="333" y="465"/>
                </a:lnTo>
                <a:lnTo>
                  <a:pt x="300" y="463"/>
                </a:lnTo>
                <a:lnTo>
                  <a:pt x="296" y="463"/>
                </a:lnTo>
                <a:lnTo>
                  <a:pt x="274" y="461"/>
                </a:lnTo>
                <a:lnTo>
                  <a:pt x="252" y="459"/>
                </a:lnTo>
                <a:lnTo>
                  <a:pt x="231" y="456"/>
                </a:lnTo>
                <a:lnTo>
                  <a:pt x="180" y="452"/>
                </a:lnTo>
                <a:lnTo>
                  <a:pt x="160" y="449"/>
                </a:lnTo>
                <a:lnTo>
                  <a:pt x="124" y="445"/>
                </a:lnTo>
                <a:lnTo>
                  <a:pt x="121" y="445"/>
                </a:lnTo>
                <a:lnTo>
                  <a:pt x="84" y="441"/>
                </a:lnTo>
                <a:lnTo>
                  <a:pt x="80" y="441"/>
                </a:lnTo>
                <a:lnTo>
                  <a:pt x="62" y="439"/>
                </a:lnTo>
                <a:lnTo>
                  <a:pt x="0" y="431"/>
                </a:lnTo>
                <a:lnTo>
                  <a:pt x="2" y="403"/>
                </a:lnTo>
                <a:lnTo>
                  <a:pt x="5" y="382"/>
                </a:lnTo>
                <a:lnTo>
                  <a:pt x="6" y="375"/>
                </a:lnTo>
                <a:lnTo>
                  <a:pt x="8" y="367"/>
                </a:lnTo>
                <a:lnTo>
                  <a:pt x="9" y="349"/>
                </a:lnTo>
                <a:lnTo>
                  <a:pt x="12" y="341"/>
                </a:lnTo>
                <a:lnTo>
                  <a:pt x="13" y="321"/>
                </a:lnTo>
                <a:lnTo>
                  <a:pt x="15" y="309"/>
                </a:lnTo>
                <a:lnTo>
                  <a:pt x="20" y="271"/>
                </a:lnTo>
                <a:lnTo>
                  <a:pt x="20" y="267"/>
                </a:lnTo>
                <a:lnTo>
                  <a:pt x="24" y="241"/>
                </a:lnTo>
                <a:lnTo>
                  <a:pt x="27" y="214"/>
                </a:lnTo>
                <a:lnTo>
                  <a:pt x="29" y="213"/>
                </a:lnTo>
                <a:lnTo>
                  <a:pt x="29" y="208"/>
                </a:lnTo>
                <a:lnTo>
                  <a:pt x="31" y="188"/>
                </a:lnTo>
                <a:lnTo>
                  <a:pt x="31" y="181"/>
                </a:lnTo>
                <a:lnTo>
                  <a:pt x="34" y="166"/>
                </a:lnTo>
                <a:lnTo>
                  <a:pt x="34" y="160"/>
                </a:lnTo>
                <a:lnTo>
                  <a:pt x="38" y="134"/>
                </a:lnTo>
                <a:lnTo>
                  <a:pt x="40" y="120"/>
                </a:lnTo>
                <a:lnTo>
                  <a:pt x="41" y="108"/>
                </a:lnTo>
                <a:lnTo>
                  <a:pt x="42" y="92"/>
                </a:lnTo>
                <a:lnTo>
                  <a:pt x="45" y="80"/>
                </a:lnTo>
                <a:lnTo>
                  <a:pt x="48" y="56"/>
                </a:lnTo>
                <a:lnTo>
                  <a:pt x="48" y="54"/>
                </a:lnTo>
                <a:lnTo>
                  <a:pt x="51" y="36"/>
                </a:lnTo>
                <a:lnTo>
                  <a:pt x="55" y="0"/>
                </a:lnTo>
                <a:lnTo>
                  <a:pt x="105" y="6"/>
                </a:lnTo>
                <a:lnTo>
                  <a:pt x="135" y="9"/>
                </a:lnTo>
                <a:lnTo>
                  <a:pt x="145" y="11"/>
                </a:lnTo>
                <a:lnTo>
                  <a:pt x="151" y="11"/>
                </a:lnTo>
                <a:lnTo>
                  <a:pt x="202" y="16"/>
                </a:lnTo>
                <a:lnTo>
                  <a:pt x="212" y="19"/>
                </a:lnTo>
                <a:lnTo>
                  <a:pt x="241" y="22"/>
                </a:lnTo>
                <a:lnTo>
                  <a:pt x="249" y="23"/>
                </a:lnTo>
                <a:lnTo>
                  <a:pt x="259" y="23"/>
                </a:lnTo>
                <a:lnTo>
                  <a:pt x="268" y="24"/>
                </a:lnTo>
                <a:lnTo>
                  <a:pt x="295" y="27"/>
                </a:lnTo>
                <a:lnTo>
                  <a:pt x="354" y="33"/>
                </a:lnTo>
                <a:lnTo>
                  <a:pt x="364" y="34"/>
                </a:lnTo>
                <a:lnTo>
                  <a:pt x="419" y="40"/>
                </a:lnTo>
                <a:lnTo>
                  <a:pt x="421" y="40"/>
                </a:lnTo>
                <a:lnTo>
                  <a:pt x="431" y="40"/>
                </a:lnTo>
                <a:lnTo>
                  <a:pt x="439" y="40"/>
                </a:lnTo>
                <a:lnTo>
                  <a:pt x="440" y="40"/>
                </a:lnTo>
                <a:lnTo>
                  <a:pt x="447" y="40"/>
                </a:lnTo>
                <a:lnTo>
                  <a:pt x="511" y="45"/>
                </a:lnTo>
                <a:lnTo>
                  <a:pt x="514" y="45"/>
                </a:lnTo>
                <a:lnTo>
                  <a:pt x="529" y="47"/>
                </a:lnTo>
                <a:lnTo>
                  <a:pt x="537" y="47"/>
                </a:lnTo>
                <a:lnTo>
                  <a:pt x="589" y="51"/>
                </a:lnTo>
                <a:lnTo>
                  <a:pt x="587" y="77"/>
                </a:lnTo>
                <a:lnTo>
                  <a:pt x="587" y="97"/>
                </a:lnTo>
                <a:lnTo>
                  <a:pt x="586" y="104"/>
                </a:lnTo>
                <a:lnTo>
                  <a:pt x="584" y="131"/>
                </a:lnTo>
                <a:lnTo>
                  <a:pt x="584" y="140"/>
                </a:lnTo>
                <a:lnTo>
                  <a:pt x="584" y="142"/>
                </a:lnTo>
                <a:lnTo>
                  <a:pt x="583" y="158"/>
                </a:lnTo>
                <a:lnTo>
                  <a:pt x="582" y="174"/>
                </a:lnTo>
                <a:lnTo>
                  <a:pt x="582" y="185"/>
                </a:lnTo>
                <a:lnTo>
                  <a:pt x="580" y="198"/>
                </a:lnTo>
                <a:lnTo>
                  <a:pt x="579" y="212"/>
                </a:lnTo>
                <a:lnTo>
                  <a:pt x="579" y="213"/>
                </a:lnTo>
                <a:lnTo>
                  <a:pt x="579" y="214"/>
                </a:lnTo>
                <a:lnTo>
                  <a:pt x="579" y="226"/>
                </a:lnTo>
                <a:lnTo>
                  <a:pt x="577" y="253"/>
                </a:lnTo>
                <a:lnTo>
                  <a:pt x="577" y="266"/>
                </a:lnTo>
                <a:lnTo>
                  <a:pt x="576" y="271"/>
                </a:lnTo>
                <a:lnTo>
                  <a:pt x="575" y="285"/>
                </a:lnTo>
                <a:lnTo>
                  <a:pt x="575" y="310"/>
                </a:lnTo>
                <a:lnTo>
                  <a:pt x="572" y="348"/>
                </a:lnTo>
                <a:lnTo>
                  <a:pt x="570" y="361"/>
                </a:lnTo>
                <a:lnTo>
                  <a:pt x="570" y="374"/>
                </a:lnTo>
                <a:lnTo>
                  <a:pt x="569" y="388"/>
                </a:lnTo>
                <a:lnTo>
                  <a:pt x="568" y="402"/>
                </a:lnTo>
                <a:lnTo>
                  <a:pt x="568" y="407"/>
                </a:lnTo>
                <a:lnTo>
                  <a:pt x="568" y="416"/>
                </a:lnTo>
                <a:lnTo>
                  <a:pt x="568" y="422"/>
                </a:lnTo>
                <a:lnTo>
                  <a:pt x="568" y="429"/>
                </a:lnTo>
                <a:lnTo>
                  <a:pt x="566" y="441"/>
                </a:lnTo>
                <a:lnTo>
                  <a:pt x="565" y="450"/>
                </a:lnTo>
                <a:lnTo>
                  <a:pt x="565" y="470"/>
                </a:lnTo>
                <a:lnTo>
                  <a:pt x="564" y="484"/>
                </a:lnTo>
                <a:lnTo>
                  <a:pt x="516" y="479"/>
                </a:lnTo>
                <a:lnTo>
                  <a:pt x="497" y="479"/>
                </a:lnTo>
                <a:lnTo>
                  <a:pt x="491" y="479"/>
                </a:lnTo>
                <a:lnTo>
                  <a:pt x="476" y="478"/>
                </a:lnTo>
                <a:lnTo>
                  <a:pt x="467" y="478"/>
                </a:lnTo>
                <a:lnTo>
                  <a:pt x="465" y="478"/>
                </a:lnTo>
                <a:lnTo>
                  <a:pt x="451" y="477"/>
                </a:lnTo>
                <a:lnTo>
                  <a:pt x="400" y="472"/>
                </a:lnTo>
                <a:lnTo>
                  <a:pt x="392" y="471"/>
                </a:lnTo>
                <a:lnTo>
                  <a:pt x="389" y="471"/>
                </a:lnTo>
                <a:lnTo>
                  <a:pt x="383" y="471"/>
                </a:lnTo>
                <a:lnTo>
                  <a:pt x="381" y="471"/>
                </a:lnTo>
              </a:path>
            </a:pathLst>
          </a:custGeom>
          <a:solidFill>
            <a:schemeClr val="tx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pic>
        <p:nvPicPr>
          <p:cNvPr id="1028" name="Orange Key--------------------------------------------" descr="The following state have voluntary utility net metering programs, but not state sponsored net metering polic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662" y="5419492"/>
            <a:ext cx="25781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9" name="Idaho" descr="Idaho,"/>
          <p:cNvSpPr>
            <a:spLocks/>
          </p:cNvSpPr>
          <p:nvPr/>
        </p:nvSpPr>
        <p:spPr bwMode="auto">
          <a:xfrm>
            <a:off x="1211263" y="1464550"/>
            <a:ext cx="800100" cy="1198563"/>
          </a:xfrm>
          <a:custGeom>
            <a:avLst/>
            <a:gdLst>
              <a:gd name="T0" fmla="*/ 2147483647 w 507"/>
              <a:gd name="T1" fmla="*/ 2147483647 h 815"/>
              <a:gd name="T2" fmla="*/ 2147483647 w 507"/>
              <a:gd name="T3" fmla="*/ 2147483647 h 815"/>
              <a:gd name="T4" fmla="*/ 2147483647 w 507"/>
              <a:gd name="T5" fmla="*/ 2147483647 h 815"/>
              <a:gd name="T6" fmla="*/ 2147483647 w 507"/>
              <a:gd name="T7" fmla="*/ 2147483647 h 815"/>
              <a:gd name="T8" fmla="*/ 2147483647 w 507"/>
              <a:gd name="T9" fmla="*/ 2147483647 h 815"/>
              <a:gd name="T10" fmla="*/ 2147483647 w 507"/>
              <a:gd name="T11" fmla="*/ 2147483647 h 815"/>
              <a:gd name="T12" fmla="*/ 2147483647 w 507"/>
              <a:gd name="T13" fmla="*/ 2147483647 h 815"/>
              <a:gd name="T14" fmla="*/ 2147483647 w 507"/>
              <a:gd name="T15" fmla="*/ 2147483647 h 815"/>
              <a:gd name="T16" fmla="*/ 2147483647 w 507"/>
              <a:gd name="T17" fmla="*/ 2147483647 h 815"/>
              <a:gd name="T18" fmla="*/ 2147483647 w 507"/>
              <a:gd name="T19" fmla="*/ 2147483647 h 815"/>
              <a:gd name="T20" fmla="*/ 2147483647 w 507"/>
              <a:gd name="T21" fmla="*/ 2147483647 h 815"/>
              <a:gd name="T22" fmla="*/ 2147483647 w 507"/>
              <a:gd name="T23" fmla="*/ 2147483647 h 815"/>
              <a:gd name="T24" fmla="*/ 2147483647 w 507"/>
              <a:gd name="T25" fmla="*/ 2147483647 h 815"/>
              <a:gd name="T26" fmla="*/ 2147483647 w 507"/>
              <a:gd name="T27" fmla="*/ 2147483647 h 815"/>
              <a:gd name="T28" fmla="*/ 2147483647 w 507"/>
              <a:gd name="T29" fmla="*/ 2147483647 h 815"/>
              <a:gd name="T30" fmla="*/ 2147483647 w 507"/>
              <a:gd name="T31" fmla="*/ 2147483647 h 815"/>
              <a:gd name="T32" fmla="*/ 2147483647 w 507"/>
              <a:gd name="T33" fmla="*/ 2147483647 h 815"/>
              <a:gd name="T34" fmla="*/ 2147483647 w 507"/>
              <a:gd name="T35" fmla="*/ 2147483647 h 815"/>
              <a:gd name="T36" fmla="*/ 2147483647 w 507"/>
              <a:gd name="T37" fmla="*/ 2147483647 h 815"/>
              <a:gd name="T38" fmla="*/ 2147483647 w 507"/>
              <a:gd name="T39" fmla="*/ 2147483647 h 815"/>
              <a:gd name="T40" fmla="*/ 2147483647 w 507"/>
              <a:gd name="T41" fmla="*/ 2147483647 h 815"/>
              <a:gd name="T42" fmla="*/ 2147483647 w 507"/>
              <a:gd name="T43" fmla="*/ 2147483647 h 815"/>
              <a:gd name="T44" fmla="*/ 2147483647 w 507"/>
              <a:gd name="T45" fmla="*/ 2147483647 h 815"/>
              <a:gd name="T46" fmla="*/ 2147483647 w 507"/>
              <a:gd name="T47" fmla="*/ 2147483647 h 815"/>
              <a:gd name="T48" fmla="*/ 2147483647 w 507"/>
              <a:gd name="T49" fmla="*/ 2147483647 h 815"/>
              <a:gd name="T50" fmla="*/ 2147483647 w 507"/>
              <a:gd name="T51" fmla="*/ 2147483647 h 815"/>
              <a:gd name="T52" fmla="*/ 2147483647 w 507"/>
              <a:gd name="T53" fmla="*/ 2147483647 h 815"/>
              <a:gd name="T54" fmla="*/ 2147483647 w 507"/>
              <a:gd name="T55" fmla="*/ 2147483647 h 815"/>
              <a:gd name="T56" fmla="*/ 2147483647 w 507"/>
              <a:gd name="T57" fmla="*/ 2147483647 h 815"/>
              <a:gd name="T58" fmla="*/ 2147483647 w 507"/>
              <a:gd name="T59" fmla="*/ 2147483647 h 815"/>
              <a:gd name="T60" fmla="*/ 2147483647 w 507"/>
              <a:gd name="T61" fmla="*/ 2147483647 h 815"/>
              <a:gd name="T62" fmla="*/ 2147483647 w 507"/>
              <a:gd name="T63" fmla="*/ 2147483647 h 815"/>
              <a:gd name="T64" fmla="*/ 2147483647 w 507"/>
              <a:gd name="T65" fmla="*/ 2147483647 h 815"/>
              <a:gd name="T66" fmla="*/ 2147483647 w 507"/>
              <a:gd name="T67" fmla="*/ 2147483647 h 815"/>
              <a:gd name="T68" fmla="*/ 2147483647 w 507"/>
              <a:gd name="T69" fmla="*/ 2147483647 h 815"/>
              <a:gd name="T70" fmla="*/ 2147483647 w 507"/>
              <a:gd name="T71" fmla="*/ 0 h 815"/>
              <a:gd name="T72" fmla="*/ 2147483647 w 507"/>
              <a:gd name="T73" fmla="*/ 2147483647 h 815"/>
              <a:gd name="T74" fmla="*/ 2147483647 w 507"/>
              <a:gd name="T75" fmla="*/ 2147483647 h 815"/>
              <a:gd name="T76" fmla="*/ 2147483647 w 507"/>
              <a:gd name="T77" fmla="*/ 2147483647 h 815"/>
              <a:gd name="T78" fmla="*/ 2147483647 w 507"/>
              <a:gd name="T79" fmla="*/ 2147483647 h 815"/>
              <a:gd name="T80" fmla="*/ 2147483647 w 507"/>
              <a:gd name="T81" fmla="*/ 2147483647 h 815"/>
              <a:gd name="T82" fmla="*/ 2147483647 w 507"/>
              <a:gd name="T83" fmla="*/ 2147483647 h 815"/>
              <a:gd name="T84" fmla="*/ 2147483647 w 507"/>
              <a:gd name="T85" fmla="*/ 2147483647 h 815"/>
              <a:gd name="T86" fmla="*/ 2147483647 w 507"/>
              <a:gd name="T87" fmla="*/ 2147483647 h 815"/>
              <a:gd name="T88" fmla="*/ 2147483647 w 507"/>
              <a:gd name="T89" fmla="*/ 2147483647 h 815"/>
              <a:gd name="T90" fmla="*/ 2147483647 w 507"/>
              <a:gd name="T91" fmla="*/ 2147483647 h 815"/>
              <a:gd name="T92" fmla="*/ 2147483647 w 507"/>
              <a:gd name="T93" fmla="*/ 2147483647 h 815"/>
              <a:gd name="T94" fmla="*/ 2147483647 w 507"/>
              <a:gd name="T95" fmla="*/ 2147483647 h 815"/>
              <a:gd name="T96" fmla="*/ 2147483647 w 507"/>
              <a:gd name="T97" fmla="*/ 2147483647 h 8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7"/>
              <a:gd name="T148" fmla="*/ 0 h 815"/>
              <a:gd name="T149" fmla="*/ 507 w 507"/>
              <a:gd name="T150" fmla="*/ 815 h 8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7" h="815">
                <a:moveTo>
                  <a:pt x="52" y="511"/>
                </a:moveTo>
                <a:lnTo>
                  <a:pt x="49" y="515"/>
                </a:lnTo>
                <a:lnTo>
                  <a:pt x="41" y="539"/>
                </a:lnTo>
                <a:lnTo>
                  <a:pt x="38" y="542"/>
                </a:lnTo>
                <a:lnTo>
                  <a:pt x="36" y="546"/>
                </a:lnTo>
                <a:lnTo>
                  <a:pt x="33" y="560"/>
                </a:lnTo>
                <a:lnTo>
                  <a:pt x="31" y="571"/>
                </a:lnTo>
                <a:lnTo>
                  <a:pt x="22" y="615"/>
                </a:lnTo>
                <a:lnTo>
                  <a:pt x="0" y="739"/>
                </a:lnTo>
                <a:lnTo>
                  <a:pt x="4" y="740"/>
                </a:lnTo>
                <a:lnTo>
                  <a:pt x="76" y="754"/>
                </a:lnTo>
                <a:lnTo>
                  <a:pt x="156" y="768"/>
                </a:lnTo>
                <a:lnTo>
                  <a:pt x="178" y="771"/>
                </a:lnTo>
                <a:lnTo>
                  <a:pt x="191" y="773"/>
                </a:lnTo>
                <a:lnTo>
                  <a:pt x="214" y="777"/>
                </a:lnTo>
                <a:lnTo>
                  <a:pt x="217" y="777"/>
                </a:lnTo>
                <a:lnTo>
                  <a:pt x="219" y="779"/>
                </a:lnTo>
                <a:lnTo>
                  <a:pt x="234" y="780"/>
                </a:lnTo>
                <a:lnTo>
                  <a:pt x="257" y="786"/>
                </a:lnTo>
                <a:lnTo>
                  <a:pt x="296" y="790"/>
                </a:lnTo>
                <a:lnTo>
                  <a:pt x="317" y="793"/>
                </a:lnTo>
                <a:lnTo>
                  <a:pt x="381" y="801"/>
                </a:lnTo>
                <a:lnTo>
                  <a:pt x="381" y="802"/>
                </a:lnTo>
                <a:lnTo>
                  <a:pt x="382" y="802"/>
                </a:lnTo>
                <a:lnTo>
                  <a:pt x="386" y="804"/>
                </a:lnTo>
                <a:lnTo>
                  <a:pt x="396" y="804"/>
                </a:lnTo>
                <a:lnTo>
                  <a:pt x="415" y="807"/>
                </a:lnTo>
                <a:lnTo>
                  <a:pt x="433" y="809"/>
                </a:lnTo>
                <a:lnTo>
                  <a:pt x="439" y="811"/>
                </a:lnTo>
                <a:lnTo>
                  <a:pt x="440" y="811"/>
                </a:lnTo>
                <a:lnTo>
                  <a:pt x="471" y="814"/>
                </a:lnTo>
                <a:lnTo>
                  <a:pt x="472" y="801"/>
                </a:lnTo>
                <a:lnTo>
                  <a:pt x="478" y="764"/>
                </a:lnTo>
                <a:lnTo>
                  <a:pt x="478" y="759"/>
                </a:lnTo>
                <a:lnTo>
                  <a:pt x="482" y="733"/>
                </a:lnTo>
                <a:lnTo>
                  <a:pt x="485" y="707"/>
                </a:lnTo>
                <a:lnTo>
                  <a:pt x="486" y="705"/>
                </a:lnTo>
                <a:lnTo>
                  <a:pt x="486" y="700"/>
                </a:lnTo>
                <a:lnTo>
                  <a:pt x="489" y="680"/>
                </a:lnTo>
                <a:lnTo>
                  <a:pt x="489" y="673"/>
                </a:lnTo>
                <a:lnTo>
                  <a:pt x="492" y="658"/>
                </a:lnTo>
                <a:lnTo>
                  <a:pt x="492" y="653"/>
                </a:lnTo>
                <a:lnTo>
                  <a:pt x="496" y="626"/>
                </a:lnTo>
                <a:lnTo>
                  <a:pt x="497" y="612"/>
                </a:lnTo>
                <a:lnTo>
                  <a:pt x="499" y="600"/>
                </a:lnTo>
                <a:lnTo>
                  <a:pt x="500" y="585"/>
                </a:lnTo>
                <a:lnTo>
                  <a:pt x="503" y="572"/>
                </a:lnTo>
                <a:lnTo>
                  <a:pt x="506" y="549"/>
                </a:lnTo>
                <a:lnTo>
                  <a:pt x="503" y="546"/>
                </a:lnTo>
                <a:lnTo>
                  <a:pt x="501" y="546"/>
                </a:lnTo>
                <a:lnTo>
                  <a:pt x="500" y="544"/>
                </a:lnTo>
                <a:lnTo>
                  <a:pt x="492" y="528"/>
                </a:lnTo>
                <a:lnTo>
                  <a:pt x="483" y="515"/>
                </a:lnTo>
                <a:lnTo>
                  <a:pt x="476" y="520"/>
                </a:lnTo>
                <a:lnTo>
                  <a:pt x="472" y="525"/>
                </a:lnTo>
                <a:lnTo>
                  <a:pt x="472" y="536"/>
                </a:lnTo>
                <a:lnTo>
                  <a:pt x="463" y="535"/>
                </a:lnTo>
                <a:lnTo>
                  <a:pt x="424" y="532"/>
                </a:lnTo>
                <a:lnTo>
                  <a:pt x="415" y="526"/>
                </a:lnTo>
                <a:lnTo>
                  <a:pt x="406" y="532"/>
                </a:lnTo>
                <a:lnTo>
                  <a:pt x="393" y="535"/>
                </a:lnTo>
                <a:lnTo>
                  <a:pt x="377" y="528"/>
                </a:lnTo>
                <a:lnTo>
                  <a:pt x="367" y="535"/>
                </a:lnTo>
                <a:lnTo>
                  <a:pt x="368" y="540"/>
                </a:lnTo>
                <a:lnTo>
                  <a:pt x="365" y="542"/>
                </a:lnTo>
                <a:lnTo>
                  <a:pt x="356" y="531"/>
                </a:lnTo>
                <a:lnTo>
                  <a:pt x="350" y="496"/>
                </a:lnTo>
                <a:lnTo>
                  <a:pt x="328" y="479"/>
                </a:lnTo>
                <a:lnTo>
                  <a:pt x="331" y="465"/>
                </a:lnTo>
                <a:lnTo>
                  <a:pt x="304" y="386"/>
                </a:lnTo>
                <a:lnTo>
                  <a:pt x="278" y="402"/>
                </a:lnTo>
                <a:lnTo>
                  <a:pt x="268" y="402"/>
                </a:lnTo>
                <a:lnTo>
                  <a:pt x="255" y="393"/>
                </a:lnTo>
                <a:lnTo>
                  <a:pt x="284" y="295"/>
                </a:lnTo>
                <a:lnTo>
                  <a:pt x="286" y="295"/>
                </a:lnTo>
                <a:lnTo>
                  <a:pt x="292" y="284"/>
                </a:lnTo>
                <a:lnTo>
                  <a:pt x="292" y="280"/>
                </a:lnTo>
                <a:lnTo>
                  <a:pt x="288" y="278"/>
                </a:lnTo>
                <a:lnTo>
                  <a:pt x="280" y="280"/>
                </a:lnTo>
                <a:lnTo>
                  <a:pt x="271" y="278"/>
                </a:lnTo>
                <a:lnTo>
                  <a:pt x="270" y="275"/>
                </a:lnTo>
                <a:lnTo>
                  <a:pt x="271" y="270"/>
                </a:lnTo>
                <a:lnTo>
                  <a:pt x="268" y="267"/>
                </a:lnTo>
                <a:lnTo>
                  <a:pt x="260" y="270"/>
                </a:lnTo>
                <a:lnTo>
                  <a:pt x="259" y="269"/>
                </a:lnTo>
                <a:lnTo>
                  <a:pt x="262" y="264"/>
                </a:lnTo>
                <a:lnTo>
                  <a:pt x="250" y="244"/>
                </a:lnTo>
                <a:lnTo>
                  <a:pt x="243" y="234"/>
                </a:lnTo>
                <a:lnTo>
                  <a:pt x="228" y="205"/>
                </a:lnTo>
                <a:lnTo>
                  <a:pt x="219" y="199"/>
                </a:lnTo>
                <a:lnTo>
                  <a:pt x="202" y="180"/>
                </a:lnTo>
                <a:lnTo>
                  <a:pt x="212" y="177"/>
                </a:lnTo>
                <a:lnTo>
                  <a:pt x="203" y="169"/>
                </a:lnTo>
                <a:lnTo>
                  <a:pt x="207" y="151"/>
                </a:lnTo>
                <a:lnTo>
                  <a:pt x="191" y="119"/>
                </a:lnTo>
                <a:lnTo>
                  <a:pt x="191" y="117"/>
                </a:lnTo>
                <a:lnTo>
                  <a:pt x="195" y="94"/>
                </a:lnTo>
                <a:lnTo>
                  <a:pt x="199" y="67"/>
                </a:lnTo>
                <a:lnTo>
                  <a:pt x="201" y="65"/>
                </a:lnTo>
                <a:lnTo>
                  <a:pt x="201" y="63"/>
                </a:lnTo>
                <a:lnTo>
                  <a:pt x="207" y="26"/>
                </a:lnTo>
                <a:lnTo>
                  <a:pt x="209" y="15"/>
                </a:lnTo>
                <a:lnTo>
                  <a:pt x="210" y="12"/>
                </a:lnTo>
                <a:lnTo>
                  <a:pt x="140" y="0"/>
                </a:lnTo>
                <a:lnTo>
                  <a:pt x="138" y="4"/>
                </a:lnTo>
                <a:lnTo>
                  <a:pt x="138" y="8"/>
                </a:lnTo>
                <a:lnTo>
                  <a:pt x="135" y="15"/>
                </a:lnTo>
                <a:lnTo>
                  <a:pt x="124" y="74"/>
                </a:lnTo>
                <a:lnTo>
                  <a:pt x="121" y="91"/>
                </a:lnTo>
                <a:lnTo>
                  <a:pt x="119" y="98"/>
                </a:lnTo>
                <a:lnTo>
                  <a:pt x="119" y="102"/>
                </a:lnTo>
                <a:lnTo>
                  <a:pt x="119" y="104"/>
                </a:lnTo>
                <a:lnTo>
                  <a:pt x="119" y="106"/>
                </a:lnTo>
                <a:lnTo>
                  <a:pt x="115" y="130"/>
                </a:lnTo>
                <a:lnTo>
                  <a:pt x="112" y="142"/>
                </a:lnTo>
                <a:lnTo>
                  <a:pt x="106" y="170"/>
                </a:lnTo>
                <a:lnTo>
                  <a:pt x="105" y="181"/>
                </a:lnTo>
                <a:lnTo>
                  <a:pt x="103" y="183"/>
                </a:lnTo>
                <a:lnTo>
                  <a:pt x="102" y="195"/>
                </a:lnTo>
                <a:lnTo>
                  <a:pt x="94" y="235"/>
                </a:lnTo>
                <a:lnTo>
                  <a:pt x="92" y="241"/>
                </a:lnTo>
                <a:lnTo>
                  <a:pt x="90" y="257"/>
                </a:lnTo>
                <a:lnTo>
                  <a:pt x="88" y="262"/>
                </a:lnTo>
                <a:lnTo>
                  <a:pt x="87" y="269"/>
                </a:lnTo>
                <a:lnTo>
                  <a:pt x="85" y="274"/>
                </a:lnTo>
                <a:lnTo>
                  <a:pt x="90" y="288"/>
                </a:lnTo>
                <a:lnTo>
                  <a:pt x="88" y="317"/>
                </a:lnTo>
                <a:lnTo>
                  <a:pt x="91" y="321"/>
                </a:lnTo>
                <a:lnTo>
                  <a:pt x="92" y="331"/>
                </a:lnTo>
                <a:lnTo>
                  <a:pt x="94" y="332"/>
                </a:lnTo>
                <a:lnTo>
                  <a:pt x="110" y="348"/>
                </a:lnTo>
                <a:lnTo>
                  <a:pt x="113" y="361"/>
                </a:lnTo>
                <a:lnTo>
                  <a:pt x="91" y="396"/>
                </a:lnTo>
                <a:lnTo>
                  <a:pt x="90" y="397"/>
                </a:lnTo>
                <a:lnTo>
                  <a:pt x="83" y="411"/>
                </a:lnTo>
                <a:lnTo>
                  <a:pt x="80" y="416"/>
                </a:lnTo>
                <a:lnTo>
                  <a:pt x="73" y="422"/>
                </a:lnTo>
                <a:lnTo>
                  <a:pt x="66" y="439"/>
                </a:lnTo>
                <a:lnTo>
                  <a:pt x="55" y="446"/>
                </a:lnTo>
                <a:lnTo>
                  <a:pt x="31" y="483"/>
                </a:lnTo>
                <a:lnTo>
                  <a:pt x="31" y="492"/>
                </a:lnTo>
                <a:lnTo>
                  <a:pt x="41" y="499"/>
                </a:lnTo>
                <a:lnTo>
                  <a:pt x="47" y="500"/>
                </a:lnTo>
                <a:lnTo>
                  <a:pt x="52" y="511"/>
                </a:lnTo>
              </a:path>
            </a:pathLst>
          </a:custGeom>
          <a:solidFill>
            <a:schemeClr val="bg2">
              <a:lumMod val="75000"/>
            </a:schemeClr>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12" name="South Carolina" descr="South Carolina,"/>
          <p:cNvSpPr>
            <a:spLocks/>
          </p:cNvSpPr>
          <p:nvPr/>
        </p:nvSpPr>
        <p:spPr bwMode="auto">
          <a:xfrm>
            <a:off x="5624513" y="3680700"/>
            <a:ext cx="688975" cy="488950"/>
          </a:xfrm>
          <a:custGeom>
            <a:avLst/>
            <a:gdLst>
              <a:gd name="T0" fmla="*/ 2147483647 w 435"/>
              <a:gd name="T1" fmla="*/ 2147483647 h 332"/>
              <a:gd name="T2" fmla="*/ 2147483647 w 435"/>
              <a:gd name="T3" fmla="*/ 2147483647 h 332"/>
              <a:gd name="T4" fmla="*/ 2147483647 w 435"/>
              <a:gd name="T5" fmla="*/ 2147483647 h 332"/>
              <a:gd name="T6" fmla="*/ 2147483647 w 435"/>
              <a:gd name="T7" fmla="*/ 2147483647 h 332"/>
              <a:gd name="T8" fmla="*/ 2147483647 w 435"/>
              <a:gd name="T9" fmla="*/ 2147483647 h 332"/>
              <a:gd name="T10" fmla="*/ 2147483647 w 435"/>
              <a:gd name="T11" fmla="*/ 2147483647 h 332"/>
              <a:gd name="T12" fmla="*/ 2147483647 w 435"/>
              <a:gd name="T13" fmla="*/ 2147483647 h 332"/>
              <a:gd name="T14" fmla="*/ 2147483647 w 435"/>
              <a:gd name="T15" fmla="*/ 2147483647 h 332"/>
              <a:gd name="T16" fmla="*/ 2147483647 w 435"/>
              <a:gd name="T17" fmla="*/ 2147483647 h 332"/>
              <a:gd name="T18" fmla="*/ 2147483647 w 435"/>
              <a:gd name="T19" fmla="*/ 2147483647 h 332"/>
              <a:gd name="T20" fmla="*/ 2147483647 w 435"/>
              <a:gd name="T21" fmla="*/ 2147483647 h 332"/>
              <a:gd name="T22" fmla="*/ 2147483647 w 435"/>
              <a:gd name="T23" fmla="*/ 2147483647 h 332"/>
              <a:gd name="T24" fmla="*/ 2147483647 w 435"/>
              <a:gd name="T25" fmla="*/ 2147483647 h 332"/>
              <a:gd name="T26" fmla="*/ 2147483647 w 435"/>
              <a:gd name="T27" fmla="*/ 2147483647 h 332"/>
              <a:gd name="T28" fmla="*/ 2147483647 w 435"/>
              <a:gd name="T29" fmla="*/ 2147483647 h 332"/>
              <a:gd name="T30" fmla="*/ 2147483647 w 435"/>
              <a:gd name="T31" fmla="*/ 2147483647 h 332"/>
              <a:gd name="T32" fmla="*/ 2147483647 w 435"/>
              <a:gd name="T33" fmla="*/ 2147483647 h 332"/>
              <a:gd name="T34" fmla="*/ 2147483647 w 435"/>
              <a:gd name="T35" fmla="*/ 2147483647 h 332"/>
              <a:gd name="T36" fmla="*/ 2147483647 w 435"/>
              <a:gd name="T37" fmla="*/ 2147483647 h 332"/>
              <a:gd name="T38" fmla="*/ 2147483647 w 435"/>
              <a:gd name="T39" fmla="*/ 2147483647 h 332"/>
              <a:gd name="T40" fmla="*/ 2147483647 w 435"/>
              <a:gd name="T41" fmla="*/ 2147483647 h 332"/>
              <a:gd name="T42" fmla="*/ 2147483647 w 435"/>
              <a:gd name="T43" fmla="*/ 2147483647 h 332"/>
              <a:gd name="T44" fmla="*/ 2147483647 w 435"/>
              <a:gd name="T45" fmla="*/ 2147483647 h 332"/>
              <a:gd name="T46" fmla="*/ 2147483647 w 435"/>
              <a:gd name="T47" fmla="*/ 2147483647 h 332"/>
              <a:gd name="T48" fmla="*/ 2147483647 w 435"/>
              <a:gd name="T49" fmla="*/ 2147483647 h 332"/>
              <a:gd name="T50" fmla="*/ 2147483647 w 435"/>
              <a:gd name="T51" fmla="*/ 2147483647 h 332"/>
              <a:gd name="T52" fmla="*/ 2147483647 w 435"/>
              <a:gd name="T53" fmla="*/ 2147483647 h 332"/>
              <a:gd name="T54" fmla="*/ 2147483647 w 435"/>
              <a:gd name="T55" fmla="*/ 2147483647 h 332"/>
              <a:gd name="T56" fmla="*/ 2147483647 w 435"/>
              <a:gd name="T57" fmla="*/ 2147483647 h 332"/>
              <a:gd name="T58" fmla="*/ 2147483647 w 435"/>
              <a:gd name="T59" fmla="*/ 2147483647 h 332"/>
              <a:gd name="T60" fmla="*/ 2147483647 w 435"/>
              <a:gd name="T61" fmla="*/ 2147483647 h 332"/>
              <a:gd name="T62" fmla="*/ 2147483647 w 435"/>
              <a:gd name="T63" fmla="*/ 0 h 332"/>
              <a:gd name="T64" fmla="*/ 2147483647 w 435"/>
              <a:gd name="T65" fmla="*/ 2147483647 h 332"/>
              <a:gd name="T66" fmla="*/ 2147483647 w 435"/>
              <a:gd name="T67" fmla="*/ 2147483647 h 332"/>
              <a:gd name="T68" fmla="*/ 2147483647 w 435"/>
              <a:gd name="T69" fmla="*/ 2147483647 h 332"/>
              <a:gd name="T70" fmla="*/ 2147483647 w 435"/>
              <a:gd name="T71" fmla="*/ 2147483647 h 332"/>
              <a:gd name="T72" fmla="*/ 2147483647 w 435"/>
              <a:gd name="T73" fmla="*/ 2147483647 h 332"/>
              <a:gd name="T74" fmla="*/ 2147483647 w 435"/>
              <a:gd name="T75" fmla="*/ 2147483647 h 332"/>
              <a:gd name="T76" fmla="*/ 2147483647 w 435"/>
              <a:gd name="T77" fmla="*/ 2147483647 h 332"/>
              <a:gd name="T78" fmla="*/ 2147483647 w 435"/>
              <a:gd name="T79" fmla="*/ 2147483647 h 332"/>
              <a:gd name="T80" fmla="*/ 0 w 435"/>
              <a:gd name="T81" fmla="*/ 2147483647 h 332"/>
              <a:gd name="T82" fmla="*/ 2147483647 w 435"/>
              <a:gd name="T83" fmla="*/ 2147483647 h 332"/>
              <a:gd name="T84" fmla="*/ 2147483647 w 435"/>
              <a:gd name="T85" fmla="*/ 2147483647 h 332"/>
              <a:gd name="T86" fmla="*/ 2147483647 w 435"/>
              <a:gd name="T87" fmla="*/ 2147483647 h 332"/>
              <a:gd name="T88" fmla="*/ 2147483647 w 435"/>
              <a:gd name="T89" fmla="*/ 2147483647 h 332"/>
              <a:gd name="T90" fmla="*/ 2147483647 w 435"/>
              <a:gd name="T91" fmla="*/ 2147483647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5"/>
              <a:gd name="T139" fmla="*/ 0 h 332"/>
              <a:gd name="T140" fmla="*/ 435 w 435"/>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5" h="332">
                <a:moveTo>
                  <a:pt x="76" y="144"/>
                </a:moveTo>
                <a:lnTo>
                  <a:pt x="77" y="144"/>
                </a:lnTo>
                <a:lnTo>
                  <a:pt x="80" y="149"/>
                </a:lnTo>
                <a:lnTo>
                  <a:pt x="98" y="159"/>
                </a:lnTo>
                <a:lnTo>
                  <a:pt x="110" y="166"/>
                </a:lnTo>
                <a:lnTo>
                  <a:pt x="115" y="173"/>
                </a:lnTo>
                <a:lnTo>
                  <a:pt x="119" y="180"/>
                </a:lnTo>
                <a:lnTo>
                  <a:pt x="124" y="182"/>
                </a:lnTo>
                <a:lnTo>
                  <a:pt x="126" y="182"/>
                </a:lnTo>
                <a:lnTo>
                  <a:pt x="133" y="185"/>
                </a:lnTo>
                <a:lnTo>
                  <a:pt x="133" y="186"/>
                </a:lnTo>
                <a:lnTo>
                  <a:pt x="134" y="186"/>
                </a:lnTo>
                <a:lnTo>
                  <a:pt x="145" y="203"/>
                </a:lnTo>
                <a:lnTo>
                  <a:pt x="152" y="209"/>
                </a:lnTo>
                <a:lnTo>
                  <a:pt x="155" y="216"/>
                </a:lnTo>
                <a:lnTo>
                  <a:pt x="165" y="220"/>
                </a:lnTo>
                <a:lnTo>
                  <a:pt x="166" y="224"/>
                </a:lnTo>
                <a:lnTo>
                  <a:pt x="169" y="227"/>
                </a:lnTo>
                <a:lnTo>
                  <a:pt x="178" y="229"/>
                </a:lnTo>
                <a:lnTo>
                  <a:pt x="185" y="234"/>
                </a:lnTo>
                <a:lnTo>
                  <a:pt x="191" y="236"/>
                </a:lnTo>
                <a:lnTo>
                  <a:pt x="191" y="245"/>
                </a:lnTo>
                <a:lnTo>
                  <a:pt x="203" y="263"/>
                </a:lnTo>
                <a:lnTo>
                  <a:pt x="205" y="276"/>
                </a:lnTo>
                <a:lnTo>
                  <a:pt x="207" y="279"/>
                </a:lnTo>
                <a:lnTo>
                  <a:pt x="209" y="279"/>
                </a:lnTo>
                <a:lnTo>
                  <a:pt x="217" y="281"/>
                </a:lnTo>
                <a:lnTo>
                  <a:pt x="235" y="306"/>
                </a:lnTo>
                <a:lnTo>
                  <a:pt x="235" y="312"/>
                </a:lnTo>
                <a:lnTo>
                  <a:pt x="235" y="315"/>
                </a:lnTo>
                <a:lnTo>
                  <a:pt x="241" y="326"/>
                </a:lnTo>
                <a:lnTo>
                  <a:pt x="250" y="326"/>
                </a:lnTo>
                <a:lnTo>
                  <a:pt x="262" y="331"/>
                </a:lnTo>
                <a:lnTo>
                  <a:pt x="262" y="326"/>
                </a:lnTo>
                <a:lnTo>
                  <a:pt x="273" y="318"/>
                </a:lnTo>
                <a:lnTo>
                  <a:pt x="278" y="308"/>
                </a:lnTo>
                <a:lnTo>
                  <a:pt x="270" y="304"/>
                </a:lnTo>
                <a:lnTo>
                  <a:pt x="264" y="293"/>
                </a:lnTo>
                <a:lnTo>
                  <a:pt x="281" y="304"/>
                </a:lnTo>
                <a:lnTo>
                  <a:pt x="292" y="297"/>
                </a:lnTo>
                <a:lnTo>
                  <a:pt x="296" y="286"/>
                </a:lnTo>
                <a:lnTo>
                  <a:pt x="287" y="275"/>
                </a:lnTo>
                <a:lnTo>
                  <a:pt x="293" y="275"/>
                </a:lnTo>
                <a:lnTo>
                  <a:pt x="298" y="276"/>
                </a:lnTo>
                <a:lnTo>
                  <a:pt x="300" y="274"/>
                </a:lnTo>
                <a:lnTo>
                  <a:pt x="302" y="274"/>
                </a:lnTo>
                <a:lnTo>
                  <a:pt x="303" y="276"/>
                </a:lnTo>
                <a:lnTo>
                  <a:pt x="306" y="272"/>
                </a:lnTo>
                <a:lnTo>
                  <a:pt x="318" y="261"/>
                </a:lnTo>
                <a:lnTo>
                  <a:pt x="331" y="256"/>
                </a:lnTo>
                <a:lnTo>
                  <a:pt x="338" y="239"/>
                </a:lnTo>
                <a:lnTo>
                  <a:pt x="350" y="232"/>
                </a:lnTo>
                <a:lnTo>
                  <a:pt x="361" y="216"/>
                </a:lnTo>
                <a:lnTo>
                  <a:pt x="360" y="207"/>
                </a:lnTo>
                <a:lnTo>
                  <a:pt x="378" y="203"/>
                </a:lnTo>
                <a:lnTo>
                  <a:pt x="384" y="191"/>
                </a:lnTo>
                <a:lnTo>
                  <a:pt x="386" y="189"/>
                </a:lnTo>
                <a:lnTo>
                  <a:pt x="391" y="162"/>
                </a:lnTo>
                <a:lnTo>
                  <a:pt x="399" y="137"/>
                </a:lnTo>
                <a:lnTo>
                  <a:pt x="413" y="114"/>
                </a:lnTo>
                <a:lnTo>
                  <a:pt x="417" y="110"/>
                </a:lnTo>
                <a:lnTo>
                  <a:pt x="434" y="99"/>
                </a:lnTo>
                <a:lnTo>
                  <a:pt x="431" y="96"/>
                </a:lnTo>
                <a:lnTo>
                  <a:pt x="424" y="92"/>
                </a:lnTo>
                <a:lnTo>
                  <a:pt x="421" y="91"/>
                </a:lnTo>
                <a:lnTo>
                  <a:pt x="399" y="74"/>
                </a:lnTo>
                <a:lnTo>
                  <a:pt x="384" y="65"/>
                </a:lnTo>
                <a:lnTo>
                  <a:pt x="378" y="60"/>
                </a:lnTo>
                <a:lnTo>
                  <a:pt x="357" y="45"/>
                </a:lnTo>
                <a:lnTo>
                  <a:pt x="350" y="40"/>
                </a:lnTo>
                <a:lnTo>
                  <a:pt x="339" y="31"/>
                </a:lnTo>
                <a:lnTo>
                  <a:pt x="338" y="31"/>
                </a:lnTo>
                <a:lnTo>
                  <a:pt x="338" y="30"/>
                </a:lnTo>
                <a:lnTo>
                  <a:pt x="323" y="20"/>
                </a:lnTo>
                <a:lnTo>
                  <a:pt x="316" y="16"/>
                </a:lnTo>
                <a:lnTo>
                  <a:pt x="314" y="16"/>
                </a:lnTo>
                <a:lnTo>
                  <a:pt x="310" y="16"/>
                </a:lnTo>
                <a:lnTo>
                  <a:pt x="299" y="19"/>
                </a:lnTo>
                <a:lnTo>
                  <a:pt x="293" y="19"/>
                </a:lnTo>
                <a:lnTo>
                  <a:pt x="288" y="20"/>
                </a:lnTo>
                <a:lnTo>
                  <a:pt x="264" y="23"/>
                </a:lnTo>
                <a:lnTo>
                  <a:pt x="259" y="24"/>
                </a:lnTo>
                <a:lnTo>
                  <a:pt x="248" y="26"/>
                </a:lnTo>
                <a:lnTo>
                  <a:pt x="239" y="29"/>
                </a:lnTo>
                <a:lnTo>
                  <a:pt x="219" y="30"/>
                </a:lnTo>
                <a:lnTo>
                  <a:pt x="217" y="19"/>
                </a:lnTo>
                <a:lnTo>
                  <a:pt x="212" y="12"/>
                </a:lnTo>
                <a:lnTo>
                  <a:pt x="210" y="11"/>
                </a:lnTo>
                <a:lnTo>
                  <a:pt x="207" y="8"/>
                </a:lnTo>
                <a:lnTo>
                  <a:pt x="205" y="5"/>
                </a:lnTo>
                <a:lnTo>
                  <a:pt x="196" y="6"/>
                </a:lnTo>
                <a:lnTo>
                  <a:pt x="191" y="0"/>
                </a:lnTo>
                <a:lnTo>
                  <a:pt x="192" y="0"/>
                </a:lnTo>
                <a:lnTo>
                  <a:pt x="183" y="0"/>
                </a:lnTo>
                <a:lnTo>
                  <a:pt x="173" y="1"/>
                </a:lnTo>
                <a:lnTo>
                  <a:pt x="166" y="2"/>
                </a:lnTo>
                <a:lnTo>
                  <a:pt x="163" y="2"/>
                </a:lnTo>
                <a:lnTo>
                  <a:pt x="152" y="4"/>
                </a:lnTo>
                <a:lnTo>
                  <a:pt x="130" y="6"/>
                </a:lnTo>
                <a:lnTo>
                  <a:pt x="128" y="6"/>
                </a:lnTo>
                <a:lnTo>
                  <a:pt x="119" y="6"/>
                </a:lnTo>
                <a:lnTo>
                  <a:pt x="110" y="8"/>
                </a:lnTo>
                <a:lnTo>
                  <a:pt x="102" y="9"/>
                </a:lnTo>
                <a:lnTo>
                  <a:pt x="97" y="9"/>
                </a:lnTo>
                <a:lnTo>
                  <a:pt x="90" y="11"/>
                </a:lnTo>
                <a:lnTo>
                  <a:pt x="88" y="11"/>
                </a:lnTo>
                <a:lnTo>
                  <a:pt x="87" y="11"/>
                </a:lnTo>
                <a:lnTo>
                  <a:pt x="77" y="13"/>
                </a:lnTo>
                <a:lnTo>
                  <a:pt x="66" y="18"/>
                </a:lnTo>
                <a:lnTo>
                  <a:pt x="59" y="22"/>
                </a:lnTo>
                <a:lnTo>
                  <a:pt x="52" y="23"/>
                </a:lnTo>
                <a:lnTo>
                  <a:pt x="49" y="24"/>
                </a:lnTo>
                <a:lnTo>
                  <a:pt x="44" y="31"/>
                </a:lnTo>
                <a:lnTo>
                  <a:pt x="36" y="33"/>
                </a:lnTo>
                <a:lnTo>
                  <a:pt x="33" y="34"/>
                </a:lnTo>
                <a:lnTo>
                  <a:pt x="24" y="38"/>
                </a:lnTo>
                <a:lnTo>
                  <a:pt x="23" y="40"/>
                </a:lnTo>
                <a:lnTo>
                  <a:pt x="16" y="42"/>
                </a:lnTo>
                <a:lnTo>
                  <a:pt x="15" y="51"/>
                </a:lnTo>
                <a:lnTo>
                  <a:pt x="5" y="60"/>
                </a:lnTo>
                <a:lnTo>
                  <a:pt x="0" y="77"/>
                </a:lnTo>
                <a:lnTo>
                  <a:pt x="1" y="80"/>
                </a:lnTo>
                <a:lnTo>
                  <a:pt x="9" y="85"/>
                </a:lnTo>
                <a:lnTo>
                  <a:pt x="20" y="91"/>
                </a:lnTo>
                <a:lnTo>
                  <a:pt x="23" y="94"/>
                </a:lnTo>
                <a:lnTo>
                  <a:pt x="29" y="96"/>
                </a:lnTo>
                <a:lnTo>
                  <a:pt x="30" y="98"/>
                </a:lnTo>
                <a:lnTo>
                  <a:pt x="33" y="99"/>
                </a:lnTo>
                <a:lnTo>
                  <a:pt x="34" y="98"/>
                </a:lnTo>
                <a:lnTo>
                  <a:pt x="45" y="98"/>
                </a:lnTo>
                <a:lnTo>
                  <a:pt x="49" y="108"/>
                </a:lnTo>
                <a:lnTo>
                  <a:pt x="56" y="116"/>
                </a:lnTo>
                <a:lnTo>
                  <a:pt x="59" y="117"/>
                </a:lnTo>
                <a:lnTo>
                  <a:pt x="59" y="120"/>
                </a:lnTo>
                <a:lnTo>
                  <a:pt x="61" y="124"/>
                </a:lnTo>
                <a:lnTo>
                  <a:pt x="67" y="132"/>
                </a:lnTo>
                <a:lnTo>
                  <a:pt x="73" y="138"/>
                </a:lnTo>
                <a:lnTo>
                  <a:pt x="76" y="144"/>
                </a:lnTo>
              </a:path>
            </a:pathLst>
          </a:custGeom>
          <a:solidFill>
            <a:schemeClr val="bg2">
              <a:lumMod val="75000"/>
            </a:schemeClr>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6" name="Texas" descr="Texas."/>
          <p:cNvSpPr>
            <a:spLocks/>
          </p:cNvSpPr>
          <p:nvPr/>
        </p:nvSpPr>
        <p:spPr bwMode="auto">
          <a:xfrm>
            <a:off x="2355850" y="3633075"/>
            <a:ext cx="1884363" cy="1717675"/>
          </a:xfrm>
          <a:custGeom>
            <a:avLst/>
            <a:gdLst>
              <a:gd name="T0" fmla="*/ 2147483647 w 1194"/>
              <a:gd name="T1" fmla="*/ 2147483647 h 1167"/>
              <a:gd name="T2" fmla="*/ 2147483647 w 1194"/>
              <a:gd name="T3" fmla="*/ 2147483647 h 1167"/>
              <a:gd name="T4" fmla="*/ 2147483647 w 1194"/>
              <a:gd name="T5" fmla="*/ 2147483647 h 1167"/>
              <a:gd name="T6" fmla="*/ 2147483647 w 1194"/>
              <a:gd name="T7" fmla="*/ 2147483647 h 1167"/>
              <a:gd name="T8" fmla="*/ 2147483647 w 1194"/>
              <a:gd name="T9" fmla="*/ 2147483647 h 1167"/>
              <a:gd name="T10" fmla="*/ 2147483647 w 1194"/>
              <a:gd name="T11" fmla="*/ 2147483647 h 1167"/>
              <a:gd name="T12" fmla="*/ 2147483647 w 1194"/>
              <a:gd name="T13" fmla="*/ 2147483647 h 1167"/>
              <a:gd name="T14" fmla="*/ 2147483647 w 1194"/>
              <a:gd name="T15" fmla="*/ 2147483647 h 1167"/>
              <a:gd name="T16" fmla="*/ 2147483647 w 1194"/>
              <a:gd name="T17" fmla="*/ 2147483647 h 1167"/>
              <a:gd name="T18" fmla="*/ 2147483647 w 1194"/>
              <a:gd name="T19" fmla="*/ 2147483647 h 1167"/>
              <a:gd name="T20" fmla="*/ 2147483647 w 1194"/>
              <a:gd name="T21" fmla="*/ 2147483647 h 1167"/>
              <a:gd name="T22" fmla="*/ 2147483647 w 1194"/>
              <a:gd name="T23" fmla="*/ 2147483647 h 1167"/>
              <a:gd name="T24" fmla="*/ 2147483647 w 1194"/>
              <a:gd name="T25" fmla="*/ 2147483647 h 1167"/>
              <a:gd name="T26" fmla="*/ 2147483647 w 1194"/>
              <a:gd name="T27" fmla="*/ 2147483647 h 1167"/>
              <a:gd name="T28" fmla="*/ 2147483647 w 1194"/>
              <a:gd name="T29" fmla="*/ 2147483647 h 1167"/>
              <a:gd name="T30" fmla="*/ 2147483647 w 1194"/>
              <a:gd name="T31" fmla="*/ 2147483647 h 1167"/>
              <a:gd name="T32" fmla="*/ 2147483647 w 1194"/>
              <a:gd name="T33" fmla="*/ 2147483647 h 1167"/>
              <a:gd name="T34" fmla="*/ 2147483647 w 1194"/>
              <a:gd name="T35" fmla="*/ 2147483647 h 1167"/>
              <a:gd name="T36" fmla="*/ 2147483647 w 1194"/>
              <a:gd name="T37" fmla="*/ 2147483647 h 1167"/>
              <a:gd name="T38" fmla="*/ 2147483647 w 1194"/>
              <a:gd name="T39" fmla="*/ 2147483647 h 1167"/>
              <a:gd name="T40" fmla="*/ 2147483647 w 1194"/>
              <a:gd name="T41" fmla="*/ 2147483647 h 1167"/>
              <a:gd name="T42" fmla="*/ 2147483647 w 1194"/>
              <a:gd name="T43" fmla="*/ 2147483647 h 1167"/>
              <a:gd name="T44" fmla="*/ 2147483647 w 1194"/>
              <a:gd name="T45" fmla="*/ 2147483647 h 1167"/>
              <a:gd name="T46" fmla="*/ 2147483647 w 1194"/>
              <a:gd name="T47" fmla="*/ 2147483647 h 1167"/>
              <a:gd name="T48" fmla="*/ 2147483647 w 1194"/>
              <a:gd name="T49" fmla="*/ 2147483647 h 1167"/>
              <a:gd name="T50" fmla="*/ 2147483647 w 1194"/>
              <a:gd name="T51" fmla="*/ 2147483647 h 1167"/>
              <a:gd name="T52" fmla="*/ 2147483647 w 1194"/>
              <a:gd name="T53" fmla="*/ 2147483647 h 1167"/>
              <a:gd name="T54" fmla="*/ 2147483647 w 1194"/>
              <a:gd name="T55" fmla="*/ 2147483647 h 1167"/>
              <a:gd name="T56" fmla="*/ 2147483647 w 1194"/>
              <a:gd name="T57" fmla="*/ 2147483647 h 1167"/>
              <a:gd name="T58" fmla="*/ 2147483647 w 1194"/>
              <a:gd name="T59" fmla="*/ 2147483647 h 1167"/>
              <a:gd name="T60" fmla="*/ 2147483647 w 1194"/>
              <a:gd name="T61" fmla="*/ 2147483647 h 1167"/>
              <a:gd name="T62" fmla="*/ 2147483647 w 1194"/>
              <a:gd name="T63" fmla="*/ 2147483647 h 1167"/>
              <a:gd name="T64" fmla="*/ 2147483647 w 1194"/>
              <a:gd name="T65" fmla="*/ 2147483647 h 1167"/>
              <a:gd name="T66" fmla="*/ 2147483647 w 1194"/>
              <a:gd name="T67" fmla="*/ 2147483647 h 1167"/>
              <a:gd name="T68" fmla="*/ 2147483647 w 1194"/>
              <a:gd name="T69" fmla="*/ 2147483647 h 1167"/>
              <a:gd name="T70" fmla="*/ 2147483647 w 1194"/>
              <a:gd name="T71" fmla="*/ 2147483647 h 1167"/>
              <a:gd name="T72" fmla="*/ 2147483647 w 1194"/>
              <a:gd name="T73" fmla="*/ 2147483647 h 1167"/>
              <a:gd name="T74" fmla="*/ 2147483647 w 1194"/>
              <a:gd name="T75" fmla="*/ 2147483647 h 1167"/>
              <a:gd name="T76" fmla="*/ 2147483647 w 1194"/>
              <a:gd name="T77" fmla="*/ 2147483647 h 1167"/>
              <a:gd name="T78" fmla="*/ 2147483647 w 1194"/>
              <a:gd name="T79" fmla="*/ 2147483647 h 1167"/>
              <a:gd name="T80" fmla="*/ 2147483647 w 1194"/>
              <a:gd name="T81" fmla="*/ 2147483647 h 1167"/>
              <a:gd name="T82" fmla="*/ 2147483647 w 1194"/>
              <a:gd name="T83" fmla="*/ 2147483647 h 1167"/>
              <a:gd name="T84" fmla="*/ 2147483647 w 1194"/>
              <a:gd name="T85" fmla="*/ 2147483647 h 1167"/>
              <a:gd name="T86" fmla="*/ 2147483647 w 1194"/>
              <a:gd name="T87" fmla="*/ 2147483647 h 1167"/>
              <a:gd name="T88" fmla="*/ 2147483647 w 1194"/>
              <a:gd name="T89" fmla="*/ 2147483647 h 1167"/>
              <a:gd name="T90" fmla="*/ 2147483647 w 1194"/>
              <a:gd name="T91" fmla="*/ 2147483647 h 1167"/>
              <a:gd name="T92" fmla="*/ 2147483647 w 1194"/>
              <a:gd name="T93" fmla="*/ 2147483647 h 1167"/>
              <a:gd name="T94" fmla="*/ 2147483647 w 1194"/>
              <a:gd name="T95" fmla="*/ 2147483647 h 1167"/>
              <a:gd name="T96" fmla="*/ 2147483647 w 1194"/>
              <a:gd name="T97" fmla="*/ 2147483647 h 1167"/>
              <a:gd name="T98" fmla="*/ 2147483647 w 1194"/>
              <a:gd name="T99" fmla="*/ 2147483647 h 1167"/>
              <a:gd name="T100" fmla="*/ 2147483647 w 1194"/>
              <a:gd name="T101" fmla="*/ 2147483647 h 1167"/>
              <a:gd name="T102" fmla="*/ 2147483647 w 1194"/>
              <a:gd name="T103" fmla="*/ 2147483647 h 1167"/>
              <a:gd name="T104" fmla="*/ 2147483647 w 1194"/>
              <a:gd name="T105" fmla="*/ 2147483647 h 1167"/>
              <a:gd name="T106" fmla="*/ 2147483647 w 1194"/>
              <a:gd name="T107" fmla="*/ 2147483647 h 1167"/>
              <a:gd name="T108" fmla="*/ 2147483647 w 1194"/>
              <a:gd name="T109" fmla="*/ 2147483647 h 1167"/>
              <a:gd name="T110" fmla="*/ 2147483647 w 1194"/>
              <a:gd name="T111" fmla="*/ 2147483647 h 11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4"/>
              <a:gd name="T169" fmla="*/ 0 h 1167"/>
              <a:gd name="T170" fmla="*/ 1194 w 1194"/>
              <a:gd name="T171" fmla="*/ 1167 h 11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4" h="1167">
                <a:moveTo>
                  <a:pt x="615" y="964"/>
                </a:moveTo>
                <a:lnTo>
                  <a:pt x="606" y="951"/>
                </a:lnTo>
                <a:lnTo>
                  <a:pt x="593" y="934"/>
                </a:lnTo>
                <a:lnTo>
                  <a:pt x="574" y="913"/>
                </a:lnTo>
                <a:lnTo>
                  <a:pt x="570" y="906"/>
                </a:lnTo>
                <a:lnTo>
                  <a:pt x="561" y="881"/>
                </a:lnTo>
                <a:lnTo>
                  <a:pt x="563" y="880"/>
                </a:lnTo>
                <a:lnTo>
                  <a:pt x="539" y="836"/>
                </a:lnTo>
                <a:lnTo>
                  <a:pt x="534" y="816"/>
                </a:lnTo>
                <a:lnTo>
                  <a:pt x="524" y="806"/>
                </a:lnTo>
                <a:lnTo>
                  <a:pt x="521" y="798"/>
                </a:lnTo>
                <a:lnTo>
                  <a:pt x="502" y="783"/>
                </a:lnTo>
                <a:lnTo>
                  <a:pt x="498" y="773"/>
                </a:lnTo>
                <a:lnTo>
                  <a:pt x="491" y="772"/>
                </a:lnTo>
                <a:lnTo>
                  <a:pt x="488" y="768"/>
                </a:lnTo>
                <a:lnTo>
                  <a:pt x="481" y="766"/>
                </a:lnTo>
                <a:lnTo>
                  <a:pt x="479" y="755"/>
                </a:lnTo>
                <a:lnTo>
                  <a:pt x="475" y="755"/>
                </a:lnTo>
                <a:lnTo>
                  <a:pt x="464" y="740"/>
                </a:lnTo>
                <a:lnTo>
                  <a:pt x="455" y="740"/>
                </a:lnTo>
                <a:lnTo>
                  <a:pt x="455" y="737"/>
                </a:lnTo>
                <a:lnTo>
                  <a:pt x="434" y="737"/>
                </a:lnTo>
                <a:lnTo>
                  <a:pt x="413" y="732"/>
                </a:lnTo>
                <a:lnTo>
                  <a:pt x="412" y="734"/>
                </a:lnTo>
                <a:lnTo>
                  <a:pt x="407" y="733"/>
                </a:lnTo>
                <a:lnTo>
                  <a:pt x="407" y="736"/>
                </a:lnTo>
                <a:lnTo>
                  <a:pt x="381" y="723"/>
                </a:lnTo>
                <a:lnTo>
                  <a:pt x="362" y="737"/>
                </a:lnTo>
                <a:lnTo>
                  <a:pt x="355" y="737"/>
                </a:lnTo>
                <a:lnTo>
                  <a:pt x="339" y="752"/>
                </a:lnTo>
                <a:lnTo>
                  <a:pt x="325" y="790"/>
                </a:lnTo>
                <a:lnTo>
                  <a:pt x="305" y="809"/>
                </a:lnTo>
                <a:lnTo>
                  <a:pt x="299" y="819"/>
                </a:lnTo>
                <a:lnTo>
                  <a:pt x="278" y="812"/>
                </a:lnTo>
                <a:lnTo>
                  <a:pt x="266" y="799"/>
                </a:lnTo>
                <a:lnTo>
                  <a:pt x="245" y="788"/>
                </a:lnTo>
                <a:lnTo>
                  <a:pt x="241" y="784"/>
                </a:lnTo>
                <a:lnTo>
                  <a:pt x="221" y="777"/>
                </a:lnTo>
                <a:lnTo>
                  <a:pt x="212" y="770"/>
                </a:lnTo>
                <a:lnTo>
                  <a:pt x="199" y="755"/>
                </a:lnTo>
                <a:lnTo>
                  <a:pt x="177" y="740"/>
                </a:lnTo>
                <a:lnTo>
                  <a:pt x="163" y="698"/>
                </a:lnTo>
                <a:lnTo>
                  <a:pt x="162" y="671"/>
                </a:lnTo>
                <a:lnTo>
                  <a:pt x="148" y="640"/>
                </a:lnTo>
                <a:lnTo>
                  <a:pt x="140" y="629"/>
                </a:lnTo>
                <a:lnTo>
                  <a:pt x="138" y="623"/>
                </a:lnTo>
                <a:lnTo>
                  <a:pt x="106" y="603"/>
                </a:lnTo>
                <a:lnTo>
                  <a:pt x="86" y="573"/>
                </a:lnTo>
                <a:lnTo>
                  <a:pt x="73" y="565"/>
                </a:lnTo>
                <a:lnTo>
                  <a:pt x="54" y="539"/>
                </a:lnTo>
                <a:lnTo>
                  <a:pt x="43" y="533"/>
                </a:lnTo>
                <a:lnTo>
                  <a:pt x="33" y="525"/>
                </a:lnTo>
                <a:lnTo>
                  <a:pt x="19" y="496"/>
                </a:lnTo>
                <a:lnTo>
                  <a:pt x="11" y="496"/>
                </a:lnTo>
                <a:lnTo>
                  <a:pt x="9" y="492"/>
                </a:lnTo>
                <a:lnTo>
                  <a:pt x="0" y="479"/>
                </a:lnTo>
                <a:lnTo>
                  <a:pt x="2" y="476"/>
                </a:lnTo>
                <a:lnTo>
                  <a:pt x="0" y="470"/>
                </a:lnTo>
                <a:lnTo>
                  <a:pt x="2" y="468"/>
                </a:lnTo>
                <a:lnTo>
                  <a:pt x="24" y="470"/>
                </a:lnTo>
                <a:lnTo>
                  <a:pt x="36" y="470"/>
                </a:lnTo>
                <a:lnTo>
                  <a:pt x="47" y="471"/>
                </a:lnTo>
                <a:lnTo>
                  <a:pt x="59" y="472"/>
                </a:lnTo>
                <a:lnTo>
                  <a:pt x="115" y="478"/>
                </a:lnTo>
                <a:lnTo>
                  <a:pt x="140" y="479"/>
                </a:lnTo>
                <a:lnTo>
                  <a:pt x="156" y="479"/>
                </a:lnTo>
                <a:lnTo>
                  <a:pt x="163" y="479"/>
                </a:lnTo>
                <a:lnTo>
                  <a:pt x="206" y="483"/>
                </a:lnTo>
                <a:lnTo>
                  <a:pt x="216" y="483"/>
                </a:lnTo>
                <a:lnTo>
                  <a:pt x="238" y="485"/>
                </a:lnTo>
                <a:lnTo>
                  <a:pt x="241" y="485"/>
                </a:lnTo>
                <a:lnTo>
                  <a:pt x="262" y="486"/>
                </a:lnTo>
                <a:lnTo>
                  <a:pt x="263" y="486"/>
                </a:lnTo>
                <a:lnTo>
                  <a:pt x="264" y="486"/>
                </a:lnTo>
                <a:lnTo>
                  <a:pt x="274" y="486"/>
                </a:lnTo>
                <a:lnTo>
                  <a:pt x="298" y="489"/>
                </a:lnTo>
                <a:lnTo>
                  <a:pt x="301" y="489"/>
                </a:lnTo>
                <a:lnTo>
                  <a:pt x="319" y="489"/>
                </a:lnTo>
                <a:lnTo>
                  <a:pt x="324" y="489"/>
                </a:lnTo>
                <a:lnTo>
                  <a:pt x="324" y="479"/>
                </a:lnTo>
                <a:lnTo>
                  <a:pt x="325" y="463"/>
                </a:lnTo>
                <a:lnTo>
                  <a:pt x="327" y="438"/>
                </a:lnTo>
                <a:lnTo>
                  <a:pt x="327" y="432"/>
                </a:lnTo>
                <a:lnTo>
                  <a:pt x="328" y="421"/>
                </a:lnTo>
                <a:lnTo>
                  <a:pt x="328" y="400"/>
                </a:lnTo>
                <a:lnTo>
                  <a:pt x="330" y="385"/>
                </a:lnTo>
                <a:lnTo>
                  <a:pt x="331" y="367"/>
                </a:lnTo>
                <a:lnTo>
                  <a:pt x="332" y="339"/>
                </a:lnTo>
                <a:lnTo>
                  <a:pt x="332" y="338"/>
                </a:lnTo>
                <a:lnTo>
                  <a:pt x="334" y="325"/>
                </a:lnTo>
                <a:lnTo>
                  <a:pt x="334" y="323"/>
                </a:lnTo>
                <a:lnTo>
                  <a:pt x="334" y="318"/>
                </a:lnTo>
                <a:lnTo>
                  <a:pt x="335" y="307"/>
                </a:lnTo>
                <a:lnTo>
                  <a:pt x="335" y="303"/>
                </a:lnTo>
                <a:lnTo>
                  <a:pt x="335" y="291"/>
                </a:lnTo>
                <a:lnTo>
                  <a:pt x="337" y="271"/>
                </a:lnTo>
                <a:lnTo>
                  <a:pt x="338" y="245"/>
                </a:lnTo>
                <a:lnTo>
                  <a:pt x="338" y="238"/>
                </a:lnTo>
                <a:lnTo>
                  <a:pt x="339" y="225"/>
                </a:lnTo>
                <a:lnTo>
                  <a:pt x="341" y="217"/>
                </a:lnTo>
                <a:lnTo>
                  <a:pt x="341" y="191"/>
                </a:lnTo>
                <a:lnTo>
                  <a:pt x="342" y="177"/>
                </a:lnTo>
                <a:lnTo>
                  <a:pt x="342" y="167"/>
                </a:lnTo>
                <a:lnTo>
                  <a:pt x="344" y="162"/>
                </a:lnTo>
                <a:lnTo>
                  <a:pt x="344" y="148"/>
                </a:lnTo>
                <a:lnTo>
                  <a:pt x="344" y="142"/>
                </a:lnTo>
                <a:lnTo>
                  <a:pt x="345" y="133"/>
                </a:lnTo>
                <a:lnTo>
                  <a:pt x="345" y="127"/>
                </a:lnTo>
                <a:lnTo>
                  <a:pt x="346" y="94"/>
                </a:lnTo>
                <a:lnTo>
                  <a:pt x="346" y="81"/>
                </a:lnTo>
                <a:lnTo>
                  <a:pt x="348" y="80"/>
                </a:lnTo>
                <a:lnTo>
                  <a:pt x="348" y="77"/>
                </a:lnTo>
                <a:lnTo>
                  <a:pt x="349" y="47"/>
                </a:lnTo>
                <a:lnTo>
                  <a:pt x="350" y="0"/>
                </a:lnTo>
                <a:lnTo>
                  <a:pt x="355" y="0"/>
                </a:lnTo>
                <a:lnTo>
                  <a:pt x="388" y="0"/>
                </a:lnTo>
                <a:lnTo>
                  <a:pt x="407" y="1"/>
                </a:lnTo>
                <a:lnTo>
                  <a:pt x="427" y="1"/>
                </a:lnTo>
                <a:lnTo>
                  <a:pt x="430" y="2"/>
                </a:lnTo>
                <a:lnTo>
                  <a:pt x="431" y="2"/>
                </a:lnTo>
                <a:lnTo>
                  <a:pt x="438" y="2"/>
                </a:lnTo>
                <a:lnTo>
                  <a:pt x="449" y="2"/>
                </a:lnTo>
                <a:lnTo>
                  <a:pt x="453" y="4"/>
                </a:lnTo>
                <a:lnTo>
                  <a:pt x="473" y="4"/>
                </a:lnTo>
                <a:lnTo>
                  <a:pt x="493" y="4"/>
                </a:lnTo>
                <a:lnTo>
                  <a:pt x="504" y="5"/>
                </a:lnTo>
                <a:lnTo>
                  <a:pt x="520" y="5"/>
                </a:lnTo>
                <a:lnTo>
                  <a:pt x="527" y="6"/>
                </a:lnTo>
                <a:lnTo>
                  <a:pt x="531" y="6"/>
                </a:lnTo>
                <a:lnTo>
                  <a:pt x="536" y="6"/>
                </a:lnTo>
                <a:lnTo>
                  <a:pt x="559" y="6"/>
                </a:lnTo>
                <a:lnTo>
                  <a:pt x="565" y="6"/>
                </a:lnTo>
                <a:lnTo>
                  <a:pt x="579" y="6"/>
                </a:lnTo>
                <a:lnTo>
                  <a:pt x="581" y="6"/>
                </a:lnTo>
                <a:lnTo>
                  <a:pt x="613" y="8"/>
                </a:lnTo>
                <a:lnTo>
                  <a:pt x="613" y="22"/>
                </a:lnTo>
                <a:lnTo>
                  <a:pt x="611" y="56"/>
                </a:lnTo>
                <a:lnTo>
                  <a:pt x="611" y="62"/>
                </a:lnTo>
                <a:lnTo>
                  <a:pt x="611" y="72"/>
                </a:lnTo>
                <a:lnTo>
                  <a:pt x="611" y="74"/>
                </a:lnTo>
                <a:lnTo>
                  <a:pt x="610" y="81"/>
                </a:lnTo>
                <a:lnTo>
                  <a:pt x="610" y="90"/>
                </a:lnTo>
                <a:lnTo>
                  <a:pt x="610" y="103"/>
                </a:lnTo>
                <a:lnTo>
                  <a:pt x="610" y="117"/>
                </a:lnTo>
                <a:lnTo>
                  <a:pt x="610" y="120"/>
                </a:lnTo>
                <a:lnTo>
                  <a:pt x="610" y="126"/>
                </a:lnTo>
                <a:lnTo>
                  <a:pt x="610" y="140"/>
                </a:lnTo>
                <a:lnTo>
                  <a:pt x="610" y="144"/>
                </a:lnTo>
                <a:lnTo>
                  <a:pt x="610" y="152"/>
                </a:lnTo>
                <a:lnTo>
                  <a:pt x="610" y="158"/>
                </a:lnTo>
                <a:lnTo>
                  <a:pt x="608" y="169"/>
                </a:lnTo>
                <a:lnTo>
                  <a:pt x="608" y="185"/>
                </a:lnTo>
                <a:lnTo>
                  <a:pt x="608" y="192"/>
                </a:lnTo>
                <a:lnTo>
                  <a:pt x="608" y="199"/>
                </a:lnTo>
                <a:lnTo>
                  <a:pt x="607" y="220"/>
                </a:lnTo>
                <a:lnTo>
                  <a:pt x="611" y="219"/>
                </a:lnTo>
                <a:lnTo>
                  <a:pt x="622" y="225"/>
                </a:lnTo>
                <a:lnTo>
                  <a:pt x="629" y="235"/>
                </a:lnTo>
                <a:lnTo>
                  <a:pt x="651" y="238"/>
                </a:lnTo>
                <a:lnTo>
                  <a:pt x="654" y="238"/>
                </a:lnTo>
                <a:lnTo>
                  <a:pt x="674" y="242"/>
                </a:lnTo>
                <a:lnTo>
                  <a:pt x="676" y="245"/>
                </a:lnTo>
                <a:lnTo>
                  <a:pt x="678" y="257"/>
                </a:lnTo>
                <a:lnTo>
                  <a:pt x="685" y="262"/>
                </a:lnTo>
                <a:lnTo>
                  <a:pt x="690" y="260"/>
                </a:lnTo>
                <a:lnTo>
                  <a:pt x="700" y="262"/>
                </a:lnTo>
                <a:lnTo>
                  <a:pt x="718" y="268"/>
                </a:lnTo>
                <a:lnTo>
                  <a:pt x="729" y="266"/>
                </a:lnTo>
                <a:lnTo>
                  <a:pt x="729" y="267"/>
                </a:lnTo>
                <a:lnTo>
                  <a:pt x="735" y="268"/>
                </a:lnTo>
                <a:lnTo>
                  <a:pt x="740" y="274"/>
                </a:lnTo>
                <a:lnTo>
                  <a:pt x="746" y="275"/>
                </a:lnTo>
                <a:lnTo>
                  <a:pt x="762" y="268"/>
                </a:lnTo>
                <a:lnTo>
                  <a:pt x="768" y="270"/>
                </a:lnTo>
                <a:lnTo>
                  <a:pt x="772" y="268"/>
                </a:lnTo>
                <a:lnTo>
                  <a:pt x="776" y="267"/>
                </a:lnTo>
                <a:lnTo>
                  <a:pt x="778" y="284"/>
                </a:lnTo>
                <a:lnTo>
                  <a:pt x="786" y="284"/>
                </a:lnTo>
                <a:lnTo>
                  <a:pt x="786" y="295"/>
                </a:lnTo>
                <a:lnTo>
                  <a:pt x="796" y="299"/>
                </a:lnTo>
                <a:lnTo>
                  <a:pt x="818" y="285"/>
                </a:lnTo>
                <a:lnTo>
                  <a:pt x="822" y="293"/>
                </a:lnTo>
                <a:lnTo>
                  <a:pt x="826" y="292"/>
                </a:lnTo>
                <a:lnTo>
                  <a:pt x="829" y="292"/>
                </a:lnTo>
                <a:lnTo>
                  <a:pt x="839" y="302"/>
                </a:lnTo>
                <a:lnTo>
                  <a:pt x="857" y="296"/>
                </a:lnTo>
                <a:lnTo>
                  <a:pt x="855" y="309"/>
                </a:lnTo>
                <a:lnTo>
                  <a:pt x="862" y="313"/>
                </a:lnTo>
                <a:lnTo>
                  <a:pt x="878" y="288"/>
                </a:lnTo>
                <a:lnTo>
                  <a:pt x="879" y="288"/>
                </a:lnTo>
                <a:lnTo>
                  <a:pt x="896" y="302"/>
                </a:lnTo>
                <a:lnTo>
                  <a:pt x="908" y="293"/>
                </a:lnTo>
                <a:lnTo>
                  <a:pt x="910" y="293"/>
                </a:lnTo>
                <a:lnTo>
                  <a:pt x="908" y="296"/>
                </a:lnTo>
                <a:lnTo>
                  <a:pt x="918" y="307"/>
                </a:lnTo>
                <a:lnTo>
                  <a:pt x="925" y="307"/>
                </a:lnTo>
                <a:lnTo>
                  <a:pt x="928" y="311"/>
                </a:lnTo>
                <a:lnTo>
                  <a:pt x="939" y="307"/>
                </a:lnTo>
                <a:lnTo>
                  <a:pt x="961" y="295"/>
                </a:lnTo>
                <a:lnTo>
                  <a:pt x="975" y="298"/>
                </a:lnTo>
                <a:lnTo>
                  <a:pt x="983" y="295"/>
                </a:lnTo>
                <a:lnTo>
                  <a:pt x="984" y="292"/>
                </a:lnTo>
                <a:lnTo>
                  <a:pt x="997" y="289"/>
                </a:lnTo>
                <a:lnTo>
                  <a:pt x="997" y="286"/>
                </a:lnTo>
                <a:lnTo>
                  <a:pt x="1000" y="288"/>
                </a:lnTo>
                <a:lnTo>
                  <a:pt x="1002" y="292"/>
                </a:lnTo>
                <a:lnTo>
                  <a:pt x="1001" y="292"/>
                </a:lnTo>
                <a:lnTo>
                  <a:pt x="1023" y="292"/>
                </a:lnTo>
                <a:lnTo>
                  <a:pt x="1026" y="292"/>
                </a:lnTo>
                <a:lnTo>
                  <a:pt x="1027" y="286"/>
                </a:lnTo>
                <a:lnTo>
                  <a:pt x="1037" y="285"/>
                </a:lnTo>
                <a:lnTo>
                  <a:pt x="1040" y="286"/>
                </a:lnTo>
                <a:lnTo>
                  <a:pt x="1040" y="289"/>
                </a:lnTo>
                <a:lnTo>
                  <a:pt x="1051" y="293"/>
                </a:lnTo>
                <a:lnTo>
                  <a:pt x="1062" y="306"/>
                </a:lnTo>
                <a:lnTo>
                  <a:pt x="1066" y="307"/>
                </a:lnTo>
                <a:lnTo>
                  <a:pt x="1066" y="305"/>
                </a:lnTo>
                <a:lnTo>
                  <a:pt x="1073" y="306"/>
                </a:lnTo>
                <a:lnTo>
                  <a:pt x="1073" y="309"/>
                </a:lnTo>
                <a:lnTo>
                  <a:pt x="1075" y="309"/>
                </a:lnTo>
                <a:lnTo>
                  <a:pt x="1073" y="310"/>
                </a:lnTo>
                <a:lnTo>
                  <a:pt x="1084" y="313"/>
                </a:lnTo>
                <a:lnTo>
                  <a:pt x="1094" y="320"/>
                </a:lnTo>
                <a:lnTo>
                  <a:pt x="1097" y="317"/>
                </a:lnTo>
                <a:lnTo>
                  <a:pt x="1106" y="327"/>
                </a:lnTo>
                <a:lnTo>
                  <a:pt x="1118" y="321"/>
                </a:lnTo>
                <a:lnTo>
                  <a:pt x="1137" y="325"/>
                </a:lnTo>
                <a:lnTo>
                  <a:pt x="1137" y="328"/>
                </a:lnTo>
                <a:lnTo>
                  <a:pt x="1137" y="345"/>
                </a:lnTo>
                <a:lnTo>
                  <a:pt x="1137" y="356"/>
                </a:lnTo>
                <a:lnTo>
                  <a:pt x="1138" y="357"/>
                </a:lnTo>
                <a:lnTo>
                  <a:pt x="1138" y="371"/>
                </a:lnTo>
                <a:lnTo>
                  <a:pt x="1140" y="382"/>
                </a:lnTo>
                <a:lnTo>
                  <a:pt x="1140" y="385"/>
                </a:lnTo>
                <a:lnTo>
                  <a:pt x="1140" y="397"/>
                </a:lnTo>
                <a:lnTo>
                  <a:pt x="1140" y="413"/>
                </a:lnTo>
                <a:lnTo>
                  <a:pt x="1140" y="414"/>
                </a:lnTo>
                <a:lnTo>
                  <a:pt x="1140" y="418"/>
                </a:lnTo>
                <a:lnTo>
                  <a:pt x="1141" y="425"/>
                </a:lnTo>
                <a:lnTo>
                  <a:pt x="1141" y="439"/>
                </a:lnTo>
                <a:lnTo>
                  <a:pt x="1143" y="451"/>
                </a:lnTo>
                <a:lnTo>
                  <a:pt x="1143" y="453"/>
                </a:lnTo>
                <a:lnTo>
                  <a:pt x="1143" y="467"/>
                </a:lnTo>
                <a:lnTo>
                  <a:pt x="1143" y="472"/>
                </a:lnTo>
                <a:lnTo>
                  <a:pt x="1144" y="493"/>
                </a:lnTo>
                <a:lnTo>
                  <a:pt x="1145" y="496"/>
                </a:lnTo>
                <a:lnTo>
                  <a:pt x="1147" y="496"/>
                </a:lnTo>
                <a:lnTo>
                  <a:pt x="1147" y="499"/>
                </a:lnTo>
                <a:lnTo>
                  <a:pt x="1159" y="510"/>
                </a:lnTo>
                <a:lnTo>
                  <a:pt x="1163" y="521"/>
                </a:lnTo>
                <a:lnTo>
                  <a:pt x="1163" y="539"/>
                </a:lnTo>
                <a:lnTo>
                  <a:pt x="1174" y="547"/>
                </a:lnTo>
                <a:lnTo>
                  <a:pt x="1173" y="549"/>
                </a:lnTo>
                <a:lnTo>
                  <a:pt x="1187" y="582"/>
                </a:lnTo>
                <a:lnTo>
                  <a:pt x="1193" y="582"/>
                </a:lnTo>
                <a:lnTo>
                  <a:pt x="1190" y="601"/>
                </a:lnTo>
                <a:lnTo>
                  <a:pt x="1193" y="615"/>
                </a:lnTo>
                <a:lnTo>
                  <a:pt x="1188" y="629"/>
                </a:lnTo>
                <a:lnTo>
                  <a:pt x="1180" y="657"/>
                </a:lnTo>
                <a:lnTo>
                  <a:pt x="1177" y="666"/>
                </a:lnTo>
                <a:lnTo>
                  <a:pt x="1177" y="668"/>
                </a:lnTo>
                <a:lnTo>
                  <a:pt x="1177" y="676"/>
                </a:lnTo>
                <a:lnTo>
                  <a:pt x="1183" y="684"/>
                </a:lnTo>
                <a:lnTo>
                  <a:pt x="1183" y="697"/>
                </a:lnTo>
                <a:lnTo>
                  <a:pt x="1181" y="705"/>
                </a:lnTo>
                <a:lnTo>
                  <a:pt x="1180" y="707"/>
                </a:lnTo>
                <a:lnTo>
                  <a:pt x="1177" y="711"/>
                </a:lnTo>
                <a:lnTo>
                  <a:pt x="1170" y="726"/>
                </a:lnTo>
                <a:lnTo>
                  <a:pt x="1166" y="727"/>
                </a:lnTo>
                <a:lnTo>
                  <a:pt x="1169" y="740"/>
                </a:lnTo>
                <a:lnTo>
                  <a:pt x="1173" y="750"/>
                </a:lnTo>
                <a:lnTo>
                  <a:pt x="1169" y="747"/>
                </a:lnTo>
                <a:lnTo>
                  <a:pt x="1154" y="747"/>
                </a:lnTo>
                <a:lnTo>
                  <a:pt x="1125" y="761"/>
                </a:lnTo>
                <a:lnTo>
                  <a:pt x="1123" y="761"/>
                </a:lnTo>
                <a:lnTo>
                  <a:pt x="1090" y="784"/>
                </a:lnTo>
                <a:lnTo>
                  <a:pt x="1084" y="783"/>
                </a:lnTo>
                <a:lnTo>
                  <a:pt x="1102" y="768"/>
                </a:lnTo>
                <a:lnTo>
                  <a:pt x="1111" y="765"/>
                </a:lnTo>
                <a:lnTo>
                  <a:pt x="1111" y="763"/>
                </a:lnTo>
                <a:lnTo>
                  <a:pt x="1100" y="762"/>
                </a:lnTo>
                <a:lnTo>
                  <a:pt x="1087" y="766"/>
                </a:lnTo>
                <a:lnTo>
                  <a:pt x="1087" y="738"/>
                </a:lnTo>
                <a:lnTo>
                  <a:pt x="1080" y="741"/>
                </a:lnTo>
                <a:lnTo>
                  <a:pt x="1076" y="751"/>
                </a:lnTo>
                <a:lnTo>
                  <a:pt x="1070" y="750"/>
                </a:lnTo>
                <a:lnTo>
                  <a:pt x="1068" y="750"/>
                </a:lnTo>
                <a:lnTo>
                  <a:pt x="1066" y="750"/>
                </a:lnTo>
                <a:lnTo>
                  <a:pt x="1063" y="755"/>
                </a:lnTo>
                <a:lnTo>
                  <a:pt x="1065" y="761"/>
                </a:lnTo>
                <a:lnTo>
                  <a:pt x="1063" y="763"/>
                </a:lnTo>
                <a:lnTo>
                  <a:pt x="1065" y="766"/>
                </a:lnTo>
                <a:lnTo>
                  <a:pt x="1073" y="769"/>
                </a:lnTo>
                <a:lnTo>
                  <a:pt x="1077" y="781"/>
                </a:lnTo>
                <a:lnTo>
                  <a:pt x="1090" y="787"/>
                </a:lnTo>
                <a:lnTo>
                  <a:pt x="1054" y="816"/>
                </a:lnTo>
                <a:lnTo>
                  <a:pt x="1030" y="838"/>
                </a:lnTo>
                <a:lnTo>
                  <a:pt x="1020" y="844"/>
                </a:lnTo>
                <a:lnTo>
                  <a:pt x="1019" y="844"/>
                </a:lnTo>
                <a:lnTo>
                  <a:pt x="982" y="866"/>
                </a:lnTo>
                <a:lnTo>
                  <a:pt x="950" y="884"/>
                </a:lnTo>
                <a:lnTo>
                  <a:pt x="937" y="894"/>
                </a:lnTo>
                <a:lnTo>
                  <a:pt x="926" y="903"/>
                </a:lnTo>
                <a:lnTo>
                  <a:pt x="915" y="910"/>
                </a:lnTo>
                <a:lnTo>
                  <a:pt x="893" y="930"/>
                </a:lnTo>
                <a:lnTo>
                  <a:pt x="876" y="951"/>
                </a:lnTo>
                <a:lnTo>
                  <a:pt x="875" y="953"/>
                </a:lnTo>
                <a:lnTo>
                  <a:pt x="876" y="953"/>
                </a:lnTo>
                <a:lnTo>
                  <a:pt x="867" y="964"/>
                </a:lnTo>
                <a:lnTo>
                  <a:pt x="858" y="981"/>
                </a:lnTo>
                <a:lnTo>
                  <a:pt x="846" y="1014"/>
                </a:lnTo>
                <a:lnTo>
                  <a:pt x="846" y="1017"/>
                </a:lnTo>
                <a:lnTo>
                  <a:pt x="844" y="1043"/>
                </a:lnTo>
                <a:lnTo>
                  <a:pt x="853" y="1088"/>
                </a:lnTo>
                <a:lnTo>
                  <a:pt x="860" y="1107"/>
                </a:lnTo>
                <a:lnTo>
                  <a:pt x="867" y="1152"/>
                </a:lnTo>
                <a:lnTo>
                  <a:pt x="846" y="1166"/>
                </a:lnTo>
                <a:lnTo>
                  <a:pt x="833" y="1164"/>
                </a:lnTo>
                <a:lnTo>
                  <a:pt x="821" y="1152"/>
                </a:lnTo>
                <a:lnTo>
                  <a:pt x="797" y="1145"/>
                </a:lnTo>
                <a:lnTo>
                  <a:pt x="760" y="1145"/>
                </a:lnTo>
                <a:lnTo>
                  <a:pt x="757" y="1139"/>
                </a:lnTo>
                <a:lnTo>
                  <a:pt x="753" y="1139"/>
                </a:lnTo>
                <a:lnTo>
                  <a:pt x="726" y="1124"/>
                </a:lnTo>
                <a:lnTo>
                  <a:pt x="718" y="1125"/>
                </a:lnTo>
                <a:lnTo>
                  <a:pt x="711" y="1120"/>
                </a:lnTo>
                <a:lnTo>
                  <a:pt x="711" y="1116"/>
                </a:lnTo>
                <a:lnTo>
                  <a:pt x="688" y="1109"/>
                </a:lnTo>
                <a:lnTo>
                  <a:pt x="671" y="1091"/>
                </a:lnTo>
                <a:lnTo>
                  <a:pt x="663" y="1062"/>
                </a:lnTo>
                <a:lnTo>
                  <a:pt x="649" y="1043"/>
                </a:lnTo>
                <a:lnTo>
                  <a:pt x="645" y="1014"/>
                </a:lnTo>
                <a:lnTo>
                  <a:pt x="640" y="989"/>
                </a:lnTo>
                <a:lnTo>
                  <a:pt x="629" y="974"/>
                </a:lnTo>
                <a:lnTo>
                  <a:pt x="617" y="967"/>
                </a:lnTo>
                <a:lnTo>
                  <a:pt x="615" y="964"/>
                </a:lnTo>
              </a:path>
            </a:pathLst>
          </a:custGeom>
          <a:solidFill>
            <a:schemeClr val="bg2">
              <a:lumMod val="75000"/>
            </a:schemeClr>
          </a:solidFill>
          <a:ln w="6350" cap="rnd">
            <a:solidFill>
              <a:schemeClr val="tx1"/>
            </a:solidFill>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2101" name="Alabama"/>
          <p:cNvSpPr>
            <a:spLocks/>
          </p:cNvSpPr>
          <p:nvPr/>
        </p:nvSpPr>
        <p:spPr bwMode="auto">
          <a:xfrm>
            <a:off x="4948238" y="3788650"/>
            <a:ext cx="528637" cy="796925"/>
          </a:xfrm>
          <a:custGeom>
            <a:avLst/>
            <a:gdLst>
              <a:gd name="T0" fmla="*/ 2147483647 w 335"/>
              <a:gd name="T1" fmla="*/ 2147483647 h 542"/>
              <a:gd name="T2" fmla="*/ 2147483647 w 335"/>
              <a:gd name="T3" fmla="*/ 2147483647 h 542"/>
              <a:gd name="T4" fmla="*/ 2147483647 w 335"/>
              <a:gd name="T5" fmla="*/ 2147483647 h 542"/>
              <a:gd name="T6" fmla="*/ 2147483647 w 335"/>
              <a:gd name="T7" fmla="*/ 2147483647 h 542"/>
              <a:gd name="T8" fmla="*/ 2147483647 w 335"/>
              <a:gd name="T9" fmla="*/ 2147483647 h 542"/>
              <a:gd name="T10" fmla="*/ 2147483647 w 335"/>
              <a:gd name="T11" fmla="*/ 2147483647 h 542"/>
              <a:gd name="T12" fmla="*/ 2147483647 w 335"/>
              <a:gd name="T13" fmla="*/ 2147483647 h 542"/>
              <a:gd name="T14" fmla="*/ 2147483647 w 335"/>
              <a:gd name="T15" fmla="*/ 2147483647 h 542"/>
              <a:gd name="T16" fmla="*/ 2147483647 w 335"/>
              <a:gd name="T17" fmla="*/ 2147483647 h 542"/>
              <a:gd name="T18" fmla="*/ 2147483647 w 335"/>
              <a:gd name="T19" fmla="*/ 2147483647 h 542"/>
              <a:gd name="T20" fmla="*/ 2147483647 w 335"/>
              <a:gd name="T21" fmla="*/ 2147483647 h 542"/>
              <a:gd name="T22" fmla="*/ 2147483647 w 335"/>
              <a:gd name="T23" fmla="*/ 2147483647 h 542"/>
              <a:gd name="T24" fmla="*/ 2147483647 w 335"/>
              <a:gd name="T25" fmla="*/ 2147483647 h 542"/>
              <a:gd name="T26" fmla="*/ 2147483647 w 335"/>
              <a:gd name="T27" fmla="*/ 2147483647 h 542"/>
              <a:gd name="T28" fmla="*/ 2147483647 w 335"/>
              <a:gd name="T29" fmla="*/ 2147483647 h 542"/>
              <a:gd name="T30" fmla="*/ 2147483647 w 335"/>
              <a:gd name="T31" fmla="*/ 2147483647 h 542"/>
              <a:gd name="T32" fmla="*/ 2147483647 w 335"/>
              <a:gd name="T33" fmla="*/ 2147483647 h 542"/>
              <a:gd name="T34" fmla="*/ 2147483647 w 335"/>
              <a:gd name="T35" fmla="*/ 2147483647 h 542"/>
              <a:gd name="T36" fmla="*/ 2147483647 w 335"/>
              <a:gd name="T37" fmla="*/ 2147483647 h 542"/>
              <a:gd name="T38" fmla="*/ 2147483647 w 335"/>
              <a:gd name="T39" fmla="*/ 2147483647 h 542"/>
              <a:gd name="T40" fmla="*/ 2147483647 w 335"/>
              <a:gd name="T41" fmla="*/ 2147483647 h 542"/>
              <a:gd name="T42" fmla="*/ 2147483647 w 335"/>
              <a:gd name="T43" fmla="*/ 2147483647 h 542"/>
              <a:gd name="T44" fmla="*/ 2147483647 w 335"/>
              <a:gd name="T45" fmla="*/ 2147483647 h 542"/>
              <a:gd name="T46" fmla="*/ 2147483647 w 335"/>
              <a:gd name="T47" fmla="*/ 2147483647 h 542"/>
              <a:gd name="T48" fmla="*/ 2147483647 w 335"/>
              <a:gd name="T49" fmla="*/ 2147483647 h 542"/>
              <a:gd name="T50" fmla="*/ 2147483647 w 335"/>
              <a:gd name="T51" fmla="*/ 2147483647 h 542"/>
              <a:gd name="T52" fmla="*/ 2147483647 w 335"/>
              <a:gd name="T53" fmla="*/ 2147483647 h 542"/>
              <a:gd name="T54" fmla="*/ 2147483647 w 335"/>
              <a:gd name="T55" fmla="*/ 2147483647 h 542"/>
              <a:gd name="T56" fmla="*/ 2147483647 w 335"/>
              <a:gd name="T57" fmla="*/ 2147483647 h 542"/>
              <a:gd name="T58" fmla="*/ 2147483647 w 335"/>
              <a:gd name="T59" fmla="*/ 2147483647 h 542"/>
              <a:gd name="T60" fmla="*/ 2147483647 w 335"/>
              <a:gd name="T61" fmla="*/ 2147483647 h 542"/>
              <a:gd name="T62" fmla="*/ 2147483647 w 335"/>
              <a:gd name="T63" fmla="*/ 2147483647 h 542"/>
              <a:gd name="T64" fmla="*/ 2147483647 w 335"/>
              <a:gd name="T65" fmla="*/ 2147483647 h 542"/>
              <a:gd name="T66" fmla="*/ 2147483647 w 335"/>
              <a:gd name="T67" fmla="*/ 2147483647 h 542"/>
              <a:gd name="T68" fmla="*/ 2147483647 w 335"/>
              <a:gd name="T69" fmla="*/ 2147483647 h 542"/>
              <a:gd name="T70" fmla="*/ 2147483647 w 335"/>
              <a:gd name="T71" fmla="*/ 2147483647 h 542"/>
              <a:gd name="T72" fmla="*/ 2147483647 w 335"/>
              <a:gd name="T73" fmla="*/ 2147483647 h 542"/>
              <a:gd name="T74" fmla="*/ 2147483647 w 335"/>
              <a:gd name="T75" fmla="*/ 2147483647 h 542"/>
              <a:gd name="T76" fmla="*/ 2147483647 w 335"/>
              <a:gd name="T77" fmla="*/ 2147483647 h 542"/>
              <a:gd name="T78" fmla="*/ 2147483647 w 335"/>
              <a:gd name="T79" fmla="*/ 2147483647 h 542"/>
              <a:gd name="T80" fmla="*/ 2147483647 w 335"/>
              <a:gd name="T81" fmla="*/ 2147483647 h 542"/>
              <a:gd name="T82" fmla="*/ 2147483647 w 335"/>
              <a:gd name="T83" fmla="*/ 2147483647 h 542"/>
              <a:gd name="T84" fmla="*/ 2147483647 w 335"/>
              <a:gd name="T85" fmla="*/ 2147483647 h 542"/>
              <a:gd name="T86" fmla="*/ 2147483647 w 335"/>
              <a:gd name="T87" fmla="*/ 2147483647 h 542"/>
              <a:gd name="T88" fmla="*/ 2147483647 w 335"/>
              <a:gd name="T89" fmla="*/ 2147483647 h 542"/>
              <a:gd name="T90" fmla="*/ 0 w 335"/>
              <a:gd name="T91" fmla="*/ 2147483647 h 542"/>
              <a:gd name="T92" fmla="*/ 2147483647 w 335"/>
              <a:gd name="T93" fmla="*/ 2147483647 h 542"/>
              <a:gd name="T94" fmla="*/ 2147483647 w 335"/>
              <a:gd name="T95" fmla="*/ 2147483647 h 542"/>
              <a:gd name="T96" fmla="*/ 2147483647 w 335"/>
              <a:gd name="T97" fmla="*/ 2147483647 h 542"/>
              <a:gd name="T98" fmla="*/ 2147483647 w 335"/>
              <a:gd name="T99" fmla="*/ 2147483647 h 542"/>
              <a:gd name="T100" fmla="*/ 2147483647 w 335"/>
              <a:gd name="T101" fmla="*/ 2147483647 h 542"/>
              <a:gd name="T102" fmla="*/ 2147483647 w 335"/>
              <a:gd name="T103" fmla="*/ 2147483647 h 542"/>
              <a:gd name="T104" fmla="*/ 2147483647 w 335"/>
              <a:gd name="T105" fmla="*/ 2147483647 h 542"/>
              <a:gd name="T106" fmla="*/ 2147483647 w 335"/>
              <a:gd name="T107" fmla="*/ 2147483647 h 542"/>
              <a:gd name="T108" fmla="*/ 2147483647 w 335"/>
              <a:gd name="T109" fmla="*/ 2147483647 h 542"/>
              <a:gd name="T110" fmla="*/ 2147483647 w 335"/>
              <a:gd name="T111" fmla="*/ 2147483647 h 542"/>
              <a:gd name="T112" fmla="*/ 2147483647 w 335"/>
              <a:gd name="T113" fmla="*/ 2147483647 h 542"/>
              <a:gd name="T114" fmla="*/ 2147483647 w 335"/>
              <a:gd name="T115" fmla="*/ 2147483647 h 542"/>
              <a:gd name="T116" fmla="*/ 2147483647 w 335"/>
              <a:gd name="T117" fmla="*/ 2147483647 h 542"/>
              <a:gd name="T118" fmla="*/ 2147483647 w 335"/>
              <a:gd name="T119" fmla="*/ 2147483647 h 542"/>
              <a:gd name="T120" fmla="*/ 2147483647 w 335"/>
              <a:gd name="T121" fmla="*/ 2147483647 h 542"/>
              <a:gd name="T122" fmla="*/ 2147483647 w 335"/>
              <a:gd name="T123" fmla="*/ 2147483647 h 5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5"/>
              <a:gd name="T187" fmla="*/ 0 h 542"/>
              <a:gd name="T188" fmla="*/ 335 w 335"/>
              <a:gd name="T189" fmla="*/ 542 h 5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5" h="542">
                <a:moveTo>
                  <a:pt x="20" y="448"/>
                </a:moveTo>
                <a:lnTo>
                  <a:pt x="20" y="450"/>
                </a:lnTo>
                <a:lnTo>
                  <a:pt x="22" y="454"/>
                </a:lnTo>
                <a:lnTo>
                  <a:pt x="22" y="460"/>
                </a:lnTo>
                <a:lnTo>
                  <a:pt x="26" y="486"/>
                </a:lnTo>
                <a:lnTo>
                  <a:pt x="26" y="488"/>
                </a:lnTo>
                <a:lnTo>
                  <a:pt x="27" y="503"/>
                </a:lnTo>
                <a:lnTo>
                  <a:pt x="30" y="517"/>
                </a:lnTo>
                <a:lnTo>
                  <a:pt x="31" y="529"/>
                </a:lnTo>
                <a:lnTo>
                  <a:pt x="33" y="525"/>
                </a:lnTo>
                <a:lnTo>
                  <a:pt x="44" y="525"/>
                </a:lnTo>
                <a:lnTo>
                  <a:pt x="49" y="531"/>
                </a:lnTo>
                <a:lnTo>
                  <a:pt x="56" y="528"/>
                </a:lnTo>
                <a:lnTo>
                  <a:pt x="56" y="511"/>
                </a:lnTo>
                <a:lnTo>
                  <a:pt x="63" y="491"/>
                </a:lnTo>
                <a:lnTo>
                  <a:pt x="72" y="496"/>
                </a:lnTo>
                <a:lnTo>
                  <a:pt x="73" y="510"/>
                </a:lnTo>
                <a:lnTo>
                  <a:pt x="66" y="541"/>
                </a:lnTo>
                <a:lnTo>
                  <a:pt x="109" y="529"/>
                </a:lnTo>
                <a:lnTo>
                  <a:pt x="124" y="510"/>
                </a:lnTo>
                <a:lnTo>
                  <a:pt x="119" y="504"/>
                </a:lnTo>
                <a:lnTo>
                  <a:pt x="120" y="491"/>
                </a:lnTo>
                <a:lnTo>
                  <a:pt x="97" y="470"/>
                </a:lnTo>
                <a:lnTo>
                  <a:pt x="98" y="453"/>
                </a:lnTo>
                <a:lnTo>
                  <a:pt x="128" y="449"/>
                </a:lnTo>
                <a:lnTo>
                  <a:pt x="131" y="449"/>
                </a:lnTo>
                <a:lnTo>
                  <a:pt x="137" y="449"/>
                </a:lnTo>
                <a:lnTo>
                  <a:pt x="139" y="448"/>
                </a:lnTo>
                <a:lnTo>
                  <a:pt x="152" y="446"/>
                </a:lnTo>
                <a:lnTo>
                  <a:pt x="171" y="445"/>
                </a:lnTo>
                <a:lnTo>
                  <a:pt x="177" y="443"/>
                </a:lnTo>
                <a:lnTo>
                  <a:pt x="178" y="443"/>
                </a:lnTo>
                <a:lnTo>
                  <a:pt x="181" y="443"/>
                </a:lnTo>
                <a:lnTo>
                  <a:pt x="192" y="442"/>
                </a:lnTo>
                <a:lnTo>
                  <a:pt x="195" y="442"/>
                </a:lnTo>
                <a:lnTo>
                  <a:pt x="207" y="441"/>
                </a:lnTo>
                <a:lnTo>
                  <a:pt x="209" y="441"/>
                </a:lnTo>
                <a:lnTo>
                  <a:pt x="220" y="439"/>
                </a:lnTo>
                <a:lnTo>
                  <a:pt x="225" y="439"/>
                </a:lnTo>
                <a:lnTo>
                  <a:pt x="228" y="439"/>
                </a:lnTo>
                <a:lnTo>
                  <a:pt x="231" y="438"/>
                </a:lnTo>
                <a:lnTo>
                  <a:pt x="241" y="436"/>
                </a:lnTo>
                <a:lnTo>
                  <a:pt x="248" y="436"/>
                </a:lnTo>
                <a:lnTo>
                  <a:pt x="264" y="434"/>
                </a:lnTo>
                <a:lnTo>
                  <a:pt x="289" y="431"/>
                </a:lnTo>
                <a:lnTo>
                  <a:pt x="291" y="431"/>
                </a:lnTo>
                <a:lnTo>
                  <a:pt x="311" y="427"/>
                </a:lnTo>
                <a:lnTo>
                  <a:pt x="320" y="427"/>
                </a:lnTo>
                <a:lnTo>
                  <a:pt x="334" y="424"/>
                </a:lnTo>
                <a:lnTo>
                  <a:pt x="334" y="423"/>
                </a:lnTo>
                <a:lnTo>
                  <a:pt x="331" y="417"/>
                </a:lnTo>
                <a:lnTo>
                  <a:pt x="328" y="411"/>
                </a:lnTo>
                <a:lnTo>
                  <a:pt x="321" y="399"/>
                </a:lnTo>
                <a:lnTo>
                  <a:pt x="321" y="392"/>
                </a:lnTo>
                <a:lnTo>
                  <a:pt x="321" y="385"/>
                </a:lnTo>
                <a:lnTo>
                  <a:pt x="322" y="371"/>
                </a:lnTo>
                <a:lnTo>
                  <a:pt x="322" y="370"/>
                </a:lnTo>
                <a:lnTo>
                  <a:pt x="320" y="357"/>
                </a:lnTo>
                <a:lnTo>
                  <a:pt x="313" y="352"/>
                </a:lnTo>
                <a:lnTo>
                  <a:pt x="311" y="344"/>
                </a:lnTo>
                <a:lnTo>
                  <a:pt x="311" y="342"/>
                </a:lnTo>
                <a:lnTo>
                  <a:pt x="310" y="342"/>
                </a:lnTo>
                <a:lnTo>
                  <a:pt x="310" y="332"/>
                </a:lnTo>
                <a:lnTo>
                  <a:pt x="310" y="330"/>
                </a:lnTo>
                <a:lnTo>
                  <a:pt x="314" y="319"/>
                </a:lnTo>
                <a:lnTo>
                  <a:pt x="314" y="317"/>
                </a:lnTo>
                <a:lnTo>
                  <a:pt x="314" y="310"/>
                </a:lnTo>
                <a:lnTo>
                  <a:pt x="313" y="303"/>
                </a:lnTo>
                <a:lnTo>
                  <a:pt x="318" y="296"/>
                </a:lnTo>
                <a:lnTo>
                  <a:pt x="324" y="291"/>
                </a:lnTo>
                <a:lnTo>
                  <a:pt x="325" y="288"/>
                </a:lnTo>
                <a:lnTo>
                  <a:pt x="315" y="281"/>
                </a:lnTo>
                <a:lnTo>
                  <a:pt x="317" y="276"/>
                </a:lnTo>
                <a:lnTo>
                  <a:pt x="314" y="262"/>
                </a:lnTo>
                <a:lnTo>
                  <a:pt x="313" y="262"/>
                </a:lnTo>
                <a:lnTo>
                  <a:pt x="304" y="252"/>
                </a:lnTo>
                <a:lnTo>
                  <a:pt x="302" y="249"/>
                </a:lnTo>
                <a:lnTo>
                  <a:pt x="299" y="238"/>
                </a:lnTo>
                <a:lnTo>
                  <a:pt x="297" y="238"/>
                </a:lnTo>
                <a:lnTo>
                  <a:pt x="297" y="237"/>
                </a:lnTo>
                <a:lnTo>
                  <a:pt x="297" y="234"/>
                </a:lnTo>
                <a:lnTo>
                  <a:pt x="292" y="224"/>
                </a:lnTo>
                <a:lnTo>
                  <a:pt x="289" y="215"/>
                </a:lnTo>
                <a:lnTo>
                  <a:pt x="288" y="212"/>
                </a:lnTo>
                <a:lnTo>
                  <a:pt x="284" y="199"/>
                </a:lnTo>
                <a:lnTo>
                  <a:pt x="284" y="198"/>
                </a:lnTo>
                <a:lnTo>
                  <a:pt x="284" y="196"/>
                </a:lnTo>
                <a:lnTo>
                  <a:pt x="281" y="188"/>
                </a:lnTo>
                <a:lnTo>
                  <a:pt x="277" y="172"/>
                </a:lnTo>
                <a:lnTo>
                  <a:pt x="274" y="165"/>
                </a:lnTo>
                <a:lnTo>
                  <a:pt x="273" y="159"/>
                </a:lnTo>
                <a:lnTo>
                  <a:pt x="271" y="158"/>
                </a:lnTo>
                <a:lnTo>
                  <a:pt x="268" y="144"/>
                </a:lnTo>
                <a:lnTo>
                  <a:pt x="267" y="141"/>
                </a:lnTo>
                <a:lnTo>
                  <a:pt x="261" y="122"/>
                </a:lnTo>
                <a:lnTo>
                  <a:pt x="261" y="119"/>
                </a:lnTo>
                <a:lnTo>
                  <a:pt x="260" y="115"/>
                </a:lnTo>
                <a:lnTo>
                  <a:pt x="257" y="108"/>
                </a:lnTo>
                <a:lnTo>
                  <a:pt x="257" y="105"/>
                </a:lnTo>
                <a:lnTo>
                  <a:pt x="256" y="101"/>
                </a:lnTo>
                <a:lnTo>
                  <a:pt x="255" y="95"/>
                </a:lnTo>
                <a:lnTo>
                  <a:pt x="252" y="87"/>
                </a:lnTo>
                <a:lnTo>
                  <a:pt x="250" y="80"/>
                </a:lnTo>
                <a:lnTo>
                  <a:pt x="248" y="74"/>
                </a:lnTo>
                <a:lnTo>
                  <a:pt x="245" y="62"/>
                </a:lnTo>
                <a:lnTo>
                  <a:pt x="242" y="55"/>
                </a:lnTo>
                <a:lnTo>
                  <a:pt x="241" y="48"/>
                </a:lnTo>
                <a:lnTo>
                  <a:pt x="238" y="41"/>
                </a:lnTo>
                <a:lnTo>
                  <a:pt x="236" y="38"/>
                </a:lnTo>
                <a:lnTo>
                  <a:pt x="234" y="24"/>
                </a:lnTo>
                <a:lnTo>
                  <a:pt x="231" y="16"/>
                </a:lnTo>
                <a:lnTo>
                  <a:pt x="230" y="12"/>
                </a:lnTo>
                <a:lnTo>
                  <a:pt x="228" y="11"/>
                </a:lnTo>
                <a:lnTo>
                  <a:pt x="225" y="0"/>
                </a:lnTo>
                <a:lnTo>
                  <a:pt x="224" y="0"/>
                </a:lnTo>
                <a:lnTo>
                  <a:pt x="205" y="1"/>
                </a:lnTo>
                <a:lnTo>
                  <a:pt x="202" y="2"/>
                </a:lnTo>
                <a:lnTo>
                  <a:pt x="185" y="4"/>
                </a:lnTo>
                <a:lnTo>
                  <a:pt x="169" y="5"/>
                </a:lnTo>
                <a:lnTo>
                  <a:pt x="164" y="5"/>
                </a:lnTo>
                <a:lnTo>
                  <a:pt x="159" y="6"/>
                </a:lnTo>
                <a:lnTo>
                  <a:pt x="148" y="8"/>
                </a:lnTo>
                <a:lnTo>
                  <a:pt x="124" y="11"/>
                </a:lnTo>
                <a:lnTo>
                  <a:pt x="119" y="11"/>
                </a:lnTo>
                <a:lnTo>
                  <a:pt x="116" y="11"/>
                </a:lnTo>
                <a:lnTo>
                  <a:pt x="112" y="12"/>
                </a:lnTo>
                <a:lnTo>
                  <a:pt x="85" y="13"/>
                </a:lnTo>
                <a:lnTo>
                  <a:pt x="83" y="15"/>
                </a:lnTo>
                <a:lnTo>
                  <a:pt x="72" y="15"/>
                </a:lnTo>
                <a:lnTo>
                  <a:pt x="52" y="18"/>
                </a:lnTo>
                <a:lnTo>
                  <a:pt x="45" y="18"/>
                </a:lnTo>
                <a:lnTo>
                  <a:pt x="26" y="20"/>
                </a:lnTo>
                <a:lnTo>
                  <a:pt x="19" y="20"/>
                </a:lnTo>
                <a:lnTo>
                  <a:pt x="0" y="22"/>
                </a:lnTo>
                <a:lnTo>
                  <a:pt x="0" y="23"/>
                </a:lnTo>
                <a:lnTo>
                  <a:pt x="8" y="33"/>
                </a:lnTo>
                <a:lnTo>
                  <a:pt x="11" y="34"/>
                </a:lnTo>
                <a:lnTo>
                  <a:pt x="11" y="40"/>
                </a:lnTo>
                <a:lnTo>
                  <a:pt x="9" y="58"/>
                </a:lnTo>
                <a:lnTo>
                  <a:pt x="9" y="67"/>
                </a:lnTo>
                <a:lnTo>
                  <a:pt x="9" y="77"/>
                </a:lnTo>
                <a:lnTo>
                  <a:pt x="9" y="81"/>
                </a:lnTo>
                <a:lnTo>
                  <a:pt x="9" y="83"/>
                </a:lnTo>
                <a:lnTo>
                  <a:pt x="9" y="91"/>
                </a:lnTo>
                <a:lnTo>
                  <a:pt x="9" y="97"/>
                </a:lnTo>
                <a:lnTo>
                  <a:pt x="9" y="110"/>
                </a:lnTo>
                <a:lnTo>
                  <a:pt x="9" y="113"/>
                </a:lnTo>
                <a:lnTo>
                  <a:pt x="9" y="122"/>
                </a:lnTo>
                <a:lnTo>
                  <a:pt x="9" y="126"/>
                </a:lnTo>
                <a:lnTo>
                  <a:pt x="9" y="131"/>
                </a:lnTo>
                <a:lnTo>
                  <a:pt x="9" y="149"/>
                </a:lnTo>
                <a:lnTo>
                  <a:pt x="9" y="159"/>
                </a:lnTo>
                <a:lnTo>
                  <a:pt x="9" y="160"/>
                </a:lnTo>
                <a:lnTo>
                  <a:pt x="9" y="183"/>
                </a:lnTo>
                <a:lnTo>
                  <a:pt x="9" y="187"/>
                </a:lnTo>
                <a:lnTo>
                  <a:pt x="9" y="196"/>
                </a:lnTo>
                <a:lnTo>
                  <a:pt x="9" y="209"/>
                </a:lnTo>
                <a:lnTo>
                  <a:pt x="9" y="217"/>
                </a:lnTo>
                <a:lnTo>
                  <a:pt x="9" y="219"/>
                </a:lnTo>
                <a:lnTo>
                  <a:pt x="9" y="242"/>
                </a:lnTo>
                <a:lnTo>
                  <a:pt x="9" y="246"/>
                </a:lnTo>
                <a:lnTo>
                  <a:pt x="9" y="249"/>
                </a:lnTo>
                <a:lnTo>
                  <a:pt x="9" y="274"/>
                </a:lnTo>
                <a:lnTo>
                  <a:pt x="9" y="278"/>
                </a:lnTo>
                <a:lnTo>
                  <a:pt x="9" y="287"/>
                </a:lnTo>
                <a:lnTo>
                  <a:pt x="9" y="307"/>
                </a:lnTo>
                <a:lnTo>
                  <a:pt x="9" y="310"/>
                </a:lnTo>
                <a:lnTo>
                  <a:pt x="9" y="317"/>
                </a:lnTo>
                <a:lnTo>
                  <a:pt x="9" y="324"/>
                </a:lnTo>
                <a:lnTo>
                  <a:pt x="9" y="325"/>
                </a:lnTo>
                <a:lnTo>
                  <a:pt x="9" y="330"/>
                </a:lnTo>
                <a:lnTo>
                  <a:pt x="9" y="337"/>
                </a:lnTo>
                <a:lnTo>
                  <a:pt x="8" y="363"/>
                </a:lnTo>
                <a:lnTo>
                  <a:pt x="9" y="366"/>
                </a:lnTo>
                <a:lnTo>
                  <a:pt x="9" y="367"/>
                </a:lnTo>
                <a:lnTo>
                  <a:pt x="12" y="384"/>
                </a:lnTo>
                <a:lnTo>
                  <a:pt x="13" y="406"/>
                </a:lnTo>
                <a:lnTo>
                  <a:pt x="13" y="407"/>
                </a:lnTo>
                <a:lnTo>
                  <a:pt x="15" y="413"/>
                </a:lnTo>
                <a:lnTo>
                  <a:pt x="16" y="418"/>
                </a:lnTo>
                <a:lnTo>
                  <a:pt x="18" y="432"/>
                </a:lnTo>
                <a:lnTo>
                  <a:pt x="20" y="448"/>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0" name="Mississippi"/>
          <p:cNvSpPr>
            <a:spLocks/>
          </p:cNvSpPr>
          <p:nvPr/>
        </p:nvSpPr>
        <p:spPr bwMode="auto">
          <a:xfrm>
            <a:off x="4521200" y="3826750"/>
            <a:ext cx="479425" cy="785813"/>
          </a:xfrm>
          <a:custGeom>
            <a:avLst/>
            <a:gdLst>
              <a:gd name="T0" fmla="*/ 2147483647 w 304"/>
              <a:gd name="T1" fmla="*/ 2147483647 h 534"/>
              <a:gd name="T2" fmla="*/ 2147483647 w 304"/>
              <a:gd name="T3" fmla="*/ 2147483647 h 534"/>
              <a:gd name="T4" fmla="*/ 2147483647 w 304"/>
              <a:gd name="T5" fmla="*/ 2147483647 h 534"/>
              <a:gd name="T6" fmla="*/ 2147483647 w 304"/>
              <a:gd name="T7" fmla="*/ 2147483647 h 534"/>
              <a:gd name="T8" fmla="*/ 2147483647 w 304"/>
              <a:gd name="T9" fmla="*/ 2147483647 h 534"/>
              <a:gd name="T10" fmla="*/ 2147483647 w 304"/>
              <a:gd name="T11" fmla="*/ 2147483647 h 534"/>
              <a:gd name="T12" fmla="*/ 2147483647 w 304"/>
              <a:gd name="T13" fmla="*/ 2147483647 h 534"/>
              <a:gd name="T14" fmla="*/ 2147483647 w 304"/>
              <a:gd name="T15" fmla="*/ 2147483647 h 534"/>
              <a:gd name="T16" fmla="*/ 2147483647 w 304"/>
              <a:gd name="T17" fmla="*/ 2147483647 h 534"/>
              <a:gd name="T18" fmla="*/ 2147483647 w 304"/>
              <a:gd name="T19" fmla="*/ 2147483647 h 534"/>
              <a:gd name="T20" fmla="*/ 2147483647 w 304"/>
              <a:gd name="T21" fmla="*/ 2147483647 h 534"/>
              <a:gd name="T22" fmla="*/ 2147483647 w 304"/>
              <a:gd name="T23" fmla="*/ 2147483647 h 534"/>
              <a:gd name="T24" fmla="*/ 2147483647 w 304"/>
              <a:gd name="T25" fmla="*/ 2147483647 h 534"/>
              <a:gd name="T26" fmla="*/ 2147483647 w 304"/>
              <a:gd name="T27" fmla="*/ 2147483647 h 534"/>
              <a:gd name="T28" fmla="*/ 2147483647 w 304"/>
              <a:gd name="T29" fmla="*/ 2147483647 h 534"/>
              <a:gd name="T30" fmla="*/ 2147483647 w 304"/>
              <a:gd name="T31" fmla="*/ 2147483647 h 534"/>
              <a:gd name="T32" fmla="*/ 2147483647 w 304"/>
              <a:gd name="T33" fmla="*/ 2147483647 h 534"/>
              <a:gd name="T34" fmla="*/ 2147483647 w 304"/>
              <a:gd name="T35" fmla="*/ 2147483647 h 534"/>
              <a:gd name="T36" fmla="*/ 2147483647 w 304"/>
              <a:gd name="T37" fmla="*/ 2147483647 h 534"/>
              <a:gd name="T38" fmla="*/ 2147483647 w 304"/>
              <a:gd name="T39" fmla="*/ 2147483647 h 534"/>
              <a:gd name="T40" fmla="*/ 2147483647 w 304"/>
              <a:gd name="T41" fmla="*/ 2147483647 h 534"/>
              <a:gd name="T42" fmla="*/ 2147483647 w 304"/>
              <a:gd name="T43" fmla="*/ 2147483647 h 534"/>
              <a:gd name="T44" fmla="*/ 2147483647 w 304"/>
              <a:gd name="T45" fmla="*/ 2147483647 h 534"/>
              <a:gd name="T46" fmla="*/ 2147483647 w 304"/>
              <a:gd name="T47" fmla="*/ 2147483647 h 534"/>
              <a:gd name="T48" fmla="*/ 2147483647 w 304"/>
              <a:gd name="T49" fmla="*/ 2147483647 h 534"/>
              <a:gd name="T50" fmla="*/ 2147483647 w 304"/>
              <a:gd name="T51" fmla="*/ 2147483647 h 534"/>
              <a:gd name="T52" fmla="*/ 2147483647 w 304"/>
              <a:gd name="T53" fmla="*/ 0 h 534"/>
              <a:gd name="T54" fmla="*/ 2147483647 w 304"/>
              <a:gd name="T55" fmla="*/ 2147483647 h 534"/>
              <a:gd name="T56" fmla="*/ 2147483647 w 304"/>
              <a:gd name="T57" fmla="*/ 2147483647 h 534"/>
              <a:gd name="T58" fmla="*/ 2147483647 w 304"/>
              <a:gd name="T59" fmla="*/ 2147483647 h 534"/>
              <a:gd name="T60" fmla="*/ 2147483647 w 304"/>
              <a:gd name="T61" fmla="*/ 2147483647 h 534"/>
              <a:gd name="T62" fmla="*/ 2147483647 w 304"/>
              <a:gd name="T63" fmla="*/ 2147483647 h 534"/>
              <a:gd name="T64" fmla="*/ 2147483647 w 304"/>
              <a:gd name="T65" fmla="*/ 2147483647 h 534"/>
              <a:gd name="T66" fmla="*/ 2147483647 w 304"/>
              <a:gd name="T67" fmla="*/ 2147483647 h 534"/>
              <a:gd name="T68" fmla="*/ 2147483647 w 304"/>
              <a:gd name="T69" fmla="*/ 2147483647 h 534"/>
              <a:gd name="T70" fmla="*/ 2147483647 w 304"/>
              <a:gd name="T71" fmla="*/ 2147483647 h 534"/>
              <a:gd name="T72" fmla="*/ 2147483647 w 304"/>
              <a:gd name="T73" fmla="*/ 2147483647 h 534"/>
              <a:gd name="T74" fmla="*/ 2147483647 w 304"/>
              <a:gd name="T75" fmla="*/ 2147483647 h 534"/>
              <a:gd name="T76" fmla="*/ 2147483647 w 304"/>
              <a:gd name="T77" fmla="*/ 2147483647 h 534"/>
              <a:gd name="T78" fmla="*/ 2147483647 w 304"/>
              <a:gd name="T79" fmla="*/ 2147483647 h 534"/>
              <a:gd name="T80" fmla="*/ 2147483647 w 304"/>
              <a:gd name="T81" fmla="*/ 2147483647 h 534"/>
              <a:gd name="T82" fmla="*/ 2147483647 w 304"/>
              <a:gd name="T83" fmla="*/ 2147483647 h 534"/>
              <a:gd name="T84" fmla="*/ 2147483647 w 304"/>
              <a:gd name="T85" fmla="*/ 2147483647 h 534"/>
              <a:gd name="T86" fmla="*/ 2147483647 w 304"/>
              <a:gd name="T87" fmla="*/ 2147483647 h 534"/>
              <a:gd name="T88" fmla="*/ 2147483647 w 304"/>
              <a:gd name="T89" fmla="*/ 2147483647 h 534"/>
              <a:gd name="T90" fmla="*/ 2147483647 w 304"/>
              <a:gd name="T91" fmla="*/ 2147483647 h 534"/>
              <a:gd name="T92" fmla="*/ 2147483647 w 304"/>
              <a:gd name="T93" fmla="*/ 2147483647 h 534"/>
              <a:gd name="T94" fmla="*/ 2147483647 w 304"/>
              <a:gd name="T95" fmla="*/ 2147483647 h 534"/>
              <a:gd name="T96" fmla="*/ 2147483647 w 304"/>
              <a:gd name="T97" fmla="*/ 2147483647 h 534"/>
              <a:gd name="T98" fmla="*/ 2147483647 w 304"/>
              <a:gd name="T99" fmla="*/ 2147483647 h 534"/>
              <a:gd name="T100" fmla="*/ 2147483647 w 304"/>
              <a:gd name="T101" fmla="*/ 2147483647 h 534"/>
              <a:gd name="T102" fmla="*/ 2147483647 w 304"/>
              <a:gd name="T103" fmla="*/ 2147483647 h 534"/>
              <a:gd name="T104" fmla="*/ 2147483647 w 304"/>
              <a:gd name="T105" fmla="*/ 2147483647 h 534"/>
              <a:gd name="T106" fmla="*/ 2147483647 w 304"/>
              <a:gd name="T107" fmla="*/ 2147483647 h 534"/>
              <a:gd name="T108" fmla="*/ 2147483647 w 304"/>
              <a:gd name="T109" fmla="*/ 2147483647 h 534"/>
              <a:gd name="T110" fmla="*/ 2147483647 w 304"/>
              <a:gd name="T111" fmla="*/ 2147483647 h 534"/>
              <a:gd name="T112" fmla="*/ 2147483647 w 304"/>
              <a:gd name="T113" fmla="*/ 2147483647 h 534"/>
              <a:gd name="T114" fmla="*/ 0 w 304"/>
              <a:gd name="T115" fmla="*/ 2147483647 h 534"/>
              <a:gd name="T116" fmla="*/ 2147483647 w 304"/>
              <a:gd name="T117" fmla="*/ 2147483647 h 534"/>
              <a:gd name="T118" fmla="*/ 2147483647 w 304"/>
              <a:gd name="T119" fmla="*/ 2147483647 h 534"/>
              <a:gd name="T120" fmla="*/ 2147483647 w 304"/>
              <a:gd name="T121" fmla="*/ 2147483647 h 5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4"/>
              <a:gd name="T184" fmla="*/ 0 h 534"/>
              <a:gd name="T185" fmla="*/ 304 w 304"/>
              <a:gd name="T186" fmla="*/ 534 h 5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4" h="534">
                <a:moveTo>
                  <a:pt x="23" y="375"/>
                </a:moveTo>
                <a:lnTo>
                  <a:pt x="29" y="375"/>
                </a:lnTo>
                <a:lnTo>
                  <a:pt x="29" y="361"/>
                </a:lnTo>
                <a:lnTo>
                  <a:pt x="30" y="361"/>
                </a:lnTo>
                <a:lnTo>
                  <a:pt x="42" y="346"/>
                </a:lnTo>
                <a:lnTo>
                  <a:pt x="38" y="339"/>
                </a:lnTo>
                <a:lnTo>
                  <a:pt x="47" y="333"/>
                </a:lnTo>
                <a:lnTo>
                  <a:pt x="47" y="332"/>
                </a:lnTo>
                <a:lnTo>
                  <a:pt x="45" y="332"/>
                </a:lnTo>
                <a:lnTo>
                  <a:pt x="44" y="332"/>
                </a:lnTo>
                <a:lnTo>
                  <a:pt x="38" y="333"/>
                </a:lnTo>
                <a:lnTo>
                  <a:pt x="38" y="323"/>
                </a:lnTo>
                <a:lnTo>
                  <a:pt x="49" y="325"/>
                </a:lnTo>
                <a:lnTo>
                  <a:pt x="47" y="296"/>
                </a:lnTo>
                <a:lnTo>
                  <a:pt x="35" y="292"/>
                </a:lnTo>
                <a:lnTo>
                  <a:pt x="47" y="293"/>
                </a:lnTo>
                <a:lnTo>
                  <a:pt x="40" y="285"/>
                </a:lnTo>
                <a:lnTo>
                  <a:pt x="42" y="283"/>
                </a:lnTo>
                <a:lnTo>
                  <a:pt x="45" y="278"/>
                </a:lnTo>
                <a:lnTo>
                  <a:pt x="34" y="282"/>
                </a:lnTo>
                <a:lnTo>
                  <a:pt x="29" y="238"/>
                </a:lnTo>
                <a:lnTo>
                  <a:pt x="29" y="195"/>
                </a:lnTo>
                <a:lnTo>
                  <a:pt x="24" y="196"/>
                </a:lnTo>
                <a:lnTo>
                  <a:pt x="29" y="186"/>
                </a:lnTo>
                <a:lnTo>
                  <a:pt x="19" y="191"/>
                </a:lnTo>
                <a:lnTo>
                  <a:pt x="22" y="182"/>
                </a:lnTo>
                <a:lnTo>
                  <a:pt x="19" y="181"/>
                </a:lnTo>
                <a:lnTo>
                  <a:pt x="17" y="177"/>
                </a:lnTo>
                <a:lnTo>
                  <a:pt x="26" y="160"/>
                </a:lnTo>
                <a:lnTo>
                  <a:pt x="26" y="152"/>
                </a:lnTo>
                <a:lnTo>
                  <a:pt x="37" y="153"/>
                </a:lnTo>
                <a:lnTo>
                  <a:pt x="29" y="131"/>
                </a:lnTo>
                <a:lnTo>
                  <a:pt x="35" y="125"/>
                </a:lnTo>
                <a:lnTo>
                  <a:pt x="38" y="114"/>
                </a:lnTo>
                <a:lnTo>
                  <a:pt x="47" y="101"/>
                </a:lnTo>
                <a:lnTo>
                  <a:pt x="55" y="95"/>
                </a:lnTo>
                <a:lnTo>
                  <a:pt x="52" y="88"/>
                </a:lnTo>
                <a:lnTo>
                  <a:pt x="60" y="85"/>
                </a:lnTo>
                <a:lnTo>
                  <a:pt x="59" y="91"/>
                </a:lnTo>
                <a:lnTo>
                  <a:pt x="62" y="92"/>
                </a:lnTo>
                <a:lnTo>
                  <a:pt x="69" y="69"/>
                </a:lnTo>
                <a:lnTo>
                  <a:pt x="66" y="55"/>
                </a:lnTo>
                <a:lnTo>
                  <a:pt x="70" y="53"/>
                </a:lnTo>
                <a:lnTo>
                  <a:pt x="71" y="58"/>
                </a:lnTo>
                <a:lnTo>
                  <a:pt x="77" y="51"/>
                </a:lnTo>
                <a:lnTo>
                  <a:pt x="67" y="45"/>
                </a:lnTo>
                <a:lnTo>
                  <a:pt x="70" y="44"/>
                </a:lnTo>
                <a:lnTo>
                  <a:pt x="73" y="45"/>
                </a:lnTo>
                <a:lnTo>
                  <a:pt x="77" y="44"/>
                </a:lnTo>
                <a:lnTo>
                  <a:pt x="76" y="41"/>
                </a:lnTo>
                <a:lnTo>
                  <a:pt x="80" y="34"/>
                </a:lnTo>
                <a:lnTo>
                  <a:pt x="81" y="34"/>
                </a:lnTo>
                <a:lnTo>
                  <a:pt x="83" y="31"/>
                </a:lnTo>
                <a:lnTo>
                  <a:pt x="89" y="30"/>
                </a:lnTo>
                <a:lnTo>
                  <a:pt x="94" y="24"/>
                </a:lnTo>
                <a:lnTo>
                  <a:pt x="94" y="20"/>
                </a:lnTo>
                <a:lnTo>
                  <a:pt x="88" y="15"/>
                </a:lnTo>
                <a:lnTo>
                  <a:pt x="114" y="13"/>
                </a:lnTo>
                <a:lnTo>
                  <a:pt x="128" y="12"/>
                </a:lnTo>
                <a:lnTo>
                  <a:pt x="138" y="11"/>
                </a:lnTo>
                <a:lnTo>
                  <a:pt x="145" y="11"/>
                </a:lnTo>
                <a:lnTo>
                  <a:pt x="154" y="11"/>
                </a:lnTo>
                <a:lnTo>
                  <a:pt x="161" y="9"/>
                </a:lnTo>
                <a:lnTo>
                  <a:pt x="171" y="8"/>
                </a:lnTo>
                <a:lnTo>
                  <a:pt x="175" y="8"/>
                </a:lnTo>
                <a:lnTo>
                  <a:pt x="181" y="8"/>
                </a:lnTo>
                <a:lnTo>
                  <a:pt x="185" y="8"/>
                </a:lnTo>
                <a:lnTo>
                  <a:pt x="192" y="6"/>
                </a:lnTo>
                <a:lnTo>
                  <a:pt x="197" y="6"/>
                </a:lnTo>
                <a:lnTo>
                  <a:pt x="200" y="6"/>
                </a:lnTo>
                <a:lnTo>
                  <a:pt x="202" y="5"/>
                </a:lnTo>
                <a:lnTo>
                  <a:pt x="208" y="5"/>
                </a:lnTo>
                <a:lnTo>
                  <a:pt x="217" y="5"/>
                </a:lnTo>
                <a:lnTo>
                  <a:pt x="221" y="4"/>
                </a:lnTo>
                <a:lnTo>
                  <a:pt x="228" y="4"/>
                </a:lnTo>
                <a:lnTo>
                  <a:pt x="236" y="4"/>
                </a:lnTo>
                <a:lnTo>
                  <a:pt x="255" y="1"/>
                </a:lnTo>
                <a:lnTo>
                  <a:pt x="257" y="1"/>
                </a:lnTo>
                <a:lnTo>
                  <a:pt x="267" y="0"/>
                </a:lnTo>
                <a:lnTo>
                  <a:pt x="271" y="0"/>
                </a:lnTo>
                <a:lnTo>
                  <a:pt x="279" y="9"/>
                </a:lnTo>
                <a:lnTo>
                  <a:pt x="282" y="11"/>
                </a:lnTo>
                <a:lnTo>
                  <a:pt x="282" y="16"/>
                </a:lnTo>
                <a:lnTo>
                  <a:pt x="280" y="34"/>
                </a:lnTo>
                <a:lnTo>
                  <a:pt x="280" y="44"/>
                </a:lnTo>
                <a:lnTo>
                  <a:pt x="280" y="53"/>
                </a:lnTo>
                <a:lnTo>
                  <a:pt x="280" y="58"/>
                </a:lnTo>
                <a:lnTo>
                  <a:pt x="280" y="59"/>
                </a:lnTo>
                <a:lnTo>
                  <a:pt x="280" y="67"/>
                </a:lnTo>
                <a:lnTo>
                  <a:pt x="280" y="73"/>
                </a:lnTo>
                <a:lnTo>
                  <a:pt x="280" y="87"/>
                </a:lnTo>
                <a:lnTo>
                  <a:pt x="280" y="89"/>
                </a:lnTo>
                <a:lnTo>
                  <a:pt x="280" y="98"/>
                </a:lnTo>
                <a:lnTo>
                  <a:pt x="280" y="102"/>
                </a:lnTo>
                <a:lnTo>
                  <a:pt x="280" y="107"/>
                </a:lnTo>
                <a:lnTo>
                  <a:pt x="280" y="125"/>
                </a:lnTo>
                <a:lnTo>
                  <a:pt x="280" y="135"/>
                </a:lnTo>
                <a:lnTo>
                  <a:pt x="280" y="137"/>
                </a:lnTo>
                <a:lnTo>
                  <a:pt x="280" y="159"/>
                </a:lnTo>
                <a:lnTo>
                  <a:pt x="280" y="163"/>
                </a:lnTo>
                <a:lnTo>
                  <a:pt x="280" y="173"/>
                </a:lnTo>
                <a:lnTo>
                  <a:pt x="280" y="185"/>
                </a:lnTo>
                <a:lnTo>
                  <a:pt x="280" y="193"/>
                </a:lnTo>
                <a:lnTo>
                  <a:pt x="280" y="195"/>
                </a:lnTo>
                <a:lnTo>
                  <a:pt x="280" y="218"/>
                </a:lnTo>
                <a:lnTo>
                  <a:pt x="280" y="222"/>
                </a:lnTo>
                <a:lnTo>
                  <a:pt x="280" y="225"/>
                </a:lnTo>
                <a:lnTo>
                  <a:pt x="280" y="250"/>
                </a:lnTo>
                <a:lnTo>
                  <a:pt x="280" y="254"/>
                </a:lnTo>
                <a:lnTo>
                  <a:pt x="280" y="263"/>
                </a:lnTo>
                <a:lnTo>
                  <a:pt x="280" y="283"/>
                </a:lnTo>
                <a:lnTo>
                  <a:pt x="280" y="286"/>
                </a:lnTo>
                <a:lnTo>
                  <a:pt x="280" y="293"/>
                </a:lnTo>
                <a:lnTo>
                  <a:pt x="280" y="300"/>
                </a:lnTo>
                <a:lnTo>
                  <a:pt x="280" y="301"/>
                </a:lnTo>
                <a:lnTo>
                  <a:pt x="280" y="305"/>
                </a:lnTo>
                <a:lnTo>
                  <a:pt x="280" y="312"/>
                </a:lnTo>
                <a:lnTo>
                  <a:pt x="279" y="339"/>
                </a:lnTo>
                <a:lnTo>
                  <a:pt x="280" y="341"/>
                </a:lnTo>
                <a:lnTo>
                  <a:pt x="280" y="343"/>
                </a:lnTo>
                <a:lnTo>
                  <a:pt x="283" y="359"/>
                </a:lnTo>
                <a:lnTo>
                  <a:pt x="285" y="382"/>
                </a:lnTo>
                <a:lnTo>
                  <a:pt x="285" y="383"/>
                </a:lnTo>
                <a:lnTo>
                  <a:pt x="286" y="389"/>
                </a:lnTo>
                <a:lnTo>
                  <a:pt x="287" y="394"/>
                </a:lnTo>
                <a:lnTo>
                  <a:pt x="289" y="408"/>
                </a:lnTo>
                <a:lnTo>
                  <a:pt x="291" y="423"/>
                </a:lnTo>
                <a:lnTo>
                  <a:pt x="291" y="426"/>
                </a:lnTo>
                <a:lnTo>
                  <a:pt x="293" y="430"/>
                </a:lnTo>
                <a:lnTo>
                  <a:pt x="293" y="436"/>
                </a:lnTo>
                <a:lnTo>
                  <a:pt x="297" y="462"/>
                </a:lnTo>
                <a:lnTo>
                  <a:pt x="297" y="463"/>
                </a:lnTo>
                <a:lnTo>
                  <a:pt x="298" y="479"/>
                </a:lnTo>
                <a:lnTo>
                  <a:pt x="301" y="492"/>
                </a:lnTo>
                <a:lnTo>
                  <a:pt x="303" y="505"/>
                </a:lnTo>
                <a:lnTo>
                  <a:pt x="293" y="509"/>
                </a:lnTo>
                <a:lnTo>
                  <a:pt x="269" y="509"/>
                </a:lnTo>
                <a:lnTo>
                  <a:pt x="260" y="502"/>
                </a:lnTo>
                <a:lnTo>
                  <a:pt x="260" y="506"/>
                </a:lnTo>
                <a:lnTo>
                  <a:pt x="247" y="506"/>
                </a:lnTo>
                <a:lnTo>
                  <a:pt x="221" y="516"/>
                </a:lnTo>
                <a:lnTo>
                  <a:pt x="215" y="510"/>
                </a:lnTo>
                <a:lnTo>
                  <a:pt x="217" y="516"/>
                </a:lnTo>
                <a:lnTo>
                  <a:pt x="202" y="533"/>
                </a:lnTo>
                <a:lnTo>
                  <a:pt x="200" y="533"/>
                </a:lnTo>
                <a:lnTo>
                  <a:pt x="190" y="526"/>
                </a:lnTo>
                <a:lnTo>
                  <a:pt x="182" y="505"/>
                </a:lnTo>
                <a:lnTo>
                  <a:pt x="177" y="499"/>
                </a:lnTo>
                <a:lnTo>
                  <a:pt x="175" y="499"/>
                </a:lnTo>
                <a:lnTo>
                  <a:pt x="166" y="483"/>
                </a:lnTo>
                <a:lnTo>
                  <a:pt x="167" y="473"/>
                </a:lnTo>
                <a:lnTo>
                  <a:pt x="172" y="454"/>
                </a:lnTo>
                <a:lnTo>
                  <a:pt x="174" y="445"/>
                </a:lnTo>
                <a:lnTo>
                  <a:pt x="171" y="445"/>
                </a:lnTo>
                <a:lnTo>
                  <a:pt x="164" y="445"/>
                </a:lnTo>
                <a:lnTo>
                  <a:pt x="138" y="448"/>
                </a:lnTo>
                <a:lnTo>
                  <a:pt x="125" y="449"/>
                </a:lnTo>
                <a:lnTo>
                  <a:pt x="117" y="449"/>
                </a:lnTo>
                <a:lnTo>
                  <a:pt x="114" y="449"/>
                </a:lnTo>
                <a:lnTo>
                  <a:pt x="103" y="451"/>
                </a:lnTo>
                <a:lnTo>
                  <a:pt x="99" y="451"/>
                </a:lnTo>
                <a:lnTo>
                  <a:pt x="98" y="452"/>
                </a:lnTo>
                <a:lnTo>
                  <a:pt x="85" y="452"/>
                </a:lnTo>
                <a:lnTo>
                  <a:pt x="80" y="452"/>
                </a:lnTo>
                <a:lnTo>
                  <a:pt x="73" y="454"/>
                </a:lnTo>
                <a:lnTo>
                  <a:pt x="58" y="455"/>
                </a:lnTo>
                <a:lnTo>
                  <a:pt x="52" y="455"/>
                </a:lnTo>
                <a:lnTo>
                  <a:pt x="42" y="455"/>
                </a:lnTo>
                <a:lnTo>
                  <a:pt x="35" y="456"/>
                </a:lnTo>
                <a:lnTo>
                  <a:pt x="23" y="456"/>
                </a:lnTo>
                <a:lnTo>
                  <a:pt x="0" y="458"/>
                </a:lnTo>
                <a:lnTo>
                  <a:pt x="2" y="456"/>
                </a:lnTo>
                <a:lnTo>
                  <a:pt x="0" y="444"/>
                </a:lnTo>
                <a:lnTo>
                  <a:pt x="2" y="437"/>
                </a:lnTo>
                <a:lnTo>
                  <a:pt x="9" y="418"/>
                </a:lnTo>
                <a:lnTo>
                  <a:pt x="6" y="387"/>
                </a:lnTo>
                <a:lnTo>
                  <a:pt x="17" y="376"/>
                </a:lnTo>
                <a:lnTo>
                  <a:pt x="19" y="376"/>
                </a:lnTo>
                <a:lnTo>
                  <a:pt x="20" y="375"/>
                </a:lnTo>
                <a:lnTo>
                  <a:pt x="23" y="375"/>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2" name="South Dakota"/>
          <p:cNvSpPr>
            <a:spLocks/>
          </p:cNvSpPr>
          <p:nvPr/>
        </p:nvSpPr>
        <p:spPr bwMode="auto">
          <a:xfrm>
            <a:off x="2846388" y="2112250"/>
            <a:ext cx="950912" cy="569913"/>
          </a:xfrm>
          <a:custGeom>
            <a:avLst/>
            <a:gdLst>
              <a:gd name="T0" fmla="*/ 2147483647 w 601"/>
              <a:gd name="T1" fmla="*/ 2147483647 h 388"/>
              <a:gd name="T2" fmla="*/ 2147483647 w 601"/>
              <a:gd name="T3" fmla="*/ 2147483647 h 388"/>
              <a:gd name="T4" fmla="*/ 2147483647 w 601"/>
              <a:gd name="T5" fmla="*/ 2147483647 h 388"/>
              <a:gd name="T6" fmla="*/ 2147483647 w 601"/>
              <a:gd name="T7" fmla="*/ 2147483647 h 388"/>
              <a:gd name="T8" fmla="*/ 2147483647 w 601"/>
              <a:gd name="T9" fmla="*/ 2147483647 h 388"/>
              <a:gd name="T10" fmla="*/ 2147483647 w 601"/>
              <a:gd name="T11" fmla="*/ 2147483647 h 388"/>
              <a:gd name="T12" fmla="*/ 2147483647 w 601"/>
              <a:gd name="T13" fmla="*/ 2147483647 h 388"/>
              <a:gd name="T14" fmla="*/ 2147483647 w 601"/>
              <a:gd name="T15" fmla="*/ 2147483647 h 388"/>
              <a:gd name="T16" fmla="*/ 2147483647 w 601"/>
              <a:gd name="T17" fmla="*/ 2147483647 h 388"/>
              <a:gd name="T18" fmla="*/ 2147483647 w 601"/>
              <a:gd name="T19" fmla="*/ 2147483647 h 388"/>
              <a:gd name="T20" fmla="*/ 2147483647 w 601"/>
              <a:gd name="T21" fmla="*/ 2147483647 h 388"/>
              <a:gd name="T22" fmla="*/ 2147483647 w 601"/>
              <a:gd name="T23" fmla="*/ 2147483647 h 388"/>
              <a:gd name="T24" fmla="*/ 2147483647 w 601"/>
              <a:gd name="T25" fmla="*/ 2147483647 h 388"/>
              <a:gd name="T26" fmla="*/ 2147483647 w 601"/>
              <a:gd name="T27" fmla="*/ 2147483647 h 388"/>
              <a:gd name="T28" fmla="*/ 2147483647 w 601"/>
              <a:gd name="T29" fmla="*/ 2147483647 h 388"/>
              <a:gd name="T30" fmla="*/ 2147483647 w 601"/>
              <a:gd name="T31" fmla="*/ 2147483647 h 388"/>
              <a:gd name="T32" fmla="*/ 2147483647 w 601"/>
              <a:gd name="T33" fmla="*/ 2147483647 h 388"/>
              <a:gd name="T34" fmla="*/ 2147483647 w 601"/>
              <a:gd name="T35" fmla="*/ 2147483647 h 388"/>
              <a:gd name="T36" fmla="*/ 2147483647 w 601"/>
              <a:gd name="T37" fmla="*/ 2147483647 h 388"/>
              <a:gd name="T38" fmla="*/ 2147483647 w 601"/>
              <a:gd name="T39" fmla="*/ 2147483647 h 388"/>
              <a:gd name="T40" fmla="*/ 2147483647 w 601"/>
              <a:gd name="T41" fmla="*/ 2147483647 h 388"/>
              <a:gd name="T42" fmla="*/ 2147483647 w 601"/>
              <a:gd name="T43" fmla="*/ 2147483647 h 388"/>
              <a:gd name="T44" fmla="*/ 2147483647 w 601"/>
              <a:gd name="T45" fmla="*/ 2147483647 h 388"/>
              <a:gd name="T46" fmla="*/ 2147483647 w 601"/>
              <a:gd name="T47" fmla="*/ 2147483647 h 388"/>
              <a:gd name="T48" fmla="*/ 2147483647 w 601"/>
              <a:gd name="T49" fmla="*/ 0 h 388"/>
              <a:gd name="T50" fmla="*/ 2147483647 w 601"/>
              <a:gd name="T51" fmla="*/ 2147483647 h 388"/>
              <a:gd name="T52" fmla="*/ 2147483647 w 601"/>
              <a:gd name="T53" fmla="*/ 2147483647 h 388"/>
              <a:gd name="T54" fmla="*/ 2147483647 w 601"/>
              <a:gd name="T55" fmla="*/ 2147483647 h 388"/>
              <a:gd name="T56" fmla="*/ 2147483647 w 601"/>
              <a:gd name="T57" fmla="*/ 2147483647 h 388"/>
              <a:gd name="T58" fmla="*/ 2147483647 w 601"/>
              <a:gd name="T59" fmla="*/ 2147483647 h 388"/>
              <a:gd name="T60" fmla="*/ 2147483647 w 601"/>
              <a:gd name="T61" fmla="*/ 2147483647 h 388"/>
              <a:gd name="T62" fmla="*/ 2147483647 w 601"/>
              <a:gd name="T63" fmla="*/ 2147483647 h 388"/>
              <a:gd name="T64" fmla="*/ 2147483647 w 601"/>
              <a:gd name="T65" fmla="*/ 2147483647 h 388"/>
              <a:gd name="T66" fmla="*/ 2147483647 w 601"/>
              <a:gd name="T67" fmla="*/ 2147483647 h 388"/>
              <a:gd name="T68" fmla="*/ 2147483647 w 601"/>
              <a:gd name="T69" fmla="*/ 2147483647 h 388"/>
              <a:gd name="T70" fmla="*/ 2147483647 w 601"/>
              <a:gd name="T71" fmla="*/ 2147483647 h 388"/>
              <a:gd name="T72" fmla="*/ 2147483647 w 601"/>
              <a:gd name="T73" fmla="*/ 2147483647 h 388"/>
              <a:gd name="T74" fmla="*/ 2147483647 w 601"/>
              <a:gd name="T75" fmla="*/ 2147483647 h 388"/>
              <a:gd name="T76" fmla="*/ 2147483647 w 601"/>
              <a:gd name="T77" fmla="*/ 2147483647 h 388"/>
              <a:gd name="T78" fmla="*/ 2147483647 w 601"/>
              <a:gd name="T79" fmla="*/ 2147483647 h 388"/>
              <a:gd name="T80" fmla="*/ 2147483647 w 601"/>
              <a:gd name="T81" fmla="*/ 2147483647 h 388"/>
              <a:gd name="T82" fmla="*/ 2147483647 w 601"/>
              <a:gd name="T83" fmla="*/ 2147483647 h 388"/>
              <a:gd name="T84" fmla="*/ 2147483647 w 601"/>
              <a:gd name="T85" fmla="*/ 2147483647 h 3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1"/>
              <a:gd name="T130" fmla="*/ 0 h 388"/>
              <a:gd name="T131" fmla="*/ 601 w 601"/>
              <a:gd name="T132" fmla="*/ 388 h 3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1" h="388">
                <a:moveTo>
                  <a:pt x="543" y="353"/>
                </a:moveTo>
                <a:lnTo>
                  <a:pt x="545" y="356"/>
                </a:lnTo>
                <a:lnTo>
                  <a:pt x="554" y="357"/>
                </a:lnTo>
                <a:lnTo>
                  <a:pt x="570" y="363"/>
                </a:lnTo>
                <a:lnTo>
                  <a:pt x="579" y="373"/>
                </a:lnTo>
                <a:lnTo>
                  <a:pt x="584" y="382"/>
                </a:lnTo>
                <a:lnTo>
                  <a:pt x="593" y="385"/>
                </a:lnTo>
                <a:lnTo>
                  <a:pt x="600" y="387"/>
                </a:lnTo>
                <a:lnTo>
                  <a:pt x="597" y="385"/>
                </a:lnTo>
                <a:lnTo>
                  <a:pt x="595" y="378"/>
                </a:lnTo>
                <a:lnTo>
                  <a:pt x="595" y="375"/>
                </a:lnTo>
                <a:lnTo>
                  <a:pt x="584" y="363"/>
                </a:lnTo>
                <a:lnTo>
                  <a:pt x="591" y="341"/>
                </a:lnTo>
                <a:lnTo>
                  <a:pt x="594" y="335"/>
                </a:lnTo>
                <a:lnTo>
                  <a:pt x="594" y="325"/>
                </a:lnTo>
                <a:lnTo>
                  <a:pt x="597" y="321"/>
                </a:lnTo>
                <a:lnTo>
                  <a:pt x="598" y="317"/>
                </a:lnTo>
                <a:lnTo>
                  <a:pt x="594" y="306"/>
                </a:lnTo>
                <a:lnTo>
                  <a:pt x="590" y="303"/>
                </a:lnTo>
                <a:lnTo>
                  <a:pt x="591" y="289"/>
                </a:lnTo>
                <a:lnTo>
                  <a:pt x="586" y="277"/>
                </a:lnTo>
                <a:lnTo>
                  <a:pt x="593" y="277"/>
                </a:lnTo>
                <a:lnTo>
                  <a:pt x="597" y="277"/>
                </a:lnTo>
                <a:lnTo>
                  <a:pt x="597" y="263"/>
                </a:lnTo>
                <a:lnTo>
                  <a:pt x="597" y="249"/>
                </a:lnTo>
                <a:lnTo>
                  <a:pt x="597" y="238"/>
                </a:lnTo>
                <a:lnTo>
                  <a:pt x="595" y="223"/>
                </a:lnTo>
                <a:lnTo>
                  <a:pt x="595" y="209"/>
                </a:lnTo>
                <a:lnTo>
                  <a:pt x="595" y="201"/>
                </a:lnTo>
                <a:lnTo>
                  <a:pt x="595" y="165"/>
                </a:lnTo>
                <a:lnTo>
                  <a:pt x="595" y="155"/>
                </a:lnTo>
                <a:lnTo>
                  <a:pt x="595" y="135"/>
                </a:lnTo>
                <a:lnTo>
                  <a:pt x="595" y="117"/>
                </a:lnTo>
                <a:lnTo>
                  <a:pt x="594" y="86"/>
                </a:lnTo>
                <a:lnTo>
                  <a:pt x="593" y="79"/>
                </a:lnTo>
                <a:lnTo>
                  <a:pt x="590" y="74"/>
                </a:lnTo>
                <a:lnTo>
                  <a:pt x="580" y="70"/>
                </a:lnTo>
                <a:lnTo>
                  <a:pt x="563" y="51"/>
                </a:lnTo>
                <a:lnTo>
                  <a:pt x="563" y="48"/>
                </a:lnTo>
                <a:lnTo>
                  <a:pt x="579" y="34"/>
                </a:lnTo>
                <a:lnTo>
                  <a:pt x="584" y="13"/>
                </a:lnTo>
                <a:lnTo>
                  <a:pt x="570" y="13"/>
                </a:lnTo>
                <a:lnTo>
                  <a:pt x="551" y="15"/>
                </a:lnTo>
                <a:lnTo>
                  <a:pt x="534" y="15"/>
                </a:lnTo>
                <a:lnTo>
                  <a:pt x="533" y="15"/>
                </a:lnTo>
                <a:lnTo>
                  <a:pt x="514" y="15"/>
                </a:lnTo>
                <a:lnTo>
                  <a:pt x="478" y="15"/>
                </a:lnTo>
                <a:lnTo>
                  <a:pt x="476" y="15"/>
                </a:lnTo>
                <a:lnTo>
                  <a:pt x="475" y="15"/>
                </a:lnTo>
                <a:lnTo>
                  <a:pt x="457" y="15"/>
                </a:lnTo>
                <a:lnTo>
                  <a:pt x="447" y="15"/>
                </a:lnTo>
                <a:lnTo>
                  <a:pt x="421" y="13"/>
                </a:lnTo>
                <a:lnTo>
                  <a:pt x="418" y="13"/>
                </a:lnTo>
                <a:lnTo>
                  <a:pt x="400" y="13"/>
                </a:lnTo>
                <a:lnTo>
                  <a:pt x="381" y="13"/>
                </a:lnTo>
                <a:lnTo>
                  <a:pt x="353" y="13"/>
                </a:lnTo>
                <a:lnTo>
                  <a:pt x="346" y="13"/>
                </a:lnTo>
                <a:lnTo>
                  <a:pt x="333" y="13"/>
                </a:lnTo>
                <a:lnTo>
                  <a:pt x="324" y="13"/>
                </a:lnTo>
                <a:lnTo>
                  <a:pt x="324" y="12"/>
                </a:lnTo>
                <a:lnTo>
                  <a:pt x="288" y="11"/>
                </a:lnTo>
                <a:lnTo>
                  <a:pt x="286" y="11"/>
                </a:lnTo>
                <a:lnTo>
                  <a:pt x="285" y="11"/>
                </a:lnTo>
                <a:lnTo>
                  <a:pt x="239" y="11"/>
                </a:lnTo>
                <a:lnTo>
                  <a:pt x="230" y="9"/>
                </a:lnTo>
                <a:lnTo>
                  <a:pt x="173" y="8"/>
                </a:lnTo>
                <a:lnTo>
                  <a:pt x="163" y="8"/>
                </a:lnTo>
                <a:lnTo>
                  <a:pt x="135" y="5"/>
                </a:lnTo>
                <a:lnTo>
                  <a:pt x="102" y="4"/>
                </a:lnTo>
                <a:lnTo>
                  <a:pt x="98" y="4"/>
                </a:lnTo>
                <a:lnTo>
                  <a:pt x="49" y="1"/>
                </a:lnTo>
                <a:lnTo>
                  <a:pt x="22" y="1"/>
                </a:lnTo>
                <a:lnTo>
                  <a:pt x="18" y="0"/>
                </a:lnTo>
                <a:lnTo>
                  <a:pt x="18" y="6"/>
                </a:lnTo>
                <a:lnTo>
                  <a:pt x="18" y="20"/>
                </a:lnTo>
                <a:lnTo>
                  <a:pt x="13" y="74"/>
                </a:lnTo>
                <a:lnTo>
                  <a:pt x="13" y="79"/>
                </a:lnTo>
                <a:lnTo>
                  <a:pt x="12" y="101"/>
                </a:lnTo>
                <a:lnTo>
                  <a:pt x="13" y="102"/>
                </a:lnTo>
                <a:lnTo>
                  <a:pt x="11" y="102"/>
                </a:lnTo>
                <a:lnTo>
                  <a:pt x="9" y="129"/>
                </a:lnTo>
                <a:lnTo>
                  <a:pt x="9" y="148"/>
                </a:lnTo>
                <a:lnTo>
                  <a:pt x="8" y="155"/>
                </a:lnTo>
                <a:lnTo>
                  <a:pt x="6" y="183"/>
                </a:lnTo>
                <a:lnTo>
                  <a:pt x="6" y="191"/>
                </a:lnTo>
                <a:lnTo>
                  <a:pt x="6" y="194"/>
                </a:lnTo>
                <a:lnTo>
                  <a:pt x="5" y="209"/>
                </a:lnTo>
                <a:lnTo>
                  <a:pt x="4" y="226"/>
                </a:lnTo>
                <a:lnTo>
                  <a:pt x="4" y="237"/>
                </a:lnTo>
                <a:lnTo>
                  <a:pt x="2" y="249"/>
                </a:lnTo>
                <a:lnTo>
                  <a:pt x="1" y="263"/>
                </a:lnTo>
                <a:lnTo>
                  <a:pt x="1" y="264"/>
                </a:lnTo>
                <a:lnTo>
                  <a:pt x="1" y="266"/>
                </a:lnTo>
                <a:lnTo>
                  <a:pt x="1" y="277"/>
                </a:lnTo>
                <a:lnTo>
                  <a:pt x="0" y="305"/>
                </a:lnTo>
                <a:lnTo>
                  <a:pt x="0" y="317"/>
                </a:lnTo>
                <a:lnTo>
                  <a:pt x="1" y="319"/>
                </a:lnTo>
                <a:lnTo>
                  <a:pt x="2" y="319"/>
                </a:lnTo>
                <a:lnTo>
                  <a:pt x="42" y="320"/>
                </a:lnTo>
                <a:lnTo>
                  <a:pt x="62" y="320"/>
                </a:lnTo>
                <a:lnTo>
                  <a:pt x="65" y="321"/>
                </a:lnTo>
                <a:lnTo>
                  <a:pt x="81" y="323"/>
                </a:lnTo>
                <a:lnTo>
                  <a:pt x="91" y="323"/>
                </a:lnTo>
                <a:lnTo>
                  <a:pt x="94" y="323"/>
                </a:lnTo>
                <a:lnTo>
                  <a:pt x="98" y="323"/>
                </a:lnTo>
                <a:lnTo>
                  <a:pt x="123" y="324"/>
                </a:lnTo>
                <a:lnTo>
                  <a:pt x="141" y="325"/>
                </a:lnTo>
                <a:lnTo>
                  <a:pt x="153" y="325"/>
                </a:lnTo>
                <a:lnTo>
                  <a:pt x="180" y="327"/>
                </a:lnTo>
                <a:lnTo>
                  <a:pt x="185" y="327"/>
                </a:lnTo>
                <a:lnTo>
                  <a:pt x="221" y="328"/>
                </a:lnTo>
                <a:lnTo>
                  <a:pt x="252" y="330"/>
                </a:lnTo>
                <a:lnTo>
                  <a:pt x="278" y="330"/>
                </a:lnTo>
                <a:lnTo>
                  <a:pt x="302" y="330"/>
                </a:lnTo>
                <a:lnTo>
                  <a:pt x="354" y="331"/>
                </a:lnTo>
                <a:lnTo>
                  <a:pt x="376" y="331"/>
                </a:lnTo>
                <a:lnTo>
                  <a:pt x="436" y="332"/>
                </a:lnTo>
                <a:lnTo>
                  <a:pt x="446" y="342"/>
                </a:lnTo>
                <a:lnTo>
                  <a:pt x="451" y="345"/>
                </a:lnTo>
                <a:lnTo>
                  <a:pt x="455" y="346"/>
                </a:lnTo>
                <a:lnTo>
                  <a:pt x="464" y="349"/>
                </a:lnTo>
                <a:lnTo>
                  <a:pt x="476" y="357"/>
                </a:lnTo>
                <a:lnTo>
                  <a:pt x="486" y="346"/>
                </a:lnTo>
                <a:lnTo>
                  <a:pt x="504" y="349"/>
                </a:lnTo>
                <a:lnTo>
                  <a:pt x="507" y="349"/>
                </a:lnTo>
                <a:lnTo>
                  <a:pt x="515" y="346"/>
                </a:lnTo>
                <a:lnTo>
                  <a:pt x="516" y="348"/>
                </a:lnTo>
                <a:lnTo>
                  <a:pt x="536" y="346"/>
                </a:lnTo>
                <a:lnTo>
                  <a:pt x="543" y="353"/>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66" name="Tennessee"/>
          <p:cNvSpPr>
            <a:spLocks/>
          </p:cNvSpPr>
          <p:nvPr/>
        </p:nvSpPr>
        <p:spPr bwMode="auto">
          <a:xfrm>
            <a:off x="4660900" y="3458450"/>
            <a:ext cx="1143000" cy="393700"/>
          </a:xfrm>
          <a:custGeom>
            <a:avLst/>
            <a:gdLst>
              <a:gd name="T0" fmla="*/ 2147483647 w 724"/>
              <a:gd name="T1" fmla="*/ 2147483647 h 266"/>
              <a:gd name="T2" fmla="*/ 2147483647 w 724"/>
              <a:gd name="T3" fmla="*/ 2147483647 h 266"/>
              <a:gd name="T4" fmla="*/ 2147483647 w 724"/>
              <a:gd name="T5" fmla="*/ 2147483647 h 266"/>
              <a:gd name="T6" fmla="*/ 2147483647 w 724"/>
              <a:gd name="T7" fmla="*/ 2147483647 h 266"/>
              <a:gd name="T8" fmla="*/ 2147483647 w 724"/>
              <a:gd name="T9" fmla="*/ 2147483647 h 266"/>
              <a:gd name="T10" fmla="*/ 2147483647 w 724"/>
              <a:gd name="T11" fmla="*/ 2147483647 h 266"/>
              <a:gd name="T12" fmla="*/ 2147483647 w 724"/>
              <a:gd name="T13" fmla="*/ 2147483647 h 266"/>
              <a:gd name="T14" fmla="*/ 2147483647 w 724"/>
              <a:gd name="T15" fmla="*/ 2147483647 h 266"/>
              <a:gd name="T16" fmla="*/ 2147483647 w 724"/>
              <a:gd name="T17" fmla="*/ 2147483647 h 266"/>
              <a:gd name="T18" fmla="*/ 2147483647 w 724"/>
              <a:gd name="T19" fmla="*/ 2147483647 h 266"/>
              <a:gd name="T20" fmla="*/ 2147483647 w 724"/>
              <a:gd name="T21" fmla="*/ 2147483647 h 266"/>
              <a:gd name="T22" fmla="*/ 2147483647 w 724"/>
              <a:gd name="T23" fmla="*/ 2147483647 h 266"/>
              <a:gd name="T24" fmla="*/ 2147483647 w 724"/>
              <a:gd name="T25" fmla="*/ 2147483647 h 266"/>
              <a:gd name="T26" fmla="*/ 2147483647 w 724"/>
              <a:gd name="T27" fmla="*/ 2147483647 h 266"/>
              <a:gd name="T28" fmla="*/ 2147483647 w 724"/>
              <a:gd name="T29" fmla="*/ 2147483647 h 266"/>
              <a:gd name="T30" fmla="*/ 2147483647 w 724"/>
              <a:gd name="T31" fmla="*/ 2147483647 h 266"/>
              <a:gd name="T32" fmla="*/ 2147483647 w 724"/>
              <a:gd name="T33" fmla="*/ 2147483647 h 266"/>
              <a:gd name="T34" fmla="*/ 2147483647 w 724"/>
              <a:gd name="T35" fmla="*/ 2147483647 h 266"/>
              <a:gd name="T36" fmla="*/ 2147483647 w 724"/>
              <a:gd name="T37" fmla="*/ 2147483647 h 266"/>
              <a:gd name="T38" fmla="*/ 2147483647 w 724"/>
              <a:gd name="T39" fmla="*/ 2147483647 h 266"/>
              <a:gd name="T40" fmla="*/ 2147483647 w 724"/>
              <a:gd name="T41" fmla="*/ 2147483647 h 266"/>
              <a:gd name="T42" fmla="*/ 2147483647 w 724"/>
              <a:gd name="T43" fmla="*/ 2147483647 h 266"/>
              <a:gd name="T44" fmla="*/ 2147483647 w 724"/>
              <a:gd name="T45" fmla="*/ 2147483647 h 266"/>
              <a:gd name="T46" fmla="*/ 2147483647 w 724"/>
              <a:gd name="T47" fmla="*/ 2147483647 h 266"/>
              <a:gd name="T48" fmla="*/ 2147483647 w 724"/>
              <a:gd name="T49" fmla="*/ 2147483647 h 266"/>
              <a:gd name="T50" fmla="*/ 2147483647 w 724"/>
              <a:gd name="T51" fmla="*/ 2147483647 h 266"/>
              <a:gd name="T52" fmla="*/ 2147483647 w 724"/>
              <a:gd name="T53" fmla="*/ 2147483647 h 266"/>
              <a:gd name="T54" fmla="*/ 2147483647 w 724"/>
              <a:gd name="T55" fmla="*/ 2147483647 h 266"/>
              <a:gd name="T56" fmla="*/ 2147483647 w 724"/>
              <a:gd name="T57" fmla="*/ 2147483647 h 266"/>
              <a:gd name="T58" fmla="*/ 2147483647 w 724"/>
              <a:gd name="T59" fmla="*/ 2147483647 h 266"/>
              <a:gd name="T60" fmla="*/ 2147483647 w 724"/>
              <a:gd name="T61" fmla="*/ 2147483647 h 266"/>
              <a:gd name="T62" fmla="*/ 2147483647 w 724"/>
              <a:gd name="T63" fmla="*/ 2147483647 h 266"/>
              <a:gd name="T64" fmla="*/ 2147483647 w 724"/>
              <a:gd name="T65" fmla="*/ 2147483647 h 266"/>
              <a:gd name="T66" fmla="*/ 2147483647 w 724"/>
              <a:gd name="T67" fmla="*/ 2147483647 h 266"/>
              <a:gd name="T68" fmla="*/ 2147483647 w 724"/>
              <a:gd name="T69" fmla="*/ 2147483647 h 266"/>
              <a:gd name="T70" fmla="*/ 2147483647 w 724"/>
              <a:gd name="T71" fmla="*/ 0 h 266"/>
              <a:gd name="T72" fmla="*/ 2147483647 w 724"/>
              <a:gd name="T73" fmla="*/ 2147483647 h 266"/>
              <a:gd name="T74" fmla="*/ 2147483647 w 724"/>
              <a:gd name="T75" fmla="*/ 2147483647 h 266"/>
              <a:gd name="T76" fmla="*/ 2147483647 w 724"/>
              <a:gd name="T77" fmla="*/ 2147483647 h 266"/>
              <a:gd name="T78" fmla="*/ 2147483647 w 724"/>
              <a:gd name="T79" fmla="*/ 2147483647 h 266"/>
              <a:gd name="T80" fmla="*/ 2147483647 w 724"/>
              <a:gd name="T81" fmla="*/ 2147483647 h 266"/>
              <a:gd name="T82" fmla="*/ 2147483647 w 724"/>
              <a:gd name="T83" fmla="*/ 2147483647 h 266"/>
              <a:gd name="T84" fmla="*/ 2147483647 w 724"/>
              <a:gd name="T85" fmla="*/ 2147483647 h 266"/>
              <a:gd name="T86" fmla="*/ 2147483647 w 724"/>
              <a:gd name="T87" fmla="*/ 2147483647 h 266"/>
              <a:gd name="T88" fmla="*/ 2147483647 w 724"/>
              <a:gd name="T89" fmla="*/ 2147483647 h 266"/>
              <a:gd name="T90" fmla="*/ 2147483647 w 724"/>
              <a:gd name="T91" fmla="*/ 2147483647 h 266"/>
              <a:gd name="T92" fmla="*/ 2147483647 w 724"/>
              <a:gd name="T93" fmla="*/ 2147483647 h 266"/>
              <a:gd name="T94" fmla="*/ 2147483647 w 724"/>
              <a:gd name="T95" fmla="*/ 2147483647 h 266"/>
              <a:gd name="T96" fmla="*/ 2147483647 w 724"/>
              <a:gd name="T97" fmla="*/ 2147483647 h 266"/>
              <a:gd name="T98" fmla="*/ 2147483647 w 724"/>
              <a:gd name="T99" fmla="*/ 2147483647 h 266"/>
              <a:gd name="T100" fmla="*/ 2147483647 w 724"/>
              <a:gd name="T101" fmla="*/ 2147483647 h 266"/>
              <a:gd name="T102" fmla="*/ 2147483647 w 724"/>
              <a:gd name="T103" fmla="*/ 2147483647 h 266"/>
              <a:gd name="T104" fmla="*/ 2147483647 w 724"/>
              <a:gd name="T105" fmla="*/ 2147483647 h 266"/>
              <a:gd name="T106" fmla="*/ 2147483647 w 724"/>
              <a:gd name="T107" fmla="*/ 2147483647 h 266"/>
              <a:gd name="T108" fmla="*/ 2147483647 w 724"/>
              <a:gd name="T109" fmla="*/ 2147483647 h 266"/>
              <a:gd name="T110" fmla="*/ 2147483647 w 724"/>
              <a:gd name="T111" fmla="*/ 2147483647 h 266"/>
              <a:gd name="T112" fmla="*/ 2147483647 w 724"/>
              <a:gd name="T113" fmla="*/ 2147483647 h 266"/>
              <a:gd name="T114" fmla="*/ 2147483647 w 724"/>
              <a:gd name="T115" fmla="*/ 2147483647 h 2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4"/>
              <a:gd name="T175" fmla="*/ 0 h 266"/>
              <a:gd name="T176" fmla="*/ 724 w 724"/>
              <a:gd name="T177" fmla="*/ 266 h 2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4" h="266">
                <a:moveTo>
                  <a:pt x="113" y="89"/>
                </a:moveTo>
                <a:lnTo>
                  <a:pt x="113" y="89"/>
                </a:lnTo>
                <a:lnTo>
                  <a:pt x="101" y="90"/>
                </a:lnTo>
                <a:lnTo>
                  <a:pt x="73" y="92"/>
                </a:lnTo>
                <a:lnTo>
                  <a:pt x="69" y="93"/>
                </a:lnTo>
                <a:lnTo>
                  <a:pt x="63" y="93"/>
                </a:lnTo>
                <a:lnTo>
                  <a:pt x="56" y="94"/>
                </a:lnTo>
                <a:lnTo>
                  <a:pt x="52" y="94"/>
                </a:lnTo>
                <a:lnTo>
                  <a:pt x="56" y="108"/>
                </a:lnTo>
                <a:lnTo>
                  <a:pt x="54" y="112"/>
                </a:lnTo>
                <a:lnTo>
                  <a:pt x="55" y="122"/>
                </a:lnTo>
                <a:lnTo>
                  <a:pt x="41" y="124"/>
                </a:lnTo>
                <a:lnTo>
                  <a:pt x="48" y="129"/>
                </a:lnTo>
                <a:lnTo>
                  <a:pt x="51" y="136"/>
                </a:lnTo>
                <a:lnTo>
                  <a:pt x="49" y="139"/>
                </a:lnTo>
                <a:lnTo>
                  <a:pt x="40" y="150"/>
                </a:lnTo>
                <a:lnTo>
                  <a:pt x="49" y="160"/>
                </a:lnTo>
                <a:lnTo>
                  <a:pt x="40" y="161"/>
                </a:lnTo>
                <a:lnTo>
                  <a:pt x="30" y="179"/>
                </a:lnTo>
                <a:lnTo>
                  <a:pt x="30" y="203"/>
                </a:lnTo>
                <a:lnTo>
                  <a:pt x="20" y="200"/>
                </a:lnTo>
                <a:lnTo>
                  <a:pt x="18" y="207"/>
                </a:lnTo>
                <a:lnTo>
                  <a:pt x="11" y="216"/>
                </a:lnTo>
                <a:lnTo>
                  <a:pt x="8" y="221"/>
                </a:lnTo>
                <a:lnTo>
                  <a:pt x="11" y="221"/>
                </a:lnTo>
                <a:lnTo>
                  <a:pt x="12" y="217"/>
                </a:lnTo>
                <a:lnTo>
                  <a:pt x="15" y="224"/>
                </a:lnTo>
                <a:lnTo>
                  <a:pt x="18" y="249"/>
                </a:lnTo>
                <a:lnTo>
                  <a:pt x="12" y="249"/>
                </a:lnTo>
                <a:lnTo>
                  <a:pt x="0" y="265"/>
                </a:lnTo>
                <a:lnTo>
                  <a:pt x="26" y="263"/>
                </a:lnTo>
                <a:lnTo>
                  <a:pt x="40" y="262"/>
                </a:lnTo>
                <a:lnTo>
                  <a:pt x="49" y="260"/>
                </a:lnTo>
                <a:lnTo>
                  <a:pt x="56" y="260"/>
                </a:lnTo>
                <a:lnTo>
                  <a:pt x="66" y="260"/>
                </a:lnTo>
                <a:lnTo>
                  <a:pt x="73" y="259"/>
                </a:lnTo>
                <a:lnTo>
                  <a:pt x="83" y="258"/>
                </a:lnTo>
                <a:lnTo>
                  <a:pt x="87" y="258"/>
                </a:lnTo>
                <a:lnTo>
                  <a:pt x="92" y="258"/>
                </a:lnTo>
                <a:lnTo>
                  <a:pt x="96" y="258"/>
                </a:lnTo>
                <a:lnTo>
                  <a:pt x="103" y="256"/>
                </a:lnTo>
                <a:lnTo>
                  <a:pt x="109" y="256"/>
                </a:lnTo>
                <a:lnTo>
                  <a:pt x="112" y="256"/>
                </a:lnTo>
                <a:lnTo>
                  <a:pt x="113" y="255"/>
                </a:lnTo>
                <a:lnTo>
                  <a:pt x="120" y="255"/>
                </a:lnTo>
                <a:lnTo>
                  <a:pt x="128" y="255"/>
                </a:lnTo>
                <a:lnTo>
                  <a:pt x="132" y="253"/>
                </a:lnTo>
                <a:lnTo>
                  <a:pt x="139" y="253"/>
                </a:lnTo>
                <a:lnTo>
                  <a:pt x="148" y="253"/>
                </a:lnTo>
                <a:lnTo>
                  <a:pt x="167" y="251"/>
                </a:lnTo>
                <a:lnTo>
                  <a:pt x="168" y="251"/>
                </a:lnTo>
                <a:lnTo>
                  <a:pt x="178" y="249"/>
                </a:lnTo>
                <a:lnTo>
                  <a:pt x="182" y="249"/>
                </a:lnTo>
                <a:lnTo>
                  <a:pt x="182" y="248"/>
                </a:lnTo>
                <a:lnTo>
                  <a:pt x="202" y="246"/>
                </a:lnTo>
                <a:lnTo>
                  <a:pt x="209" y="246"/>
                </a:lnTo>
                <a:lnTo>
                  <a:pt x="228" y="244"/>
                </a:lnTo>
                <a:lnTo>
                  <a:pt x="235" y="244"/>
                </a:lnTo>
                <a:lnTo>
                  <a:pt x="254" y="241"/>
                </a:lnTo>
                <a:lnTo>
                  <a:pt x="265" y="241"/>
                </a:lnTo>
                <a:lnTo>
                  <a:pt x="268" y="239"/>
                </a:lnTo>
                <a:lnTo>
                  <a:pt x="295" y="238"/>
                </a:lnTo>
                <a:lnTo>
                  <a:pt x="299" y="237"/>
                </a:lnTo>
                <a:lnTo>
                  <a:pt x="301" y="237"/>
                </a:lnTo>
                <a:lnTo>
                  <a:pt x="307" y="237"/>
                </a:lnTo>
                <a:lnTo>
                  <a:pt x="331" y="234"/>
                </a:lnTo>
                <a:lnTo>
                  <a:pt x="342" y="232"/>
                </a:lnTo>
                <a:lnTo>
                  <a:pt x="347" y="231"/>
                </a:lnTo>
                <a:lnTo>
                  <a:pt x="351" y="231"/>
                </a:lnTo>
                <a:lnTo>
                  <a:pt x="368" y="230"/>
                </a:lnTo>
                <a:lnTo>
                  <a:pt x="385" y="228"/>
                </a:lnTo>
                <a:lnTo>
                  <a:pt x="387" y="227"/>
                </a:lnTo>
                <a:lnTo>
                  <a:pt x="407" y="225"/>
                </a:lnTo>
                <a:lnTo>
                  <a:pt x="408" y="225"/>
                </a:lnTo>
                <a:lnTo>
                  <a:pt x="418" y="224"/>
                </a:lnTo>
                <a:lnTo>
                  <a:pt x="421" y="224"/>
                </a:lnTo>
                <a:lnTo>
                  <a:pt x="429" y="223"/>
                </a:lnTo>
                <a:lnTo>
                  <a:pt x="430" y="223"/>
                </a:lnTo>
                <a:lnTo>
                  <a:pt x="434" y="221"/>
                </a:lnTo>
                <a:lnTo>
                  <a:pt x="437" y="221"/>
                </a:lnTo>
                <a:lnTo>
                  <a:pt x="440" y="221"/>
                </a:lnTo>
                <a:lnTo>
                  <a:pt x="463" y="218"/>
                </a:lnTo>
                <a:lnTo>
                  <a:pt x="468" y="217"/>
                </a:lnTo>
                <a:lnTo>
                  <a:pt x="475" y="217"/>
                </a:lnTo>
                <a:lnTo>
                  <a:pt x="477" y="216"/>
                </a:lnTo>
                <a:lnTo>
                  <a:pt x="480" y="216"/>
                </a:lnTo>
                <a:lnTo>
                  <a:pt x="483" y="216"/>
                </a:lnTo>
                <a:lnTo>
                  <a:pt x="486" y="214"/>
                </a:lnTo>
                <a:lnTo>
                  <a:pt x="494" y="214"/>
                </a:lnTo>
                <a:lnTo>
                  <a:pt x="506" y="213"/>
                </a:lnTo>
                <a:lnTo>
                  <a:pt x="516" y="212"/>
                </a:lnTo>
                <a:lnTo>
                  <a:pt x="520" y="210"/>
                </a:lnTo>
                <a:lnTo>
                  <a:pt x="520" y="209"/>
                </a:lnTo>
                <a:lnTo>
                  <a:pt x="519" y="196"/>
                </a:lnTo>
                <a:lnTo>
                  <a:pt x="519" y="186"/>
                </a:lnTo>
                <a:lnTo>
                  <a:pt x="523" y="181"/>
                </a:lnTo>
                <a:lnTo>
                  <a:pt x="536" y="179"/>
                </a:lnTo>
                <a:lnTo>
                  <a:pt x="541" y="174"/>
                </a:lnTo>
                <a:lnTo>
                  <a:pt x="541" y="164"/>
                </a:lnTo>
                <a:lnTo>
                  <a:pt x="541" y="159"/>
                </a:lnTo>
                <a:lnTo>
                  <a:pt x="544" y="154"/>
                </a:lnTo>
                <a:lnTo>
                  <a:pt x="551" y="147"/>
                </a:lnTo>
                <a:lnTo>
                  <a:pt x="560" y="140"/>
                </a:lnTo>
                <a:lnTo>
                  <a:pt x="569" y="139"/>
                </a:lnTo>
                <a:lnTo>
                  <a:pt x="570" y="139"/>
                </a:lnTo>
                <a:lnTo>
                  <a:pt x="583" y="138"/>
                </a:lnTo>
                <a:lnTo>
                  <a:pt x="602" y="121"/>
                </a:lnTo>
                <a:lnTo>
                  <a:pt x="601" y="118"/>
                </a:lnTo>
                <a:lnTo>
                  <a:pt x="612" y="111"/>
                </a:lnTo>
                <a:lnTo>
                  <a:pt x="621" y="108"/>
                </a:lnTo>
                <a:lnTo>
                  <a:pt x="624" y="106"/>
                </a:lnTo>
                <a:lnTo>
                  <a:pt x="628" y="96"/>
                </a:lnTo>
                <a:lnTo>
                  <a:pt x="628" y="94"/>
                </a:lnTo>
                <a:lnTo>
                  <a:pt x="628" y="89"/>
                </a:lnTo>
                <a:lnTo>
                  <a:pt x="638" y="82"/>
                </a:lnTo>
                <a:lnTo>
                  <a:pt x="649" y="72"/>
                </a:lnTo>
                <a:lnTo>
                  <a:pt x="652" y="75"/>
                </a:lnTo>
                <a:lnTo>
                  <a:pt x="650" y="79"/>
                </a:lnTo>
                <a:lnTo>
                  <a:pt x="662" y="80"/>
                </a:lnTo>
                <a:lnTo>
                  <a:pt x="662" y="79"/>
                </a:lnTo>
                <a:lnTo>
                  <a:pt x="663" y="76"/>
                </a:lnTo>
                <a:lnTo>
                  <a:pt x="666" y="69"/>
                </a:lnTo>
                <a:lnTo>
                  <a:pt x="670" y="65"/>
                </a:lnTo>
                <a:lnTo>
                  <a:pt x="680" y="59"/>
                </a:lnTo>
                <a:lnTo>
                  <a:pt x="682" y="57"/>
                </a:lnTo>
                <a:lnTo>
                  <a:pt x="689" y="59"/>
                </a:lnTo>
                <a:lnTo>
                  <a:pt x="691" y="61"/>
                </a:lnTo>
                <a:lnTo>
                  <a:pt x="695" y="61"/>
                </a:lnTo>
                <a:lnTo>
                  <a:pt x="698" y="58"/>
                </a:lnTo>
                <a:lnTo>
                  <a:pt x="699" y="58"/>
                </a:lnTo>
                <a:lnTo>
                  <a:pt x="704" y="41"/>
                </a:lnTo>
                <a:lnTo>
                  <a:pt x="706" y="39"/>
                </a:lnTo>
                <a:lnTo>
                  <a:pt x="709" y="34"/>
                </a:lnTo>
                <a:lnTo>
                  <a:pt x="718" y="32"/>
                </a:lnTo>
                <a:lnTo>
                  <a:pt x="720" y="25"/>
                </a:lnTo>
                <a:lnTo>
                  <a:pt x="721" y="12"/>
                </a:lnTo>
                <a:lnTo>
                  <a:pt x="721" y="2"/>
                </a:lnTo>
                <a:lnTo>
                  <a:pt x="723" y="0"/>
                </a:lnTo>
                <a:lnTo>
                  <a:pt x="714" y="1"/>
                </a:lnTo>
                <a:lnTo>
                  <a:pt x="707" y="2"/>
                </a:lnTo>
                <a:lnTo>
                  <a:pt x="699" y="2"/>
                </a:lnTo>
                <a:lnTo>
                  <a:pt x="699" y="5"/>
                </a:lnTo>
                <a:lnTo>
                  <a:pt x="681" y="8"/>
                </a:lnTo>
                <a:lnTo>
                  <a:pt x="678" y="8"/>
                </a:lnTo>
                <a:lnTo>
                  <a:pt x="675" y="9"/>
                </a:lnTo>
                <a:lnTo>
                  <a:pt x="673" y="9"/>
                </a:lnTo>
                <a:lnTo>
                  <a:pt x="671" y="9"/>
                </a:lnTo>
                <a:lnTo>
                  <a:pt x="668" y="11"/>
                </a:lnTo>
                <a:lnTo>
                  <a:pt x="662" y="11"/>
                </a:lnTo>
                <a:lnTo>
                  <a:pt x="650" y="12"/>
                </a:lnTo>
                <a:lnTo>
                  <a:pt x="642" y="15"/>
                </a:lnTo>
                <a:lnTo>
                  <a:pt x="639" y="15"/>
                </a:lnTo>
                <a:lnTo>
                  <a:pt x="638" y="15"/>
                </a:lnTo>
                <a:lnTo>
                  <a:pt x="623" y="18"/>
                </a:lnTo>
                <a:lnTo>
                  <a:pt x="619" y="18"/>
                </a:lnTo>
                <a:lnTo>
                  <a:pt x="609" y="19"/>
                </a:lnTo>
                <a:lnTo>
                  <a:pt x="587" y="22"/>
                </a:lnTo>
                <a:lnTo>
                  <a:pt x="585" y="22"/>
                </a:lnTo>
                <a:lnTo>
                  <a:pt x="569" y="25"/>
                </a:lnTo>
                <a:lnTo>
                  <a:pt x="556" y="26"/>
                </a:lnTo>
                <a:lnTo>
                  <a:pt x="554" y="26"/>
                </a:lnTo>
                <a:lnTo>
                  <a:pt x="551" y="26"/>
                </a:lnTo>
                <a:lnTo>
                  <a:pt x="549" y="29"/>
                </a:lnTo>
                <a:lnTo>
                  <a:pt x="542" y="30"/>
                </a:lnTo>
                <a:lnTo>
                  <a:pt x="530" y="32"/>
                </a:lnTo>
                <a:lnTo>
                  <a:pt x="523" y="32"/>
                </a:lnTo>
                <a:lnTo>
                  <a:pt x="516" y="33"/>
                </a:lnTo>
                <a:lnTo>
                  <a:pt x="506" y="34"/>
                </a:lnTo>
                <a:lnTo>
                  <a:pt x="504" y="34"/>
                </a:lnTo>
                <a:lnTo>
                  <a:pt x="502" y="34"/>
                </a:lnTo>
                <a:lnTo>
                  <a:pt x="486" y="36"/>
                </a:lnTo>
                <a:lnTo>
                  <a:pt x="477" y="39"/>
                </a:lnTo>
                <a:lnTo>
                  <a:pt x="457" y="40"/>
                </a:lnTo>
                <a:lnTo>
                  <a:pt x="450" y="40"/>
                </a:lnTo>
                <a:lnTo>
                  <a:pt x="443" y="41"/>
                </a:lnTo>
                <a:lnTo>
                  <a:pt x="440" y="41"/>
                </a:lnTo>
                <a:lnTo>
                  <a:pt x="439" y="41"/>
                </a:lnTo>
                <a:lnTo>
                  <a:pt x="427" y="41"/>
                </a:lnTo>
                <a:lnTo>
                  <a:pt x="415" y="43"/>
                </a:lnTo>
                <a:lnTo>
                  <a:pt x="414" y="43"/>
                </a:lnTo>
                <a:lnTo>
                  <a:pt x="409" y="43"/>
                </a:lnTo>
                <a:lnTo>
                  <a:pt x="401" y="46"/>
                </a:lnTo>
                <a:lnTo>
                  <a:pt x="396" y="46"/>
                </a:lnTo>
                <a:lnTo>
                  <a:pt x="385" y="47"/>
                </a:lnTo>
                <a:lnTo>
                  <a:pt x="371" y="48"/>
                </a:lnTo>
                <a:lnTo>
                  <a:pt x="368" y="48"/>
                </a:lnTo>
                <a:lnTo>
                  <a:pt x="361" y="50"/>
                </a:lnTo>
                <a:lnTo>
                  <a:pt x="355" y="50"/>
                </a:lnTo>
                <a:lnTo>
                  <a:pt x="353" y="50"/>
                </a:lnTo>
                <a:lnTo>
                  <a:pt x="342" y="51"/>
                </a:lnTo>
                <a:lnTo>
                  <a:pt x="335" y="51"/>
                </a:lnTo>
                <a:lnTo>
                  <a:pt x="328" y="51"/>
                </a:lnTo>
                <a:lnTo>
                  <a:pt x="325" y="51"/>
                </a:lnTo>
                <a:lnTo>
                  <a:pt x="318" y="51"/>
                </a:lnTo>
                <a:lnTo>
                  <a:pt x="310" y="53"/>
                </a:lnTo>
                <a:lnTo>
                  <a:pt x="307" y="54"/>
                </a:lnTo>
                <a:lnTo>
                  <a:pt x="304" y="55"/>
                </a:lnTo>
                <a:lnTo>
                  <a:pt x="303" y="53"/>
                </a:lnTo>
                <a:lnTo>
                  <a:pt x="293" y="55"/>
                </a:lnTo>
                <a:lnTo>
                  <a:pt x="288" y="55"/>
                </a:lnTo>
                <a:lnTo>
                  <a:pt x="282" y="55"/>
                </a:lnTo>
                <a:lnTo>
                  <a:pt x="278" y="57"/>
                </a:lnTo>
                <a:lnTo>
                  <a:pt x="263" y="58"/>
                </a:lnTo>
                <a:lnTo>
                  <a:pt x="259" y="59"/>
                </a:lnTo>
                <a:lnTo>
                  <a:pt x="257" y="59"/>
                </a:lnTo>
                <a:lnTo>
                  <a:pt x="247" y="59"/>
                </a:lnTo>
                <a:lnTo>
                  <a:pt x="239" y="61"/>
                </a:lnTo>
                <a:lnTo>
                  <a:pt x="228" y="62"/>
                </a:lnTo>
                <a:lnTo>
                  <a:pt x="221" y="64"/>
                </a:lnTo>
                <a:lnTo>
                  <a:pt x="213" y="65"/>
                </a:lnTo>
                <a:lnTo>
                  <a:pt x="209" y="65"/>
                </a:lnTo>
                <a:lnTo>
                  <a:pt x="195" y="66"/>
                </a:lnTo>
                <a:lnTo>
                  <a:pt x="195" y="64"/>
                </a:lnTo>
                <a:lnTo>
                  <a:pt x="175" y="64"/>
                </a:lnTo>
                <a:lnTo>
                  <a:pt x="177" y="66"/>
                </a:lnTo>
                <a:lnTo>
                  <a:pt x="178" y="69"/>
                </a:lnTo>
                <a:lnTo>
                  <a:pt x="180" y="83"/>
                </a:lnTo>
                <a:lnTo>
                  <a:pt x="160" y="85"/>
                </a:lnTo>
                <a:lnTo>
                  <a:pt x="152" y="86"/>
                </a:lnTo>
                <a:lnTo>
                  <a:pt x="142" y="86"/>
                </a:lnTo>
                <a:lnTo>
                  <a:pt x="139" y="86"/>
                </a:lnTo>
                <a:lnTo>
                  <a:pt x="137" y="86"/>
                </a:lnTo>
                <a:lnTo>
                  <a:pt x="119" y="89"/>
                </a:lnTo>
                <a:lnTo>
                  <a:pt x="114" y="89"/>
                </a:lnTo>
                <a:lnTo>
                  <a:pt x="113" y="89"/>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02" name="Bottom Note"/>
          <p:cNvSpPr txBox="1">
            <a:spLocks noChangeArrowheads="1"/>
          </p:cNvSpPr>
          <p:nvPr/>
        </p:nvSpPr>
        <p:spPr bwMode="auto">
          <a:xfrm>
            <a:off x="247501" y="5982575"/>
            <a:ext cx="863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i="1" dirty="0">
                <a:latin typeface="Calibri" pitchFamily="-108" charset="0"/>
              </a:rPr>
              <a:t>Note: Numbers indicate individual system capacity limit in </a:t>
            </a:r>
            <a:r>
              <a:rPr lang="en-US" sz="1000" i="1" dirty="0" smtClean="0">
                <a:latin typeface="Calibri" pitchFamily="-108" charset="0"/>
              </a:rPr>
              <a:t>kilowatts. </a:t>
            </a:r>
            <a:r>
              <a:rPr lang="en-US" sz="1000" i="1" dirty="0">
                <a:latin typeface="Calibri" pitchFamily="-108" charset="0"/>
              </a:rPr>
              <a:t>Some limits vary by customer type, technology and/or application. Other limits might also apply. </a:t>
            </a:r>
            <a:br>
              <a:rPr lang="en-US" sz="1000" i="1" dirty="0">
                <a:latin typeface="Calibri" pitchFamily="-108" charset="0"/>
              </a:rPr>
            </a:br>
            <a:r>
              <a:rPr lang="en-US" sz="1000" i="1" dirty="0">
                <a:latin typeface="Calibri" pitchFamily="-108" charset="0"/>
              </a:rPr>
              <a:t>          This map generally does not address statutory changes  until administrative rules have  been adopted to implement such changes. </a:t>
            </a:r>
          </a:p>
        </p:txBody>
      </p:sp>
      <p:sp>
        <p:nvSpPr>
          <p:cNvPr id="2055" name="Washington D.C. Actual (no alt text)"/>
          <p:cNvSpPr>
            <a:spLocks/>
          </p:cNvSpPr>
          <p:nvPr/>
        </p:nvSpPr>
        <p:spPr bwMode="auto">
          <a:xfrm>
            <a:off x="6327775" y="2982200"/>
            <a:ext cx="36513" cy="31750"/>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2147483647 h 22"/>
              <a:gd name="T12" fmla="*/ 2147483647 w 23"/>
              <a:gd name="T13" fmla="*/ 2147483647 h 22"/>
              <a:gd name="T14" fmla="*/ 2147483647 w 23"/>
              <a:gd name="T15" fmla="*/ 0 h 22"/>
              <a:gd name="T16" fmla="*/ 2147483647 w 23"/>
              <a:gd name="T17" fmla="*/ 2147483647 h 22"/>
              <a:gd name="T18" fmla="*/ 2147483647 w 23"/>
              <a:gd name="T19" fmla="*/ 2147483647 h 22"/>
              <a:gd name="T20" fmla="*/ 0 w 23"/>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2"/>
              <a:gd name="T35" fmla="*/ 23 w 2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2">
                <a:moveTo>
                  <a:pt x="0" y="7"/>
                </a:moveTo>
                <a:lnTo>
                  <a:pt x="8" y="12"/>
                </a:lnTo>
                <a:lnTo>
                  <a:pt x="10" y="15"/>
                </a:lnTo>
                <a:lnTo>
                  <a:pt x="11" y="21"/>
                </a:lnTo>
                <a:lnTo>
                  <a:pt x="16" y="14"/>
                </a:lnTo>
                <a:lnTo>
                  <a:pt x="22" y="7"/>
                </a:lnTo>
                <a:lnTo>
                  <a:pt x="10" y="0"/>
                </a:lnTo>
                <a:lnTo>
                  <a:pt x="3" y="1"/>
                </a:lnTo>
                <a:lnTo>
                  <a:pt x="3" y="4"/>
                </a:lnTo>
                <a:lnTo>
                  <a:pt x="0" y="7"/>
                </a:lnTo>
              </a:path>
            </a:pathLst>
          </a:custGeom>
          <a:solidFill>
            <a:schemeClr val="tx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pic>
        <p:nvPicPr>
          <p:cNvPr id="1029" name="Asterisk B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34" y="5449953"/>
            <a:ext cx="59134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Yellow Box overlays"/>
          <p:cNvGrpSpPr/>
          <p:nvPr/>
        </p:nvGrpSpPr>
        <p:grpSpPr>
          <a:xfrm>
            <a:off x="158261" y="4421403"/>
            <a:ext cx="2594464" cy="832509"/>
            <a:chOff x="158261" y="4687228"/>
            <a:chExt cx="2594464" cy="832509"/>
          </a:xfrm>
        </p:grpSpPr>
        <p:pic>
          <p:nvPicPr>
            <p:cNvPr id="1030" name="Alask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261" y="4687228"/>
              <a:ext cx="744537"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Hawai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5105400"/>
              <a:ext cx="695325"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3592" y="1283040"/>
            <a:ext cx="1431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43899" y="1528050"/>
            <a:ext cx="854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6600" y="1780942"/>
            <a:ext cx="20542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13736" y="1997507"/>
            <a:ext cx="884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04496" y="2236373"/>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69814" y="2477375"/>
            <a:ext cx="2273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65654" y="2736105"/>
            <a:ext cx="1663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98487" y="2964887"/>
            <a:ext cx="1042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95385" y="3195074"/>
            <a:ext cx="154305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74674" y="3555024"/>
            <a:ext cx="865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41410" y="3772775"/>
            <a:ext cx="1749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87854" y="4025188"/>
            <a:ext cx="841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4830" y="1428831"/>
            <a:ext cx="738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8906" y="1977036"/>
            <a:ext cx="12319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2225" y="2703354"/>
            <a:ext cx="93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0109" y="3265329"/>
            <a:ext cx="920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44588" y="3759389"/>
            <a:ext cx="1042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58912" y="2998075"/>
            <a:ext cx="11826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33661" y="3272824"/>
            <a:ext cx="123825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10932" y="4017250"/>
            <a:ext cx="1049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084609" y="2426575"/>
            <a:ext cx="749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847850" y="1744504"/>
            <a:ext cx="749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922038" y="1808003"/>
            <a:ext cx="811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1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110951" y="2734642"/>
            <a:ext cx="622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 name="Picture 1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138830" y="3210394"/>
            <a:ext cx="1036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 name="Picture 1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288506" y="3680700"/>
            <a:ext cx="798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1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054475" y="4360150"/>
            <a:ext cx="8715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087019" y="3296616"/>
            <a:ext cx="731837" cy="304800"/>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850794" y="2644765"/>
            <a:ext cx="706437" cy="268287"/>
          </a:xfrm>
          <a:prstGeom prst="rect">
            <a:avLst/>
          </a:prstGeom>
          <a:noFill/>
          <a:ln>
            <a:noFill/>
          </a:ln>
          <a:effectLst/>
          <a:extLst/>
        </p:spPr>
      </p:pic>
      <p:pic>
        <p:nvPicPr>
          <p:cNvPr id="1044" name="Picture 2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800326" y="1811178"/>
            <a:ext cx="63976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004560" y="2159875"/>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421783" y="932738"/>
            <a:ext cx="1060450"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892674" y="2394031"/>
            <a:ext cx="7858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026505" y="2680575"/>
            <a:ext cx="1073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5"/>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156959" y="2960529"/>
            <a:ext cx="6588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6"/>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754599" y="3085388"/>
            <a:ext cx="90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7"/>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873883" y="3382361"/>
            <a:ext cx="695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732463" y="3121900"/>
            <a:ext cx="1049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Picture 29"/>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878388" y="3490200"/>
            <a:ext cx="938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0"/>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216967" y="4015455"/>
            <a:ext cx="963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Picture 31"/>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712618" y="4658600"/>
            <a:ext cx="798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 name="Title 2"/>
          <p:cNvSpPr txBox="1">
            <a:spLocks/>
          </p:cNvSpPr>
          <p:nvPr/>
        </p:nvSpPr>
        <p:spPr bwMode="auto">
          <a:xfrm>
            <a:off x="457200" y="274638"/>
            <a:ext cx="8229600" cy="5744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defTabSz="457200" rtl="0" eaLnBrk="1" fontAlgn="base" hangingPunct="1">
              <a:spcBef>
                <a:spcPct val="0"/>
              </a:spcBef>
              <a:spcAft>
                <a:spcPct val="0"/>
              </a:spcAft>
              <a:defRPr sz="4400" b="1" kern="1200">
                <a:solidFill>
                  <a:schemeClr val="tx1"/>
                </a:solidFill>
                <a:latin typeface="Gill Sans MT"/>
                <a:ea typeface="ＭＳ Ｐゴシック" charset="-128"/>
                <a:cs typeface="Gill Sans MT"/>
              </a:defRPr>
            </a:lvl1pPr>
            <a:lvl2pPr algn="l" defTabSz="457200" rtl="0" eaLnBrk="1" fontAlgn="base" hangingPunct="1">
              <a:spcBef>
                <a:spcPct val="0"/>
              </a:spcBef>
              <a:spcAft>
                <a:spcPct val="0"/>
              </a:spcAft>
              <a:defRPr sz="4400" b="1">
                <a:solidFill>
                  <a:schemeClr val="tx1"/>
                </a:solidFill>
                <a:latin typeface="Gill Sans MT" charset="0"/>
                <a:ea typeface="ＭＳ Ｐゴシック" charset="-128"/>
              </a:defRPr>
            </a:lvl2pPr>
            <a:lvl3pPr algn="l" defTabSz="457200" rtl="0" eaLnBrk="1" fontAlgn="base" hangingPunct="1">
              <a:spcBef>
                <a:spcPct val="0"/>
              </a:spcBef>
              <a:spcAft>
                <a:spcPct val="0"/>
              </a:spcAft>
              <a:defRPr sz="4400" b="1">
                <a:solidFill>
                  <a:schemeClr val="tx1"/>
                </a:solidFill>
                <a:latin typeface="Gill Sans MT" charset="0"/>
                <a:ea typeface="ＭＳ Ｐゴシック" charset="-128"/>
              </a:defRPr>
            </a:lvl3pPr>
            <a:lvl4pPr algn="l" defTabSz="457200" rtl="0" eaLnBrk="1" fontAlgn="base" hangingPunct="1">
              <a:spcBef>
                <a:spcPct val="0"/>
              </a:spcBef>
              <a:spcAft>
                <a:spcPct val="0"/>
              </a:spcAft>
              <a:defRPr sz="4400" b="1">
                <a:solidFill>
                  <a:schemeClr val="tx1"/>
                </a:solidFill>
                <a:latin typeface="Gill Sans MT" charset="0"/>
                <a:ea typeface="ＭＳ Ｐゴシック" charset="-128"/>
              </a:defRPr>
            </a:lvl4pPr>
            <a:lvl5pPr algn="l" defTabSz="457200" rtl="0" eaLnBrk="1" fontAlgn="base" hangingPunct="1">
              <a:spcBef>
                <a:spcPct val="0"/>
              </a:spcBef>
              <a:spcAft>
                <a:spcPct val="0"/>
              </a:spcAft>
              <a:defRPr sz="4400" b="1">
                <a:solidFill>
                  <a:schemeClr val="tx1"/>
                </a:solidFill>
                <a:latin typeface="Gill Sans MT" charset="0"/>
                <a:ea typeface="ＭＳ Ｐゴシック" charset="-128"/>
              </a:defRPr>
            </a:lvl5pPr>
            <a:lvl6pPr marL="457200" algn="l" defTabSz="457200" rtl="0" eaLnBrk="1" fontAlgn="base" hangingPunct="1">
              <a:spcBef>
                <a:spcPct val="0"/>
              </a:spcBef>
              <a:spcAft>
                <a:spcPct val="0"/>
              </a:spcAft>
              <a:defRPr sz="4400" b="1">
                <a:solidFill>
                  <a:schemeClr val="tx1"/>
                </a:solidFill>
                <a:latin typeface="Gill Sans MT" charset="0"/>
                <a:ea typeface="ＭＳ Ｐゴシック" charset="-128"/>
              </a:defRPr>
            </a:lvl6pPr>
            <a:lvl7pPr marL="914400" algn="l" defTabSz="457200" rtl="0" eaLnBrk="1" fontAlgn="base" hangingPunct="1">
              <a:spcBef>
                <a:spcPct val="0"/>
              </a:spcBef>
              <a:spcAft>
                <a:spcPct val="0"/>
              </a:spcAft>
              <a:defRPr sz="4400" b="1">
                <a:solidFill>
                  <a:schemeClr val="tx1"/>
                </a:solidFill>
                <a:latin typeface="Gill Sans MT" charset="0"/>
                <a:ea typeface="ＭＳ Ｐゴシック" charset="-128"/>
              </a:defRPr>
            </a:lvl7pPr>
            <a:lvl8pPr marL="1371600" algn="l" defTabSz="457200" rtl="0" eaLnBrk="1" fontAlgn="base" hangingPunct="1">
              <a:spcBef>
                <a:spcPct val="0"/>
              </a:spcBef>
              <a:spcAft>
                <a:spcPct val="0"/>
              </a:spcAft>
              <a:defRPr sz="4400" b="1">
                <a:solidFill>
                  <a:schemeClr val="tx1"/>
                </a:solidFill>
                <a:latin typeface="Gill Sans MT" charset="0"/>
                <a:ea typeface="ＭＳ Ｐゴシック" charset="-128"/>
              </a:defRPr>
            </a:lvl8pPr>
            <a:lvl9pPr marL="1828800" algn="l" defTabSz="457200" rtl="0" eaLnBrk="1" fontAlgn="base" hangingPunct="1">
              <a:spcBef>
                <a:spcPct val="0"/>
              </a:spcBef>
              <a:spcAft>
                <a:spcPct val="0"/>
              </a:spcAft>
              <a:defRPr sz="4400" b="1">
                <a:solidFill>
                  <a:schemeClr val="tx1"/>
                </a:solidFill>
                <a:latin typeface="Gill Sans MT" charset="0"/>
                <a:ea typeface="ＭＳ Ｐゴシック" charset="-128"/>
              </a:defRPr>
            </a:lvl9pPr>
          </a:lstStyle>
          <a:p>
            <a:r>
              <a:rPr lang="en-US" sz="4000" dirty="0" smtClean="0"/>
              <a:t>Net Metering: </a:t>
            </a:r>
            <a:r>
              <a:rPr lang="en-US" sz="4000" b="0" dirty="0" smtClean="0"/>
              <a:t>State Policies</a:t>
            </a:r>
            <a:endParaRPr lang="en-US" sz="4000" b="0" dirty="0"/>
          </a:p>
        </p:txBody>
      </p:sp>
      <p:sp>
        <p:nvSpPr>
          <p:cNvPr id="64" name="Oval 63"/>
          <p:cNvSpPr/>
          <p:nvPr/>
        </p:nvSpPr>
        <p:spPr>
          <a:xfrm>
            <a:off x="6832997" y="3072767"/>
            <a:ext cx="243681" cy="255711"/>
          </a:xfrm>
          <a:prstGeom prst="ellipse">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 name="Straight Connector 65"/>
          <p:cNvCxnSpPr>
            <a:endCxn id="64" idx="2"/>
          </p:cNvCxnSpPr>
          <p:nvPr/>
        </p:nvCxnSpPr>
        <p:spPr>
          <a:xfrm>
            <a:off x="6354366" y="3009299"/>
            <a:ext cx="478631" cy="191324"/>
          </a:xfrm>
          <a:prstGeom prst="line">
            <a:avLst/>
          </a:prstGeom>
        </p:spPr>
        <p:style>
          <a:lnRef idx="2">
            <a:schemeClr val="dk1"/>
          </a:lnRef>
          <a:fillRef idx="0">
            <a:schemeClr val="dk1"/>
          </a:fillRef>
          <a:effectRef idx="1">
            <a:schemeClr val="dk1"/>
          </a:effectRef>
          <a:fontRef idx="minor">
            <a:schemeClr val="tx1"/>
          </a:fontRef>
        </p:style>
      </p:cxnSp>
      <p:sp>
        <p:nvSpPr>
          <p:cNvPr id="68" name="TextBox 67"/>
          <p:cNvSpPr txBox="1"/>
          <p:nvPr/>
        </p:nvSpPr>
        <p:spPr>
          <a:xfrm>
            <a:off x="6801098" y="3092036"/>
            <a:ext cx="482203" cy="230832"/>
          </a:xfrm>
          <a:prstGeom prst="rect">
            <a:avLst/>
          </a:prstGeom>
          <a:noFill/>
        </p:spPr>
        <p:txBody>
          <a:bodyPr wrap="square" rtlCol="0">
            <a:spAutoFit/>
          </a:bodyPr>
          <a:lstStyle/>
          <a:p>
            <a:r>
              <a:rPr lang="en-US" sz="900" dirty="0" smtClean="0"/>
              <a:t>DC</a:t>
            </a:r>
            <a:endParaRPr lang="en-US" dirty="0"/>
          </a:p>
        </p:txBody>
      </p:sp>
      <p:sp>
        <p:nvSpPr>
          <p:cNvPr id="146" name="Rectangle 208"/>
          <p:cNvSpPr>
            <a:spLocks noChangeArrowheads="1"/>
          </p:cNvSpPr>
          <p:nvPr/>
        </p:nvSpPr>
        <p:spPr bwMode="auto">
          <a:xfrm>
            <a:off x="282960" y="5165492"/>
            <a:ext cx="228600" cy="228600"/>
          </a:xfrm>
          <a:prstGeom prst="rect">
            <a:avLst/>
          </a:prstGeom>
          <a:solidFill>
            <a:schemeClr val="tx2"/>
          </a:solidFill>
          <a:ln w="9525">
            <a:solidFill>
              <a:schemeClr val="tx1"/>
            </a:solidFill>
            <a:miter lim="800000"/>
            <a:headEnd/>
            <a:tailEnd/>
          </a:ln>
        </p:spPr>
        <p:txBody>
          <a:bodyPr anchor="ctr">
            <a:spAutoFit/>
          </a:bodyPr>
          <a:lstStyle/>
          <a:p>
            <a:pPr>
              <a:spcBef>
                <a:spcPct val="50000"/>
              </a:spcBef>
              <a:defRPr/>
            </a:pPr>
            <a:endParaRPr lang="en-US">
              <a:solidFill>
                <a:prstClr val="black"/>
              </a:solidFill>
              <a:ea typeface="ＭＳ Ｐゴシック" charset="-128"/>
            </a:endParaRPr>
          </a:p>
        </p:txBody>
      </p:sp>
      <p:sp>
        <p:nvSpPr>
          <p:cNvPr id="147" name="Rectangle 211" descr="Outlined diamond"/>
          <p:cNvSpPr>
            <a:spLocks noChangeArrowheads="1"/>
          </p:cNvSpPr>
          <p:nvPr/>
        </p:nvSpPr>
        <p:spPr bwMode="auto">
          <a:xfrm>
            <a:off x="282960" y="5445469"/>
            <a:ext cx="228600" cy="228600"/>
          </a:xfrm>
          <a:prstGeom prst="rect">
            <a:avLst/>
          </a:prstGeom>
          <a:solidFill>
            <a:schemeClr val="bg2">
              <a:lumMod val="75000"/>
            </a:schemeClr>
          </a:solidFill>
          <a:ln w="9525">
            <a:solidFill>
              <a:schemeClr val="tx1"/>
            </a:solidFill>
            <a:miter lim="800000"/>
            <a:headEnd/>
            <a:tailEnd/>
          </a:ln>
        </p:spPr>
        <p:txBody>
          <a:bodyPr anchor="ctr"/>
          <a:lstStyle/>
          <a:p>
            <a:pPr>
              <a:spcBef>
                <a:spcPct val="50000"/>
              </a:spcBef>
              <a:defRPr/>
            </a:pPr>
            <a:endParaRPr lang="en-US">
              <a:solidFill>
                <a:prstClr val="black"/>
              </a:solidFill>
              <a:ea typeface="ＭＳ Ｐゴシック" charset="-128"/>
            </a:endParaRPr>
          </a:p>
        </p:txBody>
      </p:sp>
      <p:pic>
        <p:nvPicPr>
          <p:cNvPr id="142" name="Picture 38"/>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4056542" y="3808992"/>
            <a:ext cx="96996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97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Renewable Portfolio Standard</a:t>
            </a:r>
            <a:endParaRPr lang="en-US" dirty="0"/>
          </a:p>
        </p:txBody>
      </p:sp>
      <p:sp>
        <p:nvSpPr>
          <p:cNvPr id="4" name="Text Placeholder 3"/>
          <p:cNvSpPr>
            <a:spLocks noGrp="1"/>
          </p:cNvSpPr>
          <p:nvPr>
            <p:ph type="body" sz="quarter" idx="10"/>
          </p:nvPr>
        </p:nvSpPr>
        <p:spPr/>
        <p:txBody>
          <a:bodyPr/>
          <a:lstStyle/>
          <a:p>
            <a:endParaRPr lang="en-US"/>
          </a:p>
        </p:txBody>
      </p:sp>
      <p:graphicFrame>
        <p:nvGraphicFramePr>
          <p:cNvPr id="5" name="Chart 4"/>
          <p:cNvGraphicFramePr/>
          <p:nvPr/>
        </p:nvGraphicFramePr>
        <p:xfrm>
          <a:off x="156117" y="1059367"/>
          <a:ext cx="8709103" cy="508495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133493" y="4638907"/>
            <a:ext cx="2908745" cy="461665"/>
          </a:xfrm>
          <a:prstGeom prst="rect">
            <a:avLst/>
          </a:prstGeom>
          <a:noFill/>
        </p:spPr>
        <p:txBody>
          <a:bodyPr wrap="none" rtlCol="0">
            <a:spAutoFit/>
          </a:bodyPr>
          <a:lstStyle/>
          <a:p>
            <a:r>
              <a:rPr lang="en-US" sz="2400" dirty="0" smtClean="0">
                <a:latin typeface="Gill Sans MT" pitchFamily="34" charset="0"/>
              </a:rPr>
              <a:t>Any electricity source</a:t>
            </a:r>
            <a:endParaRPr lang="en-US" sz="2400" dirty="0">
              <a:latin typeface="Gill Sans MT" pitchFamily="34" charset="0"/>
            </a:endParaRPr>
          </a:p>
        </p:txBody>
      </p:sp>
      <p:sp>
        <p:nvSpPr>
          <p:cNvPr id="9" name="TextBox 6"/>
          <p:cNvSpPr txBox="1"/>
          <p:nvPr/>
        </p:nvSpPr>
        <p:spPr>
          <a:xfrm>
            <a:off x="2631687" y="2612505"/>
            <a:ext cx="1338146" cy="70788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dirty="0" smtClean="0">
                <a:latin typeface="Gill Sans MT" pitchFamily="34" charset="0"/>
              </a:rPr>
              <a:t>Renewable Energy</a:t>
            </a:r>
            <a:endParaRPr lang="en-US" sz="2000" dirty="0">
              <a:latin typeface="Gill Sans MT" pitchFamily="34" charset="0"/>
            </a:endParaRPr>
          </a:p>
        </p:txBody>
      </p:sp>
    </p:spTree>
    <p:extLst>
      <p:ext uri="{BB962C8B-B14F-4D97-AF65-F5344CB8AC3E}">
        <p14:creationId xmlns:p14="http://schemas.microsoft.com/office/powerpoint/2010/main" val="266103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Renewable Portfolio Standard</a:t>
            </a:r>
            <a:endParaRPr lang="en-US" dirty="0"/>
          </a:p>
        </p:txBody>
      </p:sp>
      <p:sp>
        <p:nvSpPr>
          <p:cNvPr id="4" name="Text Placeholder 3"/>
          <p:cNvSpPr>
            <a:spLocks noGrp="1"/>
          </p:cNvSpPr>
          <p:nvPr>
            <p:ph type="body" sz="quarter" idx="10"/>
          </p:nvPr>
        </p:nvSpPr>
        <p:spPr/>
        <p:txBody>
          <a:bodyPr/>
          <a:lstStyle/>
          <a:p>
            <a:endParaRPr lang="en-US"/>
          </a:p>
        </p:txBody>
      </p:sp>
      <p:graphicFrame>
        <p:nvGraphicFramePr>
          <p:cNvPr id="5" name="Chart 4"/>
          <p:cNvGraphicFramePr/>
          <p:nvPr/>
        </p:nvGraphicFramePr>
        <p:xfrm>
          <a:off x="156117" y="1059367"/>
          <a:ext cx="8709103" cy="508495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133493" y="4638907"/>
            <a:ext cx="2908745" cy="461665"/>
          </a:xfrm>
          <a:prstGeom prst="rect">
            <a:avLst/>
          </a:prstGeom>
          <a:noFill/>
        </p:spPr>
        <p:txBody>
          <a:bodyPr wrap="none" rtlCol="0">
            <a:spAutoFit/>
          </a:bodyPr>
          <a:lstStyle/>
          <a:p>
            <a:r>
              <a:rPr lang="en-US" sz="2400" dirty="0" smtClean="0">
                <a:latin typeface="Gill Sans MT" pitchFamily="34" charset="0"/>
              </a:rPr>
              <a:t>Any electricity source</a:t>
            </a:r>
            <a:endParaRPr lang="en-US" sz="2400" dirty="0">
              <a:latin typeface="Gill Sans MT" pitchFamily="34" charset="0"/>
            </a:endParaRPr>
          </a:p>
        </p:txBody>
      </p:sp>
      <p:sp>
        <p:nvSpPr>
          <p:cNvPr id="12" name="TextBox 6"/>
          <p:cNvSpPr txBox="1"/>
          <p:nvPr/>
        </p:nvSpPr>
        <p:spPr>
          <a:xfrm>
            <a:off x="4668642" y="1627479"/>
            <a:ext cx="1888274"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dirty="0" smtClean="0">
                <a:latin typeface="Gill Sans MT" pitchFamily="34" charset="0"/>
              </a:rPr>
              <a:t>Solar carve-out</a:t>
            </a:r>
            <a:endParaRPr lang="en-US" sz="2000" dirty="0">
              <a:latin typeface="Gill Sans MT" pitchFamily="34" charset="0"/>
            </a:endParaRPr>
          </a:p>
        </p:txBody>
      </p:sp>
      <p:cxnSp>
        <p:nvCxnSpPr>
          <p:cNvPr id="14" name="Straight Connector 13"/>
          <p:cNvCxnSpPr/>
          <p:nvPr/>
        </p:nvCxnSpPr>
        <p:spPr>
          <a:xfrm flipH="1">
            <a:off x="4393580" y="1851102"/>
            <a:ext cx="379142" cy="167269"/>
          </a:xfrm>
          <a:prstGeom prst="line">
            <a:avLst/>
          </a:prstGeom>
        </p:spPr>
        <p:style>
          <a:lnRef idx="2">
            <a:schemeClr val="accent6"/>
          </a:lnRef>
          <a:fillRef idx="0">
            <a:schemeClr val="accent6"/>
          </a:fillRef>
          <a:effectRef idx="1">
            <a:schemeClr val="accent6"/>
          </a:effectRef>
          <a:fontRef idx="minor">
            <a:schemeClr val="tx1"/>
          </a:fontRef>
        </p:style>
      </p:cxnSp>
      <p:sp>
        <p:nvSpPr>
          <p:cNvPr id="17" name="TextBox 6"/>
          <p:cNvSpPr txBox="1"/>
          <p:nvPr/>
        </p:nvSpPr>
        <p:spPr>
          <a:xfrm>
            <a:off x="2631687" y="2612505"/>
            <a:ext cx="1338146" cy="70788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dirty="0" smtClean="0">
                <a:latin typeface="Gill Sans MT" pitchFamily="34" charset="0"/>
              </a:rPr>
              <a:t>Renewable Energy</a:t>
            </a:r>
            <a:endParaRPr lang="en-US" sz="2000" dirty="0">
              <a:latin typeface="Gill Sans MT" pitchFamily="34" charset="0"/>
            </a:endParaRPr>
          </a:p>
        </p:txBody>
      </p:sp>
    </p:spTree>
    <p:extLst>
      <p:ext uri="{BB962C8B-B14F-4D97-AF65-F5344CB8AC3E}">
        <p14:creationId xmlns:p14="http://schemas.microsoft.com/office/powerpoint/2010/main" val="218147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Sunshot White">
      <a:dk1>
        <a:srgbClr val="181300"/>
      </a:dk1>
      <a:lt1>
        <a:srgbClr val="F3F5FF"/>
      </a:lt1>
      <a:dk2>
        <a:srgbClr val="6B737B"/>
      </a:dk2>
      <a:lt2>
        <a:srgbClr val="EFA029"/>
      </a:lt2>
      <a:accent1>
        <a:srgbClr val="ED7A2C"/>
      </a:accent1>
      <a:accent2>
        <a:srgbClr val="E5002D"/>
      </a:accent2>
      <a:accent3>
        <a:srgbClr val="FBCE22"/>
      </a:accent3>
      <a:accent4>
        <a:srgbClr val="009FC2"/>
      </a:accent4>
      <a:accent5>
        <a:srgbClr val="00AB8D"/>
      </a:accent5>
      <a:accent6>
        <a:srgbClr val="F3F5FF"/>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7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PA Desig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solar-pres_2-01-11</Template>
  <TotalTime>8481</TotalTime>
  <Words>2139</Words>
  <Application>Microsoft Office PowerPoint</Application>
  <PresentationFormat>On-screen Show (4:3)</PresentationFormat>
  <Paragraphs>271</Paragraphs>
  <Slides>32</Slides>
  <Notes>9</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Theme1</vt:lpstr>
      <vt:lpstr>SEPA Design Theme</vt:lpstr>
      <vt:lpstr>PowerPoint Presentation</vt:lpstr>
      <vt:lpstr>About  the SunShot Solar Outreach Partnership</vt:lpstr>
      <vt:lpstr>PowerPoint Presentation</vt:lpstr>
      <vt:lpstr>PowerPoint Presentation</vt:lpstr>
      <vt:lpstr>Net Metering</vt:lpstr>
      <vt:lpstr>Net Metering: Market Share</vt:lpstr>
      <vt:lpstr>PowerPoint Presentation</vt:lpstr>
      <vt:lpstr>Renewable Portfolio Standard</vt:lpstr>
      <vt:lpstr>Renewable Portfolio Standard</vt:lpstr>
      <vt:lpstr>Renewable Portfolio Standard</vt:lpstr>
      <vt:lpstr>Renewable Portfolio Standard</vt:lpstr>
      <vt:lpstr>Third Party Ownership: PPA</vt:lpstr>
      <vt:lpstr>Assessment Basics</vt:lpstr>
      <vt:lpstr>PV Valuation Issues</vt:lpstr>
      <vt:lpstr>PV Valuation Issues</vt:lpstr>
      <vt:lpstr>Market vs. Depreciated Original</vt:lpstr>
      <vt:lpstr>PV Valuation Issues</vt:lpstr>
      <vt:lpstr>Current Practices: 15 States</vt:lpstr>
      <vt:lpstr>Current Practices: 15 States</vt:lpstr>
      <vt:lpstr>PowerPoint Presentation</vt:lpstr>
      <vt:lpstr>Examples</vt:lpstr>
      <vt:lpstr>Examples</vt:lpstr>
      <vt:lpstr>Examples</vt:lpstr>
      <vt:lpstr>Policy Issues</vt:lpstr>
      <vt:lpstr>Real vs. Personal Cont…</vt:lpstr>
      <vt:lpstr>Policy Issues</vt:lpstr>
      <vt:lpstr>Policy Issues</vt:lpstr>
      <vt:lpstr>“Standard” Practices</vt:lpstr>
      <vt:lpstr>Policy Considerations</vt:lpstr>
      <vt:lpstr>Policy Considerations Cont…</vt:lpstr>
      <vt:lpstr>Questions for Further Discussion</vt:lpstr>
      <vt:lpstr>PowerPoint Presentation</vt:lpstr>
    </vt:vector>
  </TitlesOfParts>
  <Company>NC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Cost of Value: PV and Property Tax Policy</dc:title>
  <dc:creator>Justin R. Barnes</dc:creator>
  <cp:lastModifiedBy>Hannah Wolford</cp:lastModifiedBy>
  <cp:revision>82</cp:revision>
  <dcterms:created xsi:type="dcterms:W3CDTF">2012-04-13T16:58:42Z</dcterms:created>
  <dcterms:modified xsi:type="dcterms:W3CDTF">2014-12-09T14:04:45Z</dcterms:modified>
</cp:coreProperties>
</file>