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notesMasterIdLst>
    <p:notesMasterId r:id="rId43"/>
  </p:notesMasterIdLst>
  <p:handoutMasterIdLst>
    <p:handoutMasterId r:id="rId44"/>
  </p:handoutMasterIdLst>
  <p:sldIdLst>
    <p:sldId id="270" r:id="rId5"/>
    <p:sldId id="829" r:id="rId6"/>
    <p:sldId id="800" r:id="rId7"/>
    <p:sldId id="802" r:id="rId8"/>
    <p:sldId id="803" r:id="rId9"/>
    <p:sldId id="812" r:id="rId10"/>
    <p:sldId id="804" r:id="rId11"/>
    <p:sldId id="805" r:id="rId12"/>
    <p:sldId id="806" r:id="rId13"/>
    <p:sldId id="807" r:id="rId14"/>
    <p:sldId id="811" r:id="rId15"/>
    <p:sldId id="830" r:id="rId16"/>
    <p:sldId id="831" r:id="rId17"/>
    <p:sldId id="832" r:id="rId18"/>
    <p:sldId id="808" r:id="rId19"/>
    <p:sldId id="809" r:id="rId20"/>
    <p:sldId id="822" r:id="rId21"/>
    <p:sldId id="834" r:id="rId22"/>
    <p:sldId id="840" r:id="rId23"/>
    <p:sldId id="841" r:id="rId24"/>
    <p:sldId id="833" r:id="rId25"/>
    <p:sldId id="818" r:id="rId26"/>
    <p:sldId id="819" r:id="rId27"/>
    <p:sldId id="820" r:id="rId28"/>
    <p:sldId id="821" r:id="rId29"/>
    <p:sldId id="835" r:id="rId30"/>
    <p:sldId id="817" r:id="rId31"/>
    <p:sldId id="825" r:id="rId32"/>
    <p:sldId id="815" r:id="rId33"/>
    <p:sldId id="816" r:id="rId34"/>
    <p:sldId id="824" r:id="rId35"/>
    <p:sldId id="814" r:id="rId36"/>
    <p:sldId id="826" r:id="rId37"/>
    <p:sldId id="836" r:id="rId38"/>
    <p:sldId id="837" r:id="rId39"/>
    <p:sldId id="838" r:id="rId40"/>
    <p:sldId id="839" r:id="rId41"/>
    <p:sldId id="300" r:id="rId4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48" autoAdjust="0"/>
  </p:normalViewPr>
  <p:slideViewPr>
    <p:cSldViewPr snapToGrid="0">
      <p:cViewPr varScale="1">
        <p:scale>
          <a:sx n="63" d="100"/>
          <a:sy n="63" d="100"/>
        </p:scale>
        <p:origin x="764" y="44"/>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44646B-21C0-410B-BA17-64C59EB2927D}"/>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C289392C-F5C5-4C38-94CE-455C7F40279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929A4FD-FAFB-4CDA-9DC5-D20CA18269A9}" type="datetimeFigureOut">
              <a:rPr lang="en-US" smtClean="0"/>
              <a:t>4/30/2020</a:t>
            </a:fld>
            <a:endParaRPr lang="en-US" dirty="0"/>
          </a:p>
        </p:txBody>
      </p:sp>
      <p:sp>
        <p:nvSpPr>
          <p:cNvPr id="4" name="Footer Placeholder 3">
            <a:extLst>
              <a:ext uri="{FF2B5EF4-FFF2-40B4-BE49-F238E27FC236}">
                <a16:creationId xmlns:a16="http://schemas.microsoft.com/office/drawing/2014/main" id="{A62F3D2C-86D2-4CEA-B1B8-750885E16DDF}"/>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A6D5F72-69F2-4B4B-A943-B04C4B1E36A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3BEBA49-8001-49C3-9348-74483362155A}" type="slidenum">
              <a:rPr lang="en-US" smtClean="0"/>
              <a:t>‹#›</a:t>
            </a:fld>
            <a:endParaRPr lang="en-US" dirty="0"/>
          </a:p>
        </p:txBody>
      </p:sp>
    </p:spTree>
    <p:extLst>
      <p:ext uri="{BB962C8B-B14F-4D97-AF65-F5344CB8AC3E}">
        <p14:creationId xmlns:p14="http://schemas.microsoft.com/office/powerpoint/2010/main" val="2747906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B91E35E-F34C-4F0E-B8A1-D9F5F49CB3AD}" type="datetimeFigureOut">
              <a:rPr lang="en-US" smtClean="0"/>
              <a:t>4/30/2020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D3F15BC-4AA1-41C4-8C26-91A7E3BB93DC}" type="slidenum">
              <a:rPr lang="en-US" smtClean="0"/>
              <a:t>‹#›</a:t>
            </a:fld>
            <a:endParaRPr lang="en-US" dirty="0"/>
          </a:p>
        </p:txBody>
      </p:sp>
    </p:spTree>
    <p:extLst>
      <p:ext uri="{BB962C8B-B14F-4D97-AF65-F5344CB8AC3E}">
        <p14:creationId xmlns:p14="http://schemas.microsoft.com/office/powerpoint/2010/main" val="1413467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a:xfrm>
            <a:off x="774923" y="5951811"/>
            <a:ext cx="789627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lvl1pPr marL="306000" indent="-306000">
              <a:buSzPct val="100000"/>
              <a:buFontTx/>
              <a:buBlip>
                <a:blip r:embed="rId2"/>
              </a:buBlip>
              <a:defRPr/>
            </a:lvl1pPr>
            <a:lvl2pPr marL="630000" indent="-306000">
              <a:buSzPct val="100000"/>
              <a:buFontTx/>
              <a:buBlip>
                <a:blip r:embed="rId2"/>
              </a:buBlip>
              <a:defRPr/>
            </a:lvl2pPr>
            <a:lvl3pPr marL="900000" indent="-270000">
              <a:buSzPct val="100000"/>
              <a:buFontTx/>
              <a:buBlip>
                <a:blip r:embed="rId2"/>
              </a:buBlip>
              <a:defRPr/>
            </a:lvl3pPr>
            <a:lvl4pPr marL="1242000" indent="-234000">
              <a:buSzPct val="100000"/>
              <a:buFontTx/>
              <a:buBlip>
                <a:blip r:embed="rId2"/>
              </a:buBlip>
              <a:defRPr/>
            </a:lvl4pPr>
            <a:lvl5pPr marL="1602000" indent="-234000">
              <a:buSzPct val="100000"/>
              <a:buFontTx/>
              <a:buBlip>
                <a:blip r:embed="rId2"/>
              </a:buBlip>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8" name="Footer Placeholder 7"/>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4" name="Footer Placeholder 3"/>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3" name="Footer Placeholder 2"/>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4/30/2020</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4/30/2020</a:t>
            </a:fld>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8" name="Picture 7">
            <a:extLst>
              <a:ext uri="{FF2B5EF4-FFF2-40B4-BE49-F238E27FC236}">
                <a16:creationId xmlns:a16="http://schemas.microsoft.com/office/drawing/2014/main" id="{4021289F-B70C-48BA-B84B-E30F949E3897}"/>
              </a:ext>
            </a:extLst>
          </p:cNvPr>
          <p:cNvPicPr>
            <a:picLocks noChangeAspect="1"/>
          </p:cNvPicPr>
          <p:nvPr userDrawn="1"/>
        </p:nvPicPr>
        <p:blipFill>
          <a:blip r:embed="rId13"/>
          <a:stretch>
            <a:fillRect/>
          </a:stretch>
        </p:blipFill>
        <p:spPr>
          <a:xfrm>
            <a:off x="581190" y="6111531"/>
            <a:ext cx="1840413" cy="210333"/>
          </a:xfrm>
          <a:prstGeom prst="rect">
            <a:avLst/>
          </a:prstGeom>
        </p:spPr>
      </p:pic>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Tx/>
        <a:buBlip>
          <a:blip r:embed="rId14"/>
        </a:buBlip>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Tx/>
        <a:buBlip>
          <a:blip r:embed="rId14"/>
        </a:buBlip>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Tx/>
        <a:buBlip>
          <a:blip r:embed="rId14"/>
        </a:buBlip>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Tx/>
        <a:buBlip>
          <a:blip r:embed="rId14"/>
        </a:buBlip>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Tx/>
        <a:buBlip>
          <a:blip r:embed="rId14"/>
        </a:buBlip>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dol.gov/sites/dolgov/files/WHD/posters/FFCRA_Poster_WH1422_Non-Federal.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pma-hr.org/" TargetMode="External"/><Relationship Id="rId2" Type="http://schemas.openxmlformats.org/officeDocument/2006/relationships/hyperlink" Target="http://www.ipma-hr.org/coronaviru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eeoc.gov/eeoc/newsroom/wysk/wysk_ada_rehabilitaion_act_coronavirus.cf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orkforceinstitute.org/government-on-the-front-lin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mailto:nreichenberg@ipma-hr.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dol.gov/agencies/whd/pandemic/ffcra-question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b="1" dirty="0"/>
              <a:t>CORONAVIRUS</a:t>
            </a:r>
            <a:br>
              <a:rPr lang="en-US" sz="4000" b="1" dirty="0"/>
            </a:br>
            <a:r>
              <a:rPr lang="en-US" sz="4000" b="1" dirty="0"/>
              <a:t>workforce issues</a:t>
            </a:r>
            <a:endParaRPr lang="en-US" sz="4000" b="1" i="0" dirty="0"/>
          </a:p>
        </p:txBody>
      </p:sp>
      <p:sp>
        <p:nvSpPr>
          <p:cNvPr id="3" name="Subtitle 2"/>
          <p:cNvSpPr>
            <a:spLocks noGrp="1"/>
          </p:cNvSpPr>
          <p:nvPr>
            <p:ph type="subTitle" idx="1"/>
          </p:nvPr>
        </p:nvSpPr>
        <p:spPr>
          <a:xfrm>
            <a:off x="584735" y="4362557"/>
            <a:ext cx="6934200" cy="1905000"/>
          </a:xfrm>
        </p:spPr>
        <p:txBody>
          <a:bodyPr>
            <a:normAutofit fontScale="92500" lnSpcReduction="10000"/>
          </a:bodyPr>
          <a:lstStyle/>
          <a:p>
            <a:r>
              <a:rPr lang="en-US" sz="2800" dirty="0"/>
              <a:t>Icma WEBINAR</a:t>
            </a:r>
          </a:p>
          <a:p>
            <a:r>
              <a:rPr lang="en-US" sz="2800" dirty="0"/>
              <a:t>Neil Reichenberg</a:t>
            </a:r>
          </a:p>
          <a:p>
            <a:r>
              <a:rPr lang="en-US" sz="2800" dirty="0"/>
              <a:t>International public management association for human resources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E2D1C-6EAB-464C-B03F-29942E5CBC8B}"/>
              </a:ext>
            </a:extLst>
          </p:cNvPr>
          <p:cNvSpPr>
            <a:spLocks noGrp="1"/>
          </p:cNvSpPr>
          <p:nvPr>
            <p:ph type="title"/>
          </p:nvPr>
        </p:nvSpPr>
        <p:spPr/>
        <p:txBody>
          <a:bodyPr>
            <a:normAutofit/>
          </a:bodyPr>
          <a:lstStyle/>
          <a:p>
            <a:pPr algn="ctr"/>
            <a:r>
              <a:rPr lang="en-US" sz="3200" dirty="0"/>
              <a:t>Emergency paid sick leave</a:t>
            </a:r>
          </a:p>
        </p:txBody>
      </p:sp>
      <p:sp>
        <p:nvSpPr>
          <p:cNvPr id="3" name="Content Placeholder 2">
            <a:extLst>
              <a:ext uri="{FF2B5EF4-FFF2-40B4-BE49-F238E27FC236}">
                <a16:creationId xmlns:a16="http://schemas.microsoft.com/office/drawing/2014/main" id="{359ECA3C-8246-4CC8-B0B9-2AF1EFB792AD}"/>
              </a:ext>
            </a:extLst>
          </p:cNvPr>
          <p:cNvSpPr>
            <a:spLocks noGrp="1"/>
          </p:cNvSpPr>
          <p:nvPr>
            <p:ph idx="1"/>
          </p:nvPr>
        </p:nvSpPr>
        <p:spPr/>
        <p:txBody>
          <a:bodyPr>
            <a:normAutofit/>
          </a:bodyPr>
          <a:lstStyle/>
          <a:p>
            <a:r>
              <a:rPr lang="en-US" sz="2400" dirty="0"/>
              <a:t>Paid sick leave would be available immediately no matter how long the employee worked for the employer</a:t>
            </a:r>
          </a:p>
          <a:p>
            <a:r>
              <a:rPr lang="en-US" sz="2400" dirty="0"/>
              <a:t>The paid sick leave is in addition to any other leave entitlements</a:t>
            </a:r>
          </a:p>
          <a:p>
            <a:r>
              <a:rPr lang="en-US" sz="2400" dirty="0"/>
              <a:t>With the agreement of the employer and employee, the employees can use preexisting leave to supplement the amount received from the paid sick leave, up to the employee’s normal earnings</a:t>
            </a:r>
          </a:p>
        </p:txBody>
      </p:sp>
    </p:spTree>
    <p:extLst>
      <p:ext uri="{BB962C8B-B14F-4D97-AF65-F5344CB8AC3E}">
        <p14:creationId xmlns:p14="http://schemas.microsoft.com/office/powerpoint/2010/main" val="3570131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C4962-0841-45AC-99AA-F3D8A4B9752B}"/>
              </a:ext>
            </a:extLst>
          </p:cNvPr>
          <p:cNvSpPr>
            <a:spLocks noGrp="1"/>
          </p:cNvSpPr>
          <p:nvPr>
            <p:ph type="title"/>
          </p:nvPr>
        </p:nvSpPr>
        <p:spPr/>
        <p:txBody>
          <a:bodyPr>
            <a:normAutofit/>
          </a:bodyPr>
          <a:lstStyle/>
          <a:p>
            <a:pPr algn="ctr"/>
            <a:r>
              <a:rPr lang="en-US" sz="3200" b="1" dirty="0"/>
              <a:t>Emergency paid sick leave</a:t>
            </a:r>
          </a:p>
        </p:txBody>
      </p:sp>
      <p:sp>
        <p:nvSpPr>
          <p:cNvPr id="3" name="Content Placeholder 2">
            <a:extLst>
              <a:ext uri="{FF2B5EF4-FFF2-40B4-BE49-F238E27FC236}">
                <a16:creationId xmlns:a16="http://schemas.microsoft.com/office/drawing/2014/main" id="{FC2EAE5E-F7A1-44B2-B2DB-1A99A00E1C15}"/>
              </a:ext>
            </a:extLst>
          </p:cNvPr>
          <p:cNvSpPr>
            <a:spLocks noGrp="1"/>
          </p:cNvSpPr>
          <p:nvPr>
            <p:ph idx="1"/>
          </p:nvPr>
        </p:nvSpPr>
        <p:spPr/>
        <p:txBody>
          <a:bodyPr>
            <a:normAutofit/>
          </a:bodyPr>
          <a:lstStyle/>
          <a:p>
            <a:r>
              <a:rPr lang="en-US" sz="2400" dirty="0"/>
              <a:t>The employees’ emergency paid sick leave is calculated based on the employees’ regular rate but is limited to $511/day and $5,110 total</a:t>
            </a:r>
          </a:p>
          <a:p>
            <a:r>
              <a:rPr lang="en-US" sz="2400" dirty="0"/>
              <a:t>Where the emergency sick time is for employees’ to be caregivers, it is based on 2/3 of the regular rate, but is limited to $200/day and $2,000 total</a:t>
            </a:r>
          </a:p>
          <a:p>
            <a:r>
              <a:rPr lang="en-US" sz="2400" dirty="0"/>
              <a:t>Emergency responders and health care workers can be exempted</a:t>
            </a:r>
          </a:p>
          <a:p>
            <a:r>
              <a:rPr lang="en-US" sz="2400" dirty="0"/>
              <a:t>Records related to emergency paid sick leave and emergency family &amp; medical leave must be retained for 4 years</a:t>
            </a:r>
          </a:p>
          <a:p>
            <a:pPr marL="0" indent="0">
              <a:buNone/>
            </a:pPr>
            <a:endParaRPr lang="en-US" sz="2400" dirty="0"/>
          </a:p>
        </p:txBody>
      </p:sp>
    </p:spTree>
    <p:extLst>
      <p:ext uri="{BB962C8B-B14F-4D97-AF65-F5344CB8AC3E}">
        <p14:creationId xmlns:p14="http://schemas.microsoft.com/office/powerpoint/2010/main" val="3770962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20D76-C40B-436E-B3D0-A1957BE521C7}"/>
              </a:ext>
            </a:extLst>
          </p:cNvPr>
          <p:cNvSpPr>
            <a:spLocks noGrp="1"/>
          </p:cNvSpPr>
          <p:nvPr>
            <p:ph type="title"/>
          </p:nvPr>
        </p:nvSpPr>
        <p:spPr/>
        <p:txBody>
          <a:bodyPr>
            <a:normAutofit/>
          </a:bodyPr>
          <a:lstStyle/>
          <a:p>
            <a:pPr algn="ctr"/>
            <a:r>
              <a:rPr lang="en-US" sz="3200" dirty="0"/>
              <a:t>Intermittent leave</a:t>
            </a:r>
          </a:p>
        </p:txBody>
      </p:sp>
      <p:sp>
        <p:nvSpPr>
          <p:cNvPr id="3" name="Content Placeholder 2">
            <a:extLst>
              <a:ext uri="{FF2B5EF4-FFF2-40B4-BE49-F238E27FC236}">
                <a16:creationId xmlns:a16="http://schemas.microsoft.com/office/drawing/2014/main" id="{FBD71C9E-8DE5-41EB-8D1A-4FD19DB72C72}"/>
              </a:ext>
            </a:extLst>
          </p:cNvPr>
          <p:cNvSpPr>
            <a:spLocks noGrp="1"/>
          </p:cNvSpPr>
          <p:nvPr>
            <p:ph idx="1"/>
          </p:nvPr>
        </p:nvSpPr>
        <p:spPr/>
        <p:txBody>
          <a:bodyPr>
            <a:normAutofit lnSpcReduction="10000"/>
          </a:bodyPr>
          <a:lstStyle/>
          <a:p>
            <a:r>
              <a:rPr lang="en-US" sz="2400" dirty="0"/>
              <a:t>If employers allow it, employees who are teleworking due to one of the qualifying reasons, can take paid sick leave intermittently</a:t>
            </a:r>
          </a:p>
          <a:p>
            <a:r>
              <a:rPr lang="en-US" sz="2400" dirty="0"/>
              <a:t>If employees are prevented from teleworking their normal schedule since they are caring for a child, employers can allow them to take expanded family medical leave intermittently</a:t>
            </a:r>
          </a:p>
          <a:p>
            <a:r>
              <a:rPr lang="en-US" sz="2400" dirty="0"/>
              <a:t>The intermittent leave can be taken in any increment to which the employer and employee agree</a:t>
            </a:r>
          </a:p>
          <a:p>
            <a:r>
              <a:rPr lang="en-US" sz="2400" dirty="0"/>
              <a:t>DOL encourages employers and employees to collaborate to provide flexibility and meet mutual needs</a:t>
            </a:r>
          </a:p>
          <a:p>
            <a:endParaRPr lang="en-US" sz="2400" dirty="0"/>
          </a:p>
        </p:txBody>
      </p:sp>
    </p:spTree>
    <p:extLst>
      <p:ext uri="{BB962C8B-B14F-4D97-AF65-F5344CB8AC3E}">
        <p14:creationId xmlns:p14="http://schemas.microsoft.com/office/powerpoint/2010/main" val="1792770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5158-E679-407A-A34D-30DB1AA2701B}"/>
              </a:ext>
            </a:extLst>
          </p:cNvPr>
          <p:cNvSpPr>
            <a:spLocks noGrp="1"/>
          </p:cNvSpPr>
          <p:nvPr>
            <p:ph type="title"/>
          </p:nvPr>
        </p:nvSpPr>
        <p:spPr/>
        <p:txBody>
          <a:bodyPr>
            <a:normAutofit/>
          </a:bodyPr>
          <a:lstStyle/>
          <a:p>
            <a:pPr algn="ctr"/>
            <a:r>
              <a:rPr lang="en-US" sz="3200" dirty="0"/>
              <a:t>Intermittent leave</a:t>
            </a:r>
          </a:p>
        </p:txBody>
      </p:sp>
      <p:sp>
        <p:nvSpPr>
          <p:cNvPr id="3" name="Content Placeholder 2">
            <a:extLst>
              <a:ext uri="{FF2B5EF4-FFF2-40B4-BE49-F238E27FC236}">
                <a16:creationId xmlns:a16="http://schemas.microsoft.com/office/drawing/2014/main" id="{9C4653A7-0AEC-4B90-8F6B-4B7F427F7CFF}"/>
              </a:ext>
            </a:extLst>
          </p:cNvPr>
          <p:cNvSpPr>
            <a:spLocks noGrp="1"/>
          </p:cNvSpPr>
          <p:nvPr>
            <p:ph idx="1"/>
          </p:nvPr>
        </p:nvSpPr>
        <p:spPr/>
        <p:txBody>
          <a:bodyPr>
            <a:normAutofit fontScale="92500" lnSpcReduction="10000"/>
          </a:bodyPr>
          <a:lstStyle/>
          <a:p>
            <a:r>
              <a:rPr lang="en-US" sz="2400" dirty="0"/>
              <a:t>Unless employees are teleworking, paid sick leave for qualifying reasons related to COVID-19 must be taken in full-day increments</a:t>
            </a:r>
          </a:p>
          <a:p>
            <a:r>
              <a:rPr lang="en-US" sz="2400" dirty="0"/>
              <a:t>Unless employees are teleworking, once they begin taking paid sick leave for a qualifying reason other than to care for a child whose school or place of care is closed, they have to continue to take paid sick leave each day until they either use the full amount of paid sick leave or no longer have a qualifying reason</a:t>
            </a:r>
          </a:p>
          <a:p>
            <a:r>
              <a:rPr lang="en-US" sz="2400" dirty="0"/>
              <a:t>Paid sick leave can be taken intermittently where employees are taking care of their children whose school is closed</a:t>
            </a:r>
          </a:p>
          <a:p>
            <a:pPr lvl="1"/>
            <a:r>
              <a:rPr lang="en-US" sz="2200" dirty="0"/>
              <a:t>DOL example: Paid sick leave could be taken on Mondays, Wednesdays, and Fridays, and employees could work at their worksites on Tuesdays and Thursdays</a:t>
            </a:r>
          </a:p>
        </p:txBody>
      </p:sp>
    </p:spTree>
    <p:extLst>
      <p:ext uri="{BB962C8B-B14F-4D97-AF65-F5344CB8AC3E}">
        <p14:creationId xmlns:p14="http://schemas.microsoft.com/office/powerpoint/2010/main" val="2924120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BA4C-6A2B-408C-8FF3-21ECF89803D4}"/>
              </a:ext>
            </a:extLst>
          </p:cNvPr>
          <p:cNvSpPr>
            <a:spLocks noGrp="1"/>
          </p:cNvSpPr>
          <p:nvPr>
            <p:ph type="title"/>
          </p:nvPr>
        </p:nvSpPr>
        <p:spPr/>
        <p:txBody>
          <a:bodyPr>
            <a:normAutofit/>
          </a:bodyPr>
          <a:lstStyle/>
          <a:p>
            <a:pPr algn="ctr"/>
            <a:r>
              <a:rPr lang="en-US" sz="3200" dirty="0"/>
              <a:t>Intermittent leave</a:t>
            </a:r>
          </a:p>
        </p:txBody>
      </p:sp>
      <p:sp>
        <p:nvSpPr>
          <p:cNvPr id="3" name="Content Placeholder 2">
            <a:extLst>
              <a:ext uri="{FF2B5EF4-FFF2-40B4-BE49-F238E27FC236}">
                <a16:creationId xmlns:a16="http://schemas.microsoft.com/office/drawing/2014/main" id="{BCCE5833-AAF4-4921-A3D2-63678C874CDF}"/>
              </a:ext>
            </a:extLst>
          </p:cNvPr>
          <p:cNvSpPr>
            <a:spLocks noGrp="1"/>
          </p:cNvSpPr>
          <p:nvPr>
            <p:ph idx="1"/>
          </p:nvPr>
        </p:nvSpPr>
        <p:spPr/>
        <p:txBody>
          <a:bodyPr>
            <a:normAutofit/>
          </a:bodyPr>
          <a:lstStyle/>
          <a:p>
            <a:r>
              <a:rPr lang="en-US" sz="2400" dirty="0"/>
              <a:t>Expanded family and medical leave can be taken intermittently where employees agree even for those who cannot telework</a:t>
            </a:r>
          </a:p>
        </p:txBody>
      </p:sp>
    </p:spTree>
    <p:extLst>
      <p:ext uri="{BB962C8B-B14F-4D97-AF65-F5344CB8AC3E}">
        <p14:creationId xmlns:p14="http://schemas.microsoft.com/office/powerpoint/2010/main" val="1370647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257E-CB98-4F66-93D1-05B01E97F95E}"/>
              </a:ext>
            </a:extLst>
          </p:cNvPr>
          <p:cNvSpPr>
            <a:spLocks noGrp="1"/>
          </p:cNvSpPr>
          <p:nvPr>
            <p:ph type="title"/>
          </p:nvPr>
        </p:nvSpPr>
        <p:spPr/>
        <p:txBody>
          <a:bodyPr>
            <a:normAutofit/>
          </a:bodyPr>
          <a:lstStyle/>
          <a:p>
            <a:pPr algn="ctr"/>
            <a:r>
              <a:rPr lang="en-US" sz="3200" dirty="0"/>
              <a:t>Emergency responders</a:t>
            </a:r>
          </a:p>
        </p:txBody>
      </p:sp>
      <p:sp>
        <p:nvSpPr>
          <p:cNvPr id="3" name="Content Placeholder 2">
            <a:extLst>
              <a:ext uri="{FF2B5EF4-FFF2-40B4-BE49-F238E27FC236}">
                <a16:creationId xmlns:a16="http://schemas.microsoft.com/office/drawing/2014/main" id="{B540C286-DDF3-4F25-8BC1-7B8989A0004E}"/>
              </a:ext>
            </a:extLst>
          </p:cNvPr>
          <p:cNvSpPr>
            <a:spLocks noGrp="1"/>
          </p:cNvSpPr>
          <p:nvPr>
            <p:ph idx="1"/>
          </p:nvPr>
        </p:nvSpPr>
        <p:spPr/>
        <p:txBody>
          <a:bodyPr>
            <a:normAutofit/>
          </a:bodyPr>
          <a:lstStyle/>
          <a:p>
            <a:r>
              <a:rPr lang="en-US" sz="2400" dirty="0"/>
              <a:t>In the discussion section of the Labor Department’s regulations, it states:</a:t>
            </a:r>
          </a:p>
          <a:p>
            <a:pPr lvl="1"/>
            <a:r>
              <a:rPr lang="en-US" sz="2200" dirty="0"/>
              <a:t>“The authority for employers to exempt emergency responders is reflective of a balance struck…On the one hand, the FFCRA provides for paid sick leave and expanded family and medical leave so employees will not be forced to choose between their paychecks and the individual and public health measures necessary to combat COVID-19. On the other hand, providing paid sick leave or expanded family and medical leave does not come at the expense of fully staffing the necessary functions of society, including the functions of emergency responders…Therefore, the Department interprets emergency responder broadly.”</a:t>
            </a:r>
          </a:p>
        </p:txBody>
      </p:sp>
    </p:spTree>
    <p:extLst>
      <p:ext uri="{BB962C8B-B14F-4D97-AF65-F5344CB8AC3E}">
        <p14:creationId xmlns:p14="http://schemas.microsoft.com/office/powerpoint/2010/main" val="681897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07BD-B279-4F25-A997-B59DE0E0BD66}"/>
              </a:ext>
            </a:extLst>
          </p:cNvPr>
          <p:cNvSpPr>
            <a:spLocks noGrp="1"/>
          </p:cNvSpPr>
          <p:nvPr>
            <p:ph type="title"/>
          </p:nvPr>
        </p:nvSpPr>
        <p:spPr/>
        <p:txBody>
          <a:bodyPr>
            <a:normAutofit/>
          </a:bodyPr>
          <a:lstStyle/>
          <a:p>
            <a:pPr algn="ctr"/>
            <a:r>
              <a:rPr lang="en-US" sz="3200" dirty="0"/>
              <a:t>Emergency responders</a:t>
            </a:r>
          </a:p>
        </p:txBody>
      </p:sp>
      <p:sp>
        <p:nvSpPr>
          <p:cNvPr id="3" name="Content Placeholder 2">
            <a:extLst>
              <a:ext uri="{FF2B5EF4-FFF2-40B4-BE49-F238E27FC236}">
                <a16:creationId xmlns:a16="http://schemas.microsoft.com/office/drawing/2014/main" id="{165E6364-D195-4E4E-B6BF-41E3FE22FE17}"/>
              </a:ext>
            </a:extLst>
          </p:cNvPr>
          <p:cNvSpPr>
            <a:spLocks noGrp="1"/>
          </p:cNvSpPr>
          <p:nvPr>
            <p:ph idx="1"/>
          </p:nvPr>
        </p:nvSpPr>
        <p:spPr/>
        <p:txBody>
          <a:bodyPr>
            <a:normAutofit/>
          </a:bodyPr>
          <a:lstStyle/>
          <a:p>
            <a:r>
              <a:rPr lang="en-US" sz="2400" dirty="0"/>
              <a:t>Emergency responders according to the DOL regulations (29 CFR 826.30) include:</a:t>
            </a:r>
          </a:p>
          <a:p>
            <a:pPr lvl="1"/>
            <a:r>
              <a:rPr lang="en-US" sz="2400" dirty="0"/>
              <a:t>Law enforcement officers, correctional institution personnel, firefighters, emergency medical services personnel, physicians, nurses, public health personnel, emergency medical technicians, paramedics, emergency management personnel, 911 operators, child welfare workers and service providers, public works personnel, and persons with skills or training in operating specialized equipment or other skills needed to provide aid in a declared emergency</a:t>
            </a:r>
          </a:p>
          <a:p>
            <a:pPr lvl="1"/>
            <a:endParaRPr lang="en-US" sz="2000" dirty="0"/>
          </a:p>
        </p:txBody>
      </p:sp>
    </p:spTree>
    <p:extLst>
      <p:ext uri="{BB962C8B-B14F-4D97-AF65-F5344CB8AC3E}">
        <p14:creationId xmlns:p14="http://schemas.microsoft.com/office/powerpoint/2010/main" val="228780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FB035-84CF-46A6-BDB6-FA8491AD8517}"/>
              </a:ext>
            </a:extLst>
          </p:cNvPr>
          <p:cNvSpPr>
            <a:spLocks noGrp="1"/>
          </p:cNvSpPr>
          <p:nvPr>
            <p:ph type="title"/>
          </p:nvPr>
        </p:nvSpPr>
        <p:spPr/>
        <p:txBody>
          <a:bodyPr>
            <a:normAutofit/>
          </a:bodyPr>
          <a:lstStyle/>
          <a:p>
            <a:pPr algn="ctr"/>
            <a:r>
              <a:rPr lang="en-US" sz="3200" dirty="0"/>
              <a:t>telework</a:t>
            </a:r>
          </a:p>
        </p:txBody>
      </p:sp>
      <p:sp>
        <p:nvSpPr>
          <p:cNvPr id="3" name="Content Placeholder 2">
            <a:extLst>
              <a:ext uri="{FF2B5EF4-FFF2-40B4-BE49-F238E27FC236}">
                <a16:creationId xmlns:a16="http://schemas.microsoft.com/office/drawing/2014/main" id="{95CA6487-A97B-413F-942C-E1D1ACEF1531}"/>
              </a:ext>
            </a:extLst>
          </p:cNvPr>
          <p:cNvSpPr>
            <a:spLocks noGrp="1"/>
          </p:cNvSpPr>
          <p:nvPr>
            <p:ph idx="1"/>
          </p:nvPr>
        </p:nvSpPr>
        <p:spPr/>
        <p:txBody>
          <a:bodyPr>
            <a:normAutofit fontScale="92500" lnSpcReduction="10000"/>
          </a:bodyPr>
          <a:lstStyle/>
          <a:p>
            <a:r>
              <a:rPr lang="en-US" sz="2400" dirty="0"/>
              <a:t>The Labor Department provides that the FFCRA and the regulations encourage employers and employees to implement highly flexible telework arrangements that allow employees to perform work, potentially at unconventional times, while tending to family and other responsibilities, such as teaching children whose schools are closed for COVID-19 related reasons</a:t>
            </a:r>
          </a:p>
          <a:p>
            <a:r>
              <a:rPr lang="en-US" sz="2400" dirty="0"/>
              <a:t>Where allowing flexibility employers would not be required to count as hours worked all time between the first and last principal activity performed by an employee who is teleworking</a:t>
            </a:r>
          </a:p>
          <a:p>
            <a:r>
              <a:rPr lang="en-US" sz="2400" dirty="0"/>
              <a:t>Employers and employees can set flexible schedules and employees must be paid for all hours actually worked</a:t>
            </a:r>
          </a:p>
        </p:txBody>
      </p:sp>
    </p:spTree>
    <p:extLst>
      <p:ext uri="{BB962C8B-B14F-4D97-AF65-F5344CB8AC3E}">
        <p14:creationId xmlns:p14="http://schemas.microsoft.com/office/powerpoint/2010/main" val="2280444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78C9-C82F-41D6-A131-24BF89CB63E5}"/>
              </a:ext>
            </a:extLst>
          </p:cNvPr>
          <p:cNvSpPr>
            <a:spLocks noGrp="1"/>
          </p:cNvSpPr>
          <p:nvPr>
            <p:ph type="title"/>
          </p:nvPr>
        </p:nvSpPr>
        <p:spPr/>
        <p:txBody>
          <a:bodyPr>
            <a:normAutofit/>
          </a:bodyPr>
          <a:lstStyle/>
          <a:p>
            <a:pPr algn="ctr"/>
            <a:r>
              <a:rPr lang="en-US" sz="3200" dirty="0"/>
              <a:t>Ffcra poster</a:t>
            </a:r>
          </a:p>
        </p:txBody>
      </p:sp>
      <p:sp>
        <p:nvSpPr>
          <p:cNvPr id="3" name="Content Placeholder 2">
            <a:extLst>
              <a:ext uri="{FF2B5EF4-FFF2-40B4-BE49-F238E27FC236}">
                <a16:creationId xmlns:a16="http://schemas.microsoft.com/office/drawing/2014/main" id="{A6EE3DAB-FD17-4025-BBE5-AC91FDE8B8DF}"/>
              </a:ext>
            </a:extLst>
          </p:cNvPr>
          <p:cNvSpPr>
            <a:spLocks noGrp="1"/>
          </p:cNvSpPr>
          <p:nvPr>
            <p:ph idx="1"/>
          </p:nvPr>
        </p:nvSpPr>
        <p:spPr/>
        <p:txBody>
          <a:bodyPr>
            <a:normAutofit/>
          </a:bodyPr>
          <a:lstStyle/>
          <a:p>
            <a:r>
              <a:rPr lang="en-US" sz="2800" dirty="0"/>
              <a:t>The FFCRA requires employers to display a poster detailing employee rights to paid sick leave and expanded family and medical leave act under the law</a:t>
            </a:r>
          </a:p>
          <a:p>
            <a:r>
              <a:rPr lang="en-US" sz="2800" dirty="0"/>
              <a:t>The poster is available at: </a:t>
            </a:r>
            <a:r>
              <a:rPr lang="en-US" sz="2800" dirty="0">
                <a:hlinkClick r:id="rId2"/>
              </a:rPr>
              <a:t>https://www.dol.gov/sites/dolgov/files/WHD/posters/FFCRA_Poster_WH1422_Non-Federal.pdf</a:t>
            </a:r>
            <a:endParaRPr lang="en-US" sz="2800" dirty="0"/>
          </a:p>
        </p:txBody>
      </p:sp>
    </p:spTree>
    <p:extLst>
      <p:ext uri="{BB962C8B-B14F-4D97-AF65-F5344CB8AC3E}">
        <p14:creationId xmlns:p14="http://schemas.microsoft.com/office/powerpoint/2010/main" val="1934810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3481E-BC66-4973-852F-9F1F8DE2BBDB}"/>
              </a:ext>
            </a:extLst>
          </p:cNvPr>
          <p:cNvSpPr>
            <a:spLocks noGrp="1"/>
          </p:cNvSpPr>
          <p:nvPr>
            <p:ph type="title"/>
          </p:nvPr>
        </p:nvSpPr>
        <p:spPr/>
        <p:txBody>
          <a:bodyPr>
            <a:normAutofit/>
          </a:bodyPr>
          <a:lstStyle/>
          <a:p>
            <a:pPr algn="ctr"/>
            <a:r>
              <a:rPr lang="en-US" sz="3200" dirty="0"/>
              <a:t>Ffcra Questions</a:t>
            </a:r>
          </a:p>
        </p:txBody>
      </p:sp>
      <p:sp>
        <p:nvSpPr>
          <p:cNvPr id="3" name="Content Placeholder 2">
            <a:extLst>
              <a:ext uri="{FF2B5EF4-FFF2-40B4-BE49-F238E27FC236}">
                <a16:creationId xmlns:a16="http://schemas.microsoft.com/office/drawing/2014/main" id="{04758EA1-AC49-4AC8-A7E7-0F1E8362F658}"/>
              </a:ext>
            </a:extLst>
          </p:cNvPr>
          <p:cNvSpPr>
            <a:spLocks noGrp="1"/>
          </p:cNvSpPr>
          <p:nvPr>
            <p:ph idx="1"/>
          </p:nvPr>
        </p:nvSpPr>
        <p:spPr/>
        <p:txBody>
          <a:bodyPr>
            <a:normAutofit/>
          </a:bodyPr>
          <a:lstStyle/>
          <a:p>
            <a:r>
              <a:rPr lang="en-US" sz="2400" dirty="0"/>
              <a:t>Questions raised by IPMA-HR members:</a:t>
            </a:r>
          </a:p>
          <a:p>
            <a:pPr lvl="1"/>
            <a:r>
              <a:rPr lang="en-US" sz="2200" dirty="0"/>
              <a:t>If an organization provided emergency sick leave effective the date the law was signed but before April 1</a:t>
            </a:r>
            <a:r>
              <a:rPr lang="en-US" sz="2200" baseline="30000" dirty="0"/>
              <a:t>st</a:t>
            </a:r>
            <a:r>
              <a:rPr lang="en-US" sz="2200" dirty="0"/>
              <a:t> do they get credit towards the 80 hour maximum?</a:t>
            </a:r>
          </a:p>
          <a:p>
            <a:pPr lvl="1"/>
            <a:r>
              <a:rPr lang="en-US" sz="2200" dirty="0"/>
              <a:t>Can employers designate time off for child care as expanded FMLA leave even if employees have not requested it and they are receiving official leave with pay?</a:t>
            </a:r>
          </a:p>
          <a:p>
            <a:pPr lvl="1"/>
            <a:r>
              <a:rPr lang="en-US" sz="2200" dirty="0"/>
              <a:t>How do you deal with employees who are working remotely, have health conditions, and are concerned with returning to work?</a:t>
            </a:r>
          </a:p>
        </p:txBody>
      </p:sp>
    </p:spTree>
    <p:extLst>
      <p:ext uri="{BB962C8B-B14F-4D97-AF65-F5344CB8AC3E}">
        <p14:creationId xmlns:p14="http://schemas.microsoft.com/office/powerpoint/2010/main" val="1370993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D302-1C5A-4C2F-A26F-1595C9DE59B2}"/>
              </a:ext>
            </a:extLst>
          </p:cNvPr>
          <p:cNvSpPr>
            <a:spLocks noGrp="1"/>
          </p:cNvSpPr>
          <p:nvPr>
            <p:ph type="title"/>
          </p:nvPr>
        </p:nvSpPr>
        <p:spPr/>
        <p:txBody>
          <a:bodyPr>
            <a:normAutofit/>
          </a:bodyPr>
          <a:lstStyle/>
          <a:p>
            <a:pPr algn="ctr"/>
            <a:r>
              <a:rPr lang="en-US" sz="3200" b="1" dirty="0"/>
              <a:t>ipma-hr</a:t>
            </a:r>
          </a:p>
        </p:txBody>
      </p:sp>
      <p:sp>
        <p:nvSpPr>
          <p:cNvPr id="3" name="Content Placeholder 2">
            <a:extLst>
              <a:ext uri="{FF2B5EF4-FFF2-40B4-BE49-F238E27FC236}">
                <a16:creationId xmlns:a16="http://schemas.microsoft.com/office/drawing/2014/main" id="{C572082A-0C78-41F0-8887-EF3F262D9442}"/>
              </a:ext>
            </a:extLst>
          </p:cNvPr>
          <p:cNvSpPr>
            <a:spLocks noGrp="1"/>
          </p:cNvSpPr>
          <p:nvPr>
            <p:ph idx="1"/>
          </p:nvPr>
        </p:nvSpPr>
        <p:spPr/>
        <p:txBody>
          <a:bodyPr>
            <a:normAutofit/>
          </a:bodyPr>
          <a:lstStyle/>
          <a:p>
            <a:r>
              <a:rPr lang="en-US" sz="2400" dirty="0"/>
              <a:t>IPMA-HR focuses on public sector human resource management</a:t>
            </a:r>
          </a:p>
          <a:p>
            <a:r>
              <a:rPr lang="en-US" sz="2400" dirty="0"/>
              <a:t>IPMA-HR members are the human resource departments/HR directors and HR professionals that work in your organizations</a:t>
            </a:r>
          </a:p>
          <a:p>
            <a:r>
              <a:rPr lang="en-US" sz="2400" dirty="0"/>
              <a:t>IPMA-HR has created a coronavirus resource page available at </a:t>
            </a:r>
            <a:r>
              <a:rPr lang="en-US" sz="2400" dirty="0">
                <a:hlinkClick r:id="rId2"/>
              </a:rPr>
              <a:t>www.ipma-hr.org/coronavirus</a:t>
            </a:r>
            <a:endParaRPr lang="en-US" sz="2400" dirty="0"/>
          </a:p>
          <a:p>
            <a:r>
              <a:rPr lang="en-US" sz="2400" dirty="0"/>
              <a:t>Additional IPMA-HR information can be found at </a:t>
            </a:r>
            <a:r>
              <a:rPr lang="en-US" sz="2400" dirty="0">
                <a:hlinkClick r:id="rId3"/>
              </a:rPr>
              <a:t>www.ipma-hr.org</a:t>
            </a:r>
            <a:r>
              <a:rPr lang="en-US" sz="2400" dirty="0"/>
              <a:t> </a:t>
            </a:r>
          </a:p>
        </p:txBody>
      </p:sp>
    </p:spTree>
    <p:extLst>
      <p:ext uri="{BB962C8B-B14F-4D97-AF65-F5344CB8AC3E}">
        <p14:creationId xmlns:p14="http://schemas.microsoft.com/office/powerpoint/2010/main" val="344050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7A8C3-370B-42BC-958B-58AF4A094EE6}"/>
              </a:ext>
            </a:extLst>
          </p:cNvPr>
          <p:cNvSpPr>
            <a:spLocks noGrp="1"/>
          </p:cNvSpPr>
          <p:nvPr>
            <p:ph type="title"/>
          </p:nvPr>
        </p:nvSpPr>
        <p:spPr/>
        <p:txBody>
          <a:bodyPr>
            <a:normAutofit/>
          </a:bodyPr>
          <a:lstStyle/>
          <a:p>
            <a:pPr algn="ctr"/>
            <a:r>
              <a:rPr lang="en-US" sz="3200" dirty="0"/>
              <a:t>Ffcra questions</a:t>
            </a:r>
          </a:p>
        </p:txBody>
      </p:sp>
      <p:sp>
        <p:nvSpPr>
          <p:cNvPr id="3" name="Content Placeholder 2">
            <a:extLst>
              <a:ext uri="{FF2B5EF4-FFF2-40B4-BE49-F238E27FC236}">
                <a16:creationId xmlns:a16="http://schemas.microsoft.com/office/drawing/2014/main" id="{07801C4D-66E0-4DE2-AC77-84ABDF16BA1E}"/>
              </a:ext>
            </a:extLst>
          </p:cNvPr>
          <p:cNvSpPr>
            <a:spLocks noGrp="1"/>
          </p:cNvSpPr>
          <p:nvPr>
            <p:ph idx="1"/>
          </p:nvPr>
        </p:nvSpPr>
        <p:spPr/>
        <p:txBody>
          <a:bodyPr>
            <a:normAutofit fontScale="92500" lnSpcReduction="10000"/>
          </a:bodyPr>
          <a:lstStyle/>
          <a:p>
            <a:r>
              <a:rPr lang="en-US" sz="2400" dirty="0"/>
              <a:t>Does an employee whose wife is due to give birth and he needs to self-quarantine for 14 days prior to the delivery in order to be present at the birth qualify for the emergency FMLA?</a:t>
            </a:r>
          </a:p>
          <a:p>
            <a:r>
              <a:rPr lang="en-US" sz="2400" dirty="0"/>
              <a:t>How do you treat employees with pre-existing medical conditions who have notes from doctors saying they can’t work due to COVID-19?</a:t>
            </a:r>
          </a:p>
          <a:p>
            <a:r>
              <a:rPr lang="en-US" sz="2400" dirty="0"/>
              <a:t>A husband and wife work for a city and the husband is on administrative leave with pay since he doesn’t have work and his job doesn’t lend itself to telework and the wife is in an essential job but is not an emergency responder and wants expanded FMLA for childcare. Can the city convert the husband to emergency FMLA and require the wife to continue working?</a:t>
            </a:r>
          </a:p>
          <a:p>
            <a:endParaRPr lang="en-US" sz="2400" dirty="0"/>
          </a:p>
        </p:txBody>
      </p:sp>
    </p:spTree>
    <p:extLst>
      <p:ext uri="{BB962C8B-B14F-4D97-AF65-F5344CB8AC3E}">
        <p14:creationId xmlns:p14="http://schemas.microsoft.com/office/powerpoint/2010/main" val="100129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245F4-2DEC-4DB1-97B0-7354DCCD54D4}"/>
              </a:ext>
            </a:extLst>
          </p:cNvPr>
          <p:cNvSpPr>
            <a:spLocks noGrp="1"/>
          </p:cNvSpPr>
          <p:nvPr>
            <p:ph type="title"/>
          </p:nvPr>
        </p:nvSpPr>
        <p:spPr/>
        <p:txBody>
          <a:bodyPr>
            <a:normAutofit/>
          </a:bodyPr>
          <a:lstStyle/>
          <a:p>
            <a:pPr algn="ctr"/>
            <a:r>
              <a:rPr lang="en-US" sz="3200" dirty="0"/>
              <a:t>Ipma-hr survey</a:t>
            </a:r>
          </a:p>
        </p:txBody>
      </p:sp>
      <p:sp>
        <p:nvSpPr>
          <p:cNvPr id="3" name="Content Placeholder 2">
            <a:extLst>
              <a:ext uri="{FF2B5EF4-FFF2-40B4-BE49-F238E27FC236}">
                <a16:creationId xmlns:a16="http://schemas.microsoft.com/office/drawing/2014/main" id="{97CEC96B-A54F-4AF7-9292-61E30E762501}"/>
              </a:ext>
            </a:extLst>
          </p:cNvPr>
          <p:cNvSpPr>
            <a:spLocks noGrp="1"/>
          </p:cNvSpPr>
          <p:nvPr>
            <p:ph idx="1"/>
          </p:nvPr>
        </p:nvSpPr>
        <p:spPr/>
        <p:txBody>
          <a:bodyPr>
            <a:normAutofit/>
          </a:bodyPr>
          <a:lstStyle/>
          <a:p>
            <a:r>
              <a:rPr lang="en-US" sz="2400" dirty="0"/>
              <a:t>IPMA-HR is conducting surveys on coronavirus workforce issues:</a:t>
            </a:r>
          </a:p>
          <a:p>
            <a:pPr lvl="1"/>
            <a:r>
              <a:rPr lang="en-US" sz="2200" dirty="0"/>
              <a:t>30% of respondents had a telework policy prior to the crisis</a:t>
            </a:r>
          </a:p>
          <a:p>
            <a:pPr lvl="1"/>
            <a:r>
              <a:rPr lang="en-US" sz="2200" dirty="0"/>
              <a:t>Top struggles with remote work are 1) technical issues, 2) balancing work-family needs, 3) feeling socially isolated</a:t>
            </a:r>
          </a:p>
          <a:p>
            <a:pPr lvl="1"/>
            <a:r>
              <a:rPr lang="en-US" sz="2200" dirty="0"/>
              <a:t>Top benefits are 1) schedule flexibility, 2) less time/resources spent on commuting, 3) work-life balance</a:t>
            </a:r>
          </a:p>
          <a:p>
            <a:pPr lvl="1"/>
            <a:r>
              <a:rPr lang="en-US" sz="2200" dirty="0"/>
              <a:t>55% say they are planning to continue telework after they reopen</a:t>
            </a:r>
          </a:p>
          <a:p>
            <a:pPr lvl="1"/>
            <a:r>
              <a:rPr lang="en-US" sz="2200" dirty="0"/>
              <a:t>72% say they will maintain an expanded telework program</a:t>
            </a:r>
          </a:p>
        </p:txBody>
      </p:sp>
    </p:spTree>
    <p:extLst>
      <p:ext uri="{BB962C8B-B14F-4D97-AF65-F5344CB8AC3E}">
        <p14:creationId xmlns:p14="http://schemas.microsoft.com/office/powerpoint/2010/main" val="204955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76217-57D4-4D0C-8116-B86CBFB1AD04}"/>
              </a:ext>
            </a:extLst>
          </p:cNvPr>
          <p:cNvSpPr>
            <a:spLocks noGrp="1"/>
          </p:cNvSpPr>
          <p:nvPr>
            <p:ph type="title"/>
          </p:nvPr>
        </p:nvSpPr>
        <p:spPr/>
        <p:txBody>
          <a:bodyPr>
            <a:normAutofit fontScale="90000"/>
          </a:bodyPr>
          <a:lstStyle/>
          <a:p>
            <a:pPr algn="ctr"/>
            <a:r>
              <a:rPr lang="en-US" sz="3200" dirty="0"/>
              <a:t>Payment of fica taxes on emergency fmla &amp; sick leave</a:t>
            </a:r>
          </a:p>
        </p:txBody>
      </p:sp>
      <p:sp>
        <p:nvSpPr>
          <p:cNvPr id="3" name="Content Placeholder 2">
            <a:extLst>
              <a:ext uri="{FF2B5EF4-FFF2-40B4-BE49-F238E27FC236}">
                <a16:creationId xmlns:a16="http://schemas.microsoft.com/office/drawing/2014/main" id="{11217419-DE83-4667-8E19-99F7C1F1ED29}"/>
              </a:ext>
            </a:extLst>
          </p:cNvPr>
          <p:cNvSpPr>
            <a:spLocks noGrp="1"/>
          </p:cNvSpPr>
          <p:nvPr>
            <p:ph idx="1"/>
          </p:nvPr>
        </p:nvSpPr>
        <p:spPr/>
        <p:txBody>
          <a:bodyPr>
            <a:normAutofit fontScale="92500"/>
          </a:bodyPr>
          <a:lstStyle/>
          <a:p>
            <a:r>
              <a:rPr lang="en-US" sz="2400" dirty="0"/>
              <a:t>FFCRA does not require employers including government employers to pay the employer share of the FICA taxes on paid emergency FMLA and emergency sick leave</a:t>
            </a:r>
          </a:p>
          <a:p>
            <a:r>
              <a:rPr lang="en-US" sz="2400" dirty="0"/>
              <a:t>Private employers get a payroll tax credit in the amount of the total paid emergency FMLA leave and emergency paid sick leave wages that they can use to offset the social security portion of FICA payroll taxes that they pay on all other employees</a:t>
            </a:r>
          </a:p>
          <a:p>
            <a:r>
              <a:rPr lang="en-US" sz="2400" dirty="0"/>
              <a:t>Governments are not eligible for these tax credits </a:t>
            </a:r>
          </a:p>
          <a:p>
            <a:r>
              <a:rPr lang="en-US" sz="2400" dirty="0"/>
              <a:t>HR 6643 introduced by Representative Schneider (D-IL) would allow governments to use the tax credit</a:t>
            </a:r>
          </a:p>
          <a:p>
            <a:pPr lvl="1"/>
            <a:r>
              <a:rPr lang="en-US" sz="2200" dirty="0"/>
              <a:t>The bill has 108 cosponsors</a:t>
            </a:r>
          </a:p>
        </p:txBody>
      </p:sp>
    </p:spTree>
    <p:extLst>
      <p:ext uri="{BB962C8B-B14F-4D97-AF65-F5344CB8AC3E}">
        <p14:creationId xmlns:p14="http://schemas.microsoft.com/office/powerpoint/2010/main" val="1546976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6A9F1-AF09-46B1-9352-39FD00414E28}"/>
              </a:ext>
            </a:extLst>
          </p:cNvPr>
          <p:cNvSpPr>
            <a:spLocks noGrp="1"/>
          </p:cNvSpPr>
          <p:nvPr>
            <p:ph type="title"/>
          </p:nvPr>
        </p:nvSpPr>
        <p:spPr/>
        <p:txBody>
          <a:bodyPr>
            <a:normAutofit/>
          </a:bodyPr>
          <a:lstStyle/>
          <a:p>
            <a:pPr algn="ctr"/>
            <a:r>
              <a:rPr lang="en-US" sz="3200" dirty="0"/>
              <a:t>New York state lawsuit</a:t>
            </a:r>
          </a:p>
        </p:txBody>
      </p:sp>
      <p:sp>
        <p:nvSpPr>
          <p:cNvPr id="3" name="Content Placeholder 2">
            <a:extLst>
              <a:ext uri="{FF2B5EF4-FFF2-40B4-BE49-F238E27FC236}">
                <a16:creationId xmlns:a16="http://schemas.microsoft.com/office/drawing/2014/main" id="{8D607080-1EEF-47ED-98E5-26285326A23C}"/>
              </a:ext>
            </a:extLst>
          </p:cNvPr>
          <p:cNvSpPr>
            <a:spLocks noGrp="1"/>
          </p:cNvSpPr>
          <p:nvPr>
            <p:ph idx="1"/>
          </p:nvPr>
        </p:nvSpPr>
        <p:spPr/>
        <p:txBody>
          <a:bodyPr>
            <a:normAutofit/>
          </a:bodyPr>
          <a:lstStyle/>
          <a:p>
            <a:r>
              <a:rPr lang="en-US" sz="2800" dirty="0"/>
              <a:t>The New York State Attorney General has filed a lawsuit against the Department of Labor challenging the FFCRA regulations</a:t>
            </a:r>
          </a:p>
          <a:p>
            <a:r>
              <a:rPr lang="en-US" sz="2800" dirty="0"/>
              <a:t>A motion for summary judgement was filed requesting the court block the regulations and restore the FFCRA to its intended effect</a:t>
            </a:r>
          </a:p>
        </p:txBody>
      </p:sp>
    </p:spTree>
    <p:extLst>
      <p:ext uri="{BB962C8B-B14F-4D97-AF65-F5344CB8AC3E}">
        <p14:creationId xmlns:p14="http://schemas.microsoft.com/office/powerpoint/2010/main" val="2573606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524F3-5D2B-4413-A1BA-14044DA73EA7}"/>
              </a:ext>
            </a:extLst>
          </p:cNvPr>
          <p:cNvSpPr>
            <a:spLocks noGrp="1"/>
          </p:cNvSpPr>
          <p:nvPr>
            <p:ph type="title"/>
          </p:nvPr>
        </p:nvSpPr>
        <p:spPr/>
        <p:txBody>
          <a:bodyPr>
            <a:normAutofit/>
          </a:bodyPr>
          <a:lstStyle/>
          <a:p>
            <a:pPr algn="ctr"/>
            <a:r>
              <a:rPr lang="en-US" sz="3200" dirty="0"/>
              <a:t>New York state lawsuit</a:t>
            </a:r>
          </a:p>
        </p:txBody>
      </p:sp>
      <p:sp>
        <p:nvSpPr>
          <p:cNvPr id="3" name="Content Placeholder 2">
            <a:extLst>
              <a:ext uri="{FF2B5EF4-FFF2-40B4-BE49-F238E27FC236}">
                <a16:creationId xmlns:a16="http://schemas.microsoft.com/office/drawing/2014/main" id="{AE05B577-13F4-4B6A-9475-6863EAA6FF71}"/>
              </a:ext>
            </a:extLst>
          </p:cNvPr>
          <p:cNvSpPr>
            <a:spLocks noGrp="1"/>
          </p:cNvSpPr>
          <p:nvPr>
            <p:ph idx="1"/>
          </p:nvPr>
        </p:nvSpPr>
        <p:spPr/>
        <p:txBody>
          <a:bodyPr>
            <a:normAutofit fontScale="92500" lnSpcReduction="10000"/>
          </a:bodyPr>
          <a:lstStyle/>
          <a:p>
            <a:r>
              <a:rPr lang="en-US" sz="2400" dirty="0"/>
              <a:t>The lawsuit was filed in the US District Court for the Southern District of New York and claims the new rules violate the FFCRA by:</a:t>
            </a:r>
          </a:p>
          <a:p>
            <a:pPr lvl="1"/>
            <a:r>
              <a:rPr lang="en-US" sz="2200" dirty="0"/>
              <a:t>Denying paid sick leave &amp; emergency family leave if the employer determines there is not work for the employee;</a:t>
            </a:r>
          </a:p>
          <a:p>
            <a:pPr lvl="1"/>
            <a:r>
              <a:rPr lang="en-US" sz="2200" dirty="0"/>
              <a:t>Establishing an overly broad definition of health care provider resulting in the denial of paid sick leave &amp; emergency family leave;</a:t>
            </a:r>
            <a:endParaRPr lang="en-US" sz="2400" dirty="0"/>
          </a:p>
          <a:p>
            <a:pPr lvl="1"/>
            <a:r>
              <a:rPr lang="en-US" sz="2200" dirty="0"/>
              <a:t>Needing the consent of employers in order to take paid sick leave or emergency family leave intermittently; and</a:t>
            </a:r>
          </a:p>
          <a:p>
            <a:pPr lvl="1"/>
            <a:r>
              <a:rPr lang="en-US" sz="2200" dirty="0"/>
              <a:t>Conditioning eligibility for paid sick leave or emergency family leave on an employee having previously provided documentation to the employer</a:t>
            </a:r>
          </a:p>
        </p:txBody>
      </p:sp>
    </p:spTree>
    <p:extLst>
      <p:ext uri="{BB962C8B-B14F-4D97-AF65-F5344CB8AC3E}">
        <p14:creationId xmlns:p14="http://schemas.microsoft.com/office/powerpoint/2010/main" val="46155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0F81A-DDC2-4D7E-B8EC-ABBFE27555F8}"/>
              </a:ext>
            </a:extLst>
          </p:cNvPr>
          <p:cNvSpPr>
            <a:spLocks noGrp="1"/>
          </p:cNvSpPr>
          <p:nvPr>
            <p:ph type="title"/>
          </p:nvPr>
        </p:nvSpPr>
        <p:spPr/>
        <p:txBody>
          <a:bodyPr>
            <a:normAutofit/>
          </a:bodyPr>
          <a:lstStyle/>
          <a:p>
            <a:pPr algn="ctr"/>
            <a:r>
              <a:rPr lang="en-US" sz="3200" dirty="0"/>
              <a:t>Ffcra lawsuit</a:t>
            </a:r>
          </a:p>
        </p:txBody>
      </p:sp>
      <p:sp>
        <p:nvSpPr>
          <p:cNvPr id="3" name="Content Placeholder 2">
            <a:extLst>
              <a:ext uri="{FF2B5EF4-FFF2-40B4-BE49-F238E27FC236}">
                <a16:creationId xmlns:a16="http://schemas.microsoft.com/office/drawing/2014/main" id="{215FA36C-8107-49DB-BEB4-C732EB5A9806}"/>
              </a:ext>
            </a:extLst>
          </p:cNvPr>
          <p:cNvSpPr>
            <a:spLocks noGrp="1"/>
          </p:cNvSpPr>
          <p:nvPr>
            <p:ph idx="1"/>
          </p:nvPr>
        </p:nvSpPr>
        <p:spPr/>
        <p:txBody>
          <a:bodyPr>
            <a:normAutofit/>
          </a:bodyPr>
          <a:lstStyle/>
          <a:p>
            <a:r>
              <a:rPr lang="en-US" sz="2400" dirty="0"/>
              <a:t>In </a:t>
            </a:r>
            <a:r>
              <a:rPr lang="en-US" sz="2400" i="1" dirty="0"/>
              <a:t>Stephanie Jones v. Eastern Airlines</a:t>
            </a:r>
            <a:r>
              <a:rPr lang="en-US" sz="2400" dirty="0"/>
              <a:t>, an airline’s former Director of Revenue Management filed claims against her former employer and two executives alleging that she was illegally fired for requesting time off to care for her child under the FFCRA</a:t>
            </a:r>
          </a:p>
          <a:p>
            <a:r>
              <a:rPr lang="en-US" sz="2400" dirty="0"/>
              <a:t>The FFCRA provides employees with a private right of action to seek remedies allowed under the FLSA that includes liquidated damages for willful violations and attorneys fees</a:t>
            </a:r>
          </a:p>
        </p:txBody>
      </p:sp>
    </p:spTree>
    <p:extLst>
      <p:ext uri="{BB962C8B-B14F-4D97-AF65-F5344CB8AC3E}">
        <p14:creationId xmlns:p14="http://schemas.microsoft.com/office/powerpoint/2010/main" val="2299063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41052-9252-4C1B-BADC-B27C09C81819}"/>
              </a:ext>
            </a:extLst>
          </p:cNvPr>
          <p:cNvSpPr>
            <a:spLocks noGrp="1"/>
          </p:cNvSpPr>
          <p:nvPr>
            <p:ph type="title"/>
          </p:nvPr>
        </p:nvSpPr>
        <p:spPr/>
        <p:txBody>
          <a:bodyPr>
            <a:normAutofit/>
          </a:bodyPr>
          <a:lstStyle/>
          <a:p>
            <a:pPr algn="ctr"/>
            <a:r>
              <a:rPr lang="en-US" sz="3200" dirty="0"/>
              <a:t>Potential future employment litigation</a:t>
            </a:r>
          </a:p>
        </p:txBody>
      </p:sp>
      <p:sp>
        <p:nvSpPr>
          <p:cNvPr id="3" name="Content Placeholder 2">
            <a:extLst>
              <a:ext uri="{FF2B5EF4-FFF2-40B4-BE49-F238E27FC236}">
                <a16:creationId xmlns:a16="http://schemas.microsoft.com/office/drawing/2014/main" id="{D4CCB71E-BF2A-4060-B9BD-EA6EBA537614}"/>
              </a:ext>
            </a:extLst>
          </p:cNvPr>
          <p:cNvSpPr>
            <a:spLocks noGrp="1"/>
          </p:cNvSpPr>
          <p:nvPr>
            <p:ph idx="1"/>
          </p:nvPr>
        </p:nvSpPr>
        <p:spPr/>
        <p:txBody>
          <a:bodyPr>
            <a:normAutofit fontScale="92500" lnSpcReduction="10000"/>
          </a:bodyPr>
          <a:lstStyle/>
          <a:p>
            <a:r>
              <a:rPr lang="en-US" sz="2400" dirty="0"/>
              <a:t>Employers may face employment litigation for the following:</a:t>
            </a:r>
          </a:p>
          <a:p>
            <a:pPr lvl="1"/>
            <a:r>
              <a:rPr lang="en-US" sz="2200" dirty="0"/>
              <a:t>Timekeeping – Employees working from home may claim that they worked more hours for which they were not paid and file FLSA lawsuits</a:t>
            </a:r>
          </a:p>
          <a:p>
            <a:pPr lvl="1"/>
            <a:r>
              <a:rPr lang="en-US" sz="2200" dirty="0"/>
              <a:t>Failure to implement the FFCRA properly – The FFCRA gives employees the right to file actions against employers</a:t>
            </a:r>
          </a:p>
          <a:p>
            <a:pPr lvl="1"/>
            <a:r>
              <a:rPr lang="en-US" sz="2200" dirty="0"/>
              <a:t>Safety Actions – Employees may claim that employers failed to provide necessary protective equipment, proper hygiene, social distancing creating unsafe working conditions</a:t>
            </a:r>
          </a:p>
          <a:p>
            <a:pPr lvl="1"/>
            <a:r>
              <a:rPr lang="en-US" sz="2200" dirty="0"/>
              <a:t>ADA – Employees who have conditions making them more susceptible to the coronavirus may be reluctant to return to work and could file ADA claims if they are not provided with a reasonable accommodation</a:t>
            </a:r>
          </a:p>
        </p:txBody>
      </p:sp>
    </p:spTree>
    <p:extLst>
      <p:ext uri="{BB962C8B-B14F-4D97-AF65-F5344CB8AC3E}">
        <p14:creationId xmlns:p14="http://schemas.microsoft.com/office/powerpoint/2010/main" val="21545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99227-286F-474F-88C5-A82663080735}"/>
              </a:ext>
            </a:extLst>
          </p:cNvPr>
          <p:cNvSpPr>
            <a:spLocks noGrp="1"/>
          </p:cNvSpPr>
          <p:nvPr>
            <p:ph type="title"/>
          </p:nvPr>
        </p:nvSpPr>
        <p:spPr/>
        <p:txBody>
          <a:bodyPr>
            <a:normAutofit/>
          </a:bodyPr>
          <a:lstStyle/>
          <a:p>
            <a:pPr algn="ctr"/>
            <a:r>
              <a:rPr lang="en-US" sz="3200" dirty="0"/>
              <a:t>Cares act</a:t>
            </a:r>
          </a:p>
        </p:txBody>
      </p:sp>
      <p:sp>
        <p:nvSpPr>
          <p:cNvPr id="3" name="Content Placeholder 2">
            <a:extLst>
              <a:ext uri="{FF2B5EF4-FFF2-40B4-BE49-F238E27FC236}">
                <a16:creationId xmlns:a16="http://schemas.microsoft.com/office/drawing/2014/main" id="{F2C4A291-21B4-4EF2-AF32-41AC63278DF2}"/>
              </a:ext>
            </a:extLst>
          </p:cNvPr>
          <p:cNvSpPr>
            <a:spLocks noGrp="1"/>
          </p:cNvSpPr>
          <p:nvPr>
            <p:ph idx="1"/>
          </p:nvPr>
        </p:nvSpPr>
        <p:spPr/>
        <p:txBody>
          <a:bodyPr>
            <a:normAutofit lnSpcReduction="10000"/>
          </a:bodyPr>
          <a:lstStyle/>
          <a:p>
            <a:r>
              <a:rPr lang="en-US" sz="2400" dirty="0"/>
              <a:t>Section 2302 of the Coronavirus Aid, Relief, and Economic Security Act (CARES Act) allows the deferral of the employer’s portion of the employment tax deposits and payments through December 31, 2020 </a:t>
            </a:r>
          </a:p>
          <a:p>
            <a:r>
              <a:rPr lang="en-US" sz="2400" dirty="0"/>
              <a:t>The deferral applies to deposits and payments of the employer’s share beginning on March 27, 2020 and ending December 31, 2020</a:t>
            </a:r>
          </a:p>
          <a:p>
            <a:r>
              <a:rPr lang="en-US" sz="2400" dirty="0"/>
              <a:t>The deferred deposits of the employer’s share of social security tax must be deposited by:</a:t>
            </a:r>
          </a:p>
          <a:p>
            <a:pPr lvl="1"/>
            <a:r>
              <a:rPr lang="en-US" sz="2200" dirty="0"/>
              <a:t>50% of the deferred amount by December 31, 2021</a:t>
            </a:r>
          </a:p>
          <a:p>
            <a:pPr lvl="1"/>
            <a:r>
              <a:rPr lang="en-US" sz="2200" dirty="0"/>
              <a:t>The remaining amount of December 31, 2022</a:t>
            </a:r>
          </a:p>
        </p:txBody>
      </p:sp>
    </p:spTree>
    <p:extLst>
      <p:ext uri="{BB962C8B-B14F-4D97-AF65-F5344CB8AC3E}">
        <p14:creationId xmlns:p14="http://schemas.microsoft.com/office/powerpoint/2010/main" val="1258892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3A4CC-B35E-4E14-BD9F-AB1C2E6B8C51}"/>
              </a:ext>
            </a:extLst>
          </p:cNvPr>
          <p:cNvSpPr>
            <a:spLocks noGrp="1"/>
          </p:cNvSpPr>
          <p:nvPr>
            <p:ph type="title"/>
          </p:nvPr>
        </p:nvSpPr>
        <p:spPr/>
        <p:txBody>
          <a:bodyPr>
            <a:normAutofit/>
          </a:bodyPr>
          <a:lstStyle/>
          <a:p>
            <a:pPr algn="ctr"/>
            <a:r>
              <a:rPr lang="en-US" sz="3200" dirty="0"/>
              <a:t>Cares act – unemployment benefits</a:t>
            </a:r>
          </a:p>
        </p:txBody>
      </p:sp>
      <p:sp>
        <p:nvSpPr>
          <p:cNvPr id="3" name="Content Placeholder 2">
            <a:extLst>
              <a:ext uri="{FF2B5EF4-FFF2-40B4-BE49-F238E27FC236}">
                <a16:creationId xmlns:a16="http://schemas.microsoft.com/office/drawing/2014/main" id="{A4100AC4-F4DA-48DF-8107-0FCF85D2F3B9}"/>
              </a:ext>
            </a:extLst>
          </p:cNvPr>
          <p:cNvSpPr>
            <a:spLocks noGrp="1"/>
          </p:cNvSpPr>
          <p:nvPr>
            <p:ph idx="1"/>
          </p:nvPr>
        </p:nvSpPr>
        <p:spPr/>
        <p:txBody>
          <a:bodyPr>
            <a:normAutofit/>
          </a:bodyPr>
          <a:lstStyle/>
          <a:p>
            <a:r>
              <a:rPr lang="en-US" sz="2400" dirty="0"/>
              <a:t>The CARES Act provides unemployment assistance for governments as follows:</a:t>
            </a:r>
          </a:p>
          <a:p>
            <a:pPr lvl="1"/>
            <a:r>
              <a:rPr lang="en-US" sz="2200" dirty="0"/>
              <a:t>The federal government will reimburse governments for half of the costs they incur to pay for all unemployment benefits through December 31, 2020 (Section 2103)</a:t>
            </a:r>
          </a:p>
          <a:p>
            <a:pPr lvl="1"/>
            <a:r>
              <a:rPr lang="en-US" sz="2200" dirty="0"/>
              <a:t>The federal government will provide funding to provide an additional $600 per week in addition to the weekly unemployment benefit through July 31, 2020 (Section 2104)</a:t>
            </a:r>
          </a:p>
          <a:p>
            <a:pPr lvl="1"/>
            <a:r>
              <a:rPr lang="en-US" sz="2200" dirty="0"/>
              <a:t>If individuals remain unemployed after state benefits are no longer available, the federal government will fund up to an additional 13 weeks of unemployment benefits (Section 2107)</a:t>
            </a:r>
          </a:p>
          <a:p>
            <a:pPr lvl="1"/>
            <a:endParaRPr lang="en-US" sz="2200" dirty="0"/>
          </a:p>
        </p:txBody>
      </p:sp>
    </p:spTree>
    <p:extLst>
      <p:ext uri="{BB962C8B-B14F-4D97-AF65-F5344CB8AC3E}">
        <p14:creationId xmlns:p14="http://schemas.microsoft.com/office/powerpoint/2010/main" val="2221340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CD7F7-4853-4044-AEF1-945B84C10716}"/>
              </a:ext>
            </a:extLst>
          </p:cNvPr>
          <p:cNvSpPr>
            <a:spLocks noGrp="1"/>
          </p:cNvSpPr>
          <p:nvPr>
            <p:ph type="title"/>
          </p:nvPr>
        </p:nvSpPr>
        <p:spPr/>
        <p:txBody>
          <a:bodyPr>
            <a:normAutofit/>
          </a:bodyPr>
          <a:lstStyle/>
          <a:p>
            <a:pPr algn="ctr"/>
            <a:r>
              <a:rPr lang="en-US" sz="3200" dirty="0"/>
              <a:t>Eeoc technical assistance</a:t>
            </a:r>
          </a:p>
        </p:txBody>
      </p:sp>
      <p:sp>
        <p:nvSpPr>
          <p:cNvPr id="3" name="Content Placeholder 2">
            <a:extLst>
              <a:ext uri="{FF2B5EF4-FFF2-40B4-BE49-F238E27FC236}">
                <a16:creationId xmlns:a16="http://schemas.microsoft.com/office/drawing/2014/main" id="{97A7F011-0D55-4054-85A5-62F5DAE5D58B}"/>
              </a:ext>
            </a:extLst>
          </p:cNvPr>
          <p:cNvSpPr>
            <a:spLocks noGrp="1"/>
          </p:cNvSpPr>
          <p:nvPr>
            <p:ph idx="1"/>
          </p:nvPr>
        </p:nvSpPr>
        <p:spPr/>
        <p:txBody>
          <a:bodyPr>
            <a:normAutofit/>
          </a:bodyPr>
          <a:lstStyle/>
          <a:p>
            <a:r>
              <a:rPr lang="en-US" sz="2400" dirty="0"/>
              <a:t>The Equal Employment Opportunity Commission has issued technical assistance questions and answers titled What You Should Know About COVID-19 and the ADA, the Rehabilitation Act, and Other EEO Laws</a:t>
            </a:r>
          </a:p>
          <a:p>
            <a:r>
              <a:rPr lang="en-US" sz="2400" dirty="0"/>
              <a:t>The technical assistance is available at: </a:t>
            </a:r>
            <a:r>
              <a:rPr lang="en-US" sz="2400" dirty="0">
                <a:hlinkClick r:id="rId2"/>
              </a:rPr>
              <a:t>https://www.eeoc.gov/eeoc/newsroom/wysk/wysk_ada_rehabilitaion_act_coronavirus.cfm</a:t>
            </a:r>
            <a:endParaRPr lang="en-US" sz="2400" dirty="0"/>
          </a:p>
        </p:txBody>
      </p:sp>
    </p:spTree>
    <p:extLst>
      <p:ext uri="{BB962C8B-B14F-4D97-AF65-F5344CB8AC3E}">
        <p14:creationId xmlns:p14="http://schemas.microsoft.com/office/powerpoint/2010/main" val="296472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05BCF-9505-4B88-A05A-F348BA1E5F14}"/>
              </a:ext>
            </a:extLst>
          </p:cNvPr>
          <p:cNvSpPr>
            <a:spLocks noGrp="1"/>
          </p:cNvSpPr>
          <p:nvPr>
            <p:ph type="title"/>
          </p:nvPr>
        </p:nvSpPr>
        <p:spPr/>
        <p:txBody>
          <a:bodyPr>
            <a:normAutofit/>
          </a:bodyPr>
          <a:lstStyle/>
          <a:p>
            <a:pPr algn="ctr"/>
            <a:r>
              <a:rPr lang="en-US" sz="4000" dirty="0"/>
              <a:t>coronavirus</a:t>
            </a:r>
          </a:p>
        </p:txBody>
      </p:sp>
      <p:sp>
        <p:nvSpPr>
          <p:cNvPr id="3" name="Content Placeholder 2">
            <a:extLst>
              <a:ext uri="{FF2B5EF4-FFF2-40B4-BE49-F238E27FC236}">
                <a16:creationId xmlns:a16="http://schemas.microsoft.com/office/drawing/2014/main" id="{7798CA44-6269-4926-B373-4BD94659320E}"/>
              </a:ext>
            </a:extLst>
          </p:cNvPr>
          <p:cNvSpPr>
            <a:spLocks noGrp="1"/>
          </p:cNvSpPr>
          <p:nvPr>
            <p:ph idx="1"/>
          </p:nvPr>
        </p:nvSpPr>
        <p:spPr/>
        <p:txBody>
          <a:bodyPr>
            <a:normAutofit fontScale="92500" lnSpcReduction="10000"/>
          </a:bodyPr>
          <a:lstStyle/>
          <a:p>
            <a:r>
              <a:rPr lang="en-US" sz="2400" dirty="0"/>
              <a:t>Congress has passed several bills signed by the President to provide relief from the Coronavirus</a:t>
            </a:r>
          </a:p>
          <a:p>
            <a:r>
              <a:rPr lang="en-US" sz="2400" dirty="0"/>
              <a:t>Over 30 million have filed for unemployment</a:t>
            </a:r>
          </a:p>
          <a:p>
            <a:r>
              <a:rPr lang="en-US" sz="2400" dirty="0"/>
              <a:t>April Gallup monthly poll – coronavirus #1 problem facing the US cited by 45% of respondents – one of the highest percentages Gallup has recorded on an issue</a:t>
            </a:r>
          </a:p>
          <a:p>
            <a:r>
              <a:rPr lang="en-US" sz="2400" dirty="0"/>
              <a:t>Governments on the front lines in responding - </a:t>
            </a:r>
            <a:r>
              <a:rPr lang="en-US" sz="2400" dirty="0">
                <a:hlinkClick r:id="rId2"/>
              </a:rPr>
              <a:t>https://workforceinstitute.org/government-on-the-front-line/</a:t>
            </a:r>
            <a:endParaRPr lang="en-US" sz="2400" dirty="0"/>
          </a:p>
          <a:p>
            <a:r>
              <a:rPr lang="en-US" sz="2400" dirty="0"/>
              <a:t>NLC/USCM survey of 2,400 local governments found that 88%</a:t>
            </a:r>
            <a:r>
              <a:rPr lang="en-US" sz="2200" dirty="0"/>
              <a:t> of local officials anticipate the pandemic will lead to painful revenue reductions that will likely result in cuts to services and worker furloughs and layoffs</a:t>
            </a:r>
            <a:endParaRPr lang="en-US" sz="2400" dirty="0"/>
          </a:p>
        </p:txBody>
      </p:sp>
    </p:spTree>
    <p:extLst>
      <p:ext uri="{BB962C8B-B14F-4D97-AF65-F5344CB8AC3E}">
        <p14:creationId xmlns:p14="http://schemas.microsoft.com/office/powerpoint/2010/main" val="838050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00C15-482C-4898-AE20-85746DB7F566}"/>
              </a:ext>
            </a:extLst>
          </p:cNvPr>
          <p:cNvSpPr>
            <a:spLocks noGrp="1"/>
          </p:cNvSpPr>
          <p:nvPr>
            <p:ph type="title"/>
          </p:nvPr>
        </p:nvSpPr>
        <p:spPr/>
        <p:txBody>
          <a:bodyPr>
            <a:normAutofit/>
          </a:bodyPr>
          <a:lstStyle/>
          <a:p>
            <a:pPr algn="ctr"/>
            <a:r>
              <a:rPr lang="en-US" sz="3200" dirty="0"/>
              <a:t>Eeoc technical assistance</a:t>
            </a:r>
          </a:p>
        </p:txBody>
      </p:sp>
      <p:sp>
        <p:nvSpPr>
          <p:cNvPr id="3" name="Content Placeholder 2">
            <a:extLst>
              <a:ext uri="{FF2B5EF4-FFF2-40B4-BE49-F238E27FC236}">
                <a16:creationId xmlns:a16="http://schemas.microsoft.com/office/drawing/2014/main" id="{9D520DD8-13A0-4B7E-8305-BC0CCD711153}"/>
              </a:ext>
            </a:extLst>
          </p:cNvPr>
          <p:cNvSpPr>
            <a:spLocks noGrp="1"/>
          </p:cNvSpPr>
          <p:nvPr>
            <p:ph idx="1"/>
          </p:nvPr>
        </p:nvSpPr>
        <p:spPr/>
        <p:txBody>
          <a:bodyPr>
            <a:normAutofit fontScale="92500"/>
          </a:bodyPr>
          <a:lstStyle/>
          <a:p>
            <a:r>
              <a:rPr lang="en-US" sz="2400" dirty="0"/>
              <a:t>The technical assistance questions and answers addresses such issues as:</a:t>
            </a:r>
          </a:p>
          <a:p>
            <a:pPr lvl="1"/>
            <a:r>
              <a:rPr lang="en-US" sz="2200" dirty="0"/>
              <a:t>Disability-Related Inquiries and Medical Exams</a:t>
            </a:r>
          </a:p>
          <a:p>
            <a:pPr lvl="1"/>
            <a:r>
              <a:rPr lang="en-US" sz="2200" dirty="0"/>
              <a:t>Confidentiality of Medical Information</a:t>
            </a:r>
          </a:p>
          <a:p>
            <a:pPr lvl="1"/>
            <a:r>
              <a:rPr lang="en-US" sz="2200" dirty="0"/>
              <a:t>Hiring and Onboarding</a:t>
            </a:r>
          </a:p>
          <a:p>
            <a:pPr lvl="1"/>
            <a:r>
              <a:rPr lang="en-US" sz="2200" dirty="0"/>
              <a:t>Reasonable Accommodation</a:t>
            </a:r>
          </a:p>
          <a:p>
            <a:pPr lvl="1"/>
            <a:r>
              <a:rPr lang="en-US" sz="2200" dirty="0"/>
              <a:t>Pandemic-Related Harassment Due to National Origin, Race, or Other Protected Characteristics</a:t>
            </a:r>
          </a:p>
          <a:p>
            <a:pPr lvl="1"/>
            <a:r>
              <a:rPr lang="en-US" sz="2200" dirty="0"/>
              <a:t>Furloughs/Layoffs</a:t>
            </a:r>
          </a:p>
          <a:p>
            <a:pPr lvl="1"/>
            <a:r>
              <a:rPr lang="en-US" sz="2200" dirty="0"/>
              <a:t>Return to Work</a:t>
            </a:r>
          </a:p>
        </p:txBody>
      </p:sp>
    </p:spTree>
    <p:extLst>
      <p:ext uri="{BB962C8B-B14F-4D97-AF65-F5344CB8AC3E}">
        <p14:creationId xmlns:p14="http://schemas.microsoft.com/office/powerpoint/2010/main" val="744161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A13EE-336C-4350-9AC3-3AEA087D93D0}"/>
              </a:ext>
            </a:extLst>
          </p:cNvPr>
          <p:cNvSpPr>
            <a:spLocks noGrp="1"/>
          </p:cNvSpPr>
          <p:nvPr>
            <p:ph type="title"/>
          </p:nvPr>
        </p:nvSpPr>
        <p:spPr/>
        <p:txBody>
          <a:bodyPr/>
          <a:lstStyle/>
          <a:p>
            <a:pPr algn="ctr"/>
            <a:r>
              <a:rPr lang="en-US" dirty="0"/>
              <a:t>Eeoc technical assistance</a:t>
            </a:r>
          </a:p>
        </p:txBody>
      </p:sp>
      <p:sp>
        <p:nvSpPr>
          <p:cNvPr id="3" name="Content Placeholder 2">
            <a:extLst>
              <a:ext uri="{FF2B5EF4-FFF2-40B4-BE49-F238E27FC236}">
                <a16:creationId xmlns:a16="http://schemas.microsoft.com/office/drawing/2014/main" id="{191A4345-E610-4A84-AC40-D5BF759E6472}"/>
              </a:ext>
            </a:extLst>
          </p:cNvPr>
          <p:cNvSpPr>
            <a:spLocks noGrp="1"/>
          </p:cNvSpPr>
          <p:nvPr>
            <p:ph idx="1"/>
          </p:nvPr>
        </p:nvSpPr>
        <p:spPr/>
        <p:txBody>
          <a:bodyPr>
            <a:normAutofit/>
          </a:bodyPr>
          <a:lstStyle/>
          <a:p>
            <a:r>
              <a:rPr lang="en-US" sz="2400" dirty="0"/>
              <a:t>The most recent addition to the EEOC technical assistance was added on April 23</a:t>
            </a:r>
            <a:r>
              <a:rPr lang="en-US" sz="2400" baseline="30000" dirty="0"/>
              <a:t>rd</a:t>
            </a:r>
            <a:r>
              <a:rPr lang="en-US" sz="2400" dirty="0"/>
              <a:t> and provides:</a:t>
            </a:r>
          </a:p>
          <a:p>
            <a:r>
              <a:rPr lang="en-US" sz="2400" dirty="0"/>
              <a:t>Employers may take steps to determine if employees entering the workplace have COVID-19 because an individual with the virus will pose a direct threat to the health of others. Therefore, an employer may choose to administer COVID-19 testing to employees before they enter the workplace to determine if they have the virus</a:t>
            </a:r>
          </a:p>
          <a:p>
            <a:endParaRPr lang="en-US" sz="2400" dirty="0"/>
          </a:p>
        </p:txBody>
      </p:sp>
    </p:spTree>
    <p:extLst>
      <p:ext uri="{BB962C8B-B14F-4D97-AF65-F5344CB8AC3E}">
        <p14:creationId xmlns:p14="http://schemas.microsoft.com/office/powerpoint/2010/main" val="36959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E2ED6-C53C-4C3A-A757-2718CC82BB65}"/>
              </a:ext>
            </a:extLst>
          </p:cNvPr>
          <p:cNvSpPr>
            <a:spLocks noGrp="1"/>
          </p:cNvSpPr>
          <p:nvPr>
            <p:ph type="title"/>
          </p:nvPr>
        </p:nvSpPr>
        <p:spPr/>
        <p:txBody>
          <a:bodyPr>
            <a:normAutofit/>
          </a:bodyPr>
          <a:lstStyle/>
          <a:p>
            <a:pPr algn="ctr"/>
            <a:r>
              <a:rPr lang="en-US" sz="3200" dirty="0"/>
              <a:t>Future legislation</a:t>
            </a:r>
          </a:p>
        </p:txBody>
      </p:sp>
      <p:sp>
        <p:nvSpPr>
          <p:cNvPr id="3" name="Content Placeholder 2">
            <a:extLst>
              <a:ext uri="{FF2B5EF4-FFF2-40B4-BE49-F238E27FC236}">
                <a16:creationId xmlns:a16="http://schemas.microsoft.com/office/drawing/2014/main" id="{B461BCF8-CFC6-4C5B-AF86-33A9FD4DC896}"/>
              </a:ext>
            </a:extLst>
          </p:cNvPr>
          <p:cNvSpPr>
            <a:spLocks noGrp="1"/>
          </p:cNvSpPr>
          <p:nvPr>
            <p:ph idx="1"/>
          </p:nvPr>
        </p:nvSpPr>
        <p:spPr/>
        <p:txBody>
          <a:bodyPr>
            <a:normAutofit/>
          </a:bodyPr>
          <a:lstStyle/>
          <a:p>
            <a:r>
              <a:rPr lang="en-US" sz="2400" dirty="0"/>
              <a:t>According to Senator Schumer (D-NY):</a:t>
            </a:r>
          </a:p>
          <a:p>
            <a:r>
              <a:rPr lang="en-US" sz="2400" dirty="0"/>
              <a:t>“Congressional Republicans and the Trump Administration must work with us on providing states and localities the help they need to protect the jobs of our firefighters, police officers, teachers, and other public employees and the important services they provide. As part of this agreement, we were able to secure a commitment from Secretary Mnuchin that he will support additional state and local relief in the next COVID-19 legislation, as well as a provision providing the flexibility to use all past and future relief dollars to offset lost revenues.”</a:t>
            </a:r>
          </a:p>
        </p:txBody>
      </p:sp>
    </p:spTree>
    <p:extLst>
      <p:ext uri="{BB962C8B-B14F-4D97-AF65-F5344CB8AC3E}">
        <p14:creationId xmlns:p14="http://schemas.microsoft.com/office/powerpoint/2010/main" val="2866187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E29C-0D7A-41F9-B76D-4473A31FCCC5}"/>
              </a:ext>
            </a:extLst>
          </p:cNvPr>
          <p:cNvSpPr>
            <a:spLocks noGrp="1"/>
          </p:cNvSpPr>
          <p:nvPr>
            <p:ph type="title"/>
          </p:nvPr>
        </p:nvSpPr>
        <p:spPr/>
        <p:txBody>
          <a:bodyPr>
            <a:normAutofit/>
          </a:bodyPr>
          <a:lstStyle/>
          <a:p>
            <a:pPr algn="ctr"/>
            <a:r>
              <a:rPr lang="en-US" sz="3200" dirty="0"/>
              <a:t>Covid-19 heroes fund</a:t>
            </a:r>
          </a:p>
        </p:txBody>
      </p:sp>
      <p:sp>
        <p:nvSpPr>
          <p:cNvPr id="3" name="Content Placeholder 2">
            <a:extLst>
              <a:ext uri="{FF2B5EF4-FFF2-40B4-BE49-F238E27FC236}">
                <a16:creationId xmlns:a16="http://schemas.microsoft.com/office/drawing/2014/main" id="{AB7EA4AF-AB34-4DCF-99E5-CD656953B6D2}"/>
              </a:ext>
            </a:extLst>
          </p:cNvPr>
          <p:cNvSpPr>
            <a:spLocks noGrp="1"/>
          </p:cNvSpPr>
          <p:nvPr>
            <p:ph idx="1"/>
          </p:nvPr>
        </p:nvSpPr>
        <p:spPr/>
        <p:txBody>
          <a:bodyPr>
            <a:normAutofit lnSpcReduction="10000"/>
          </a:bodyPr>
          <a:lstStyle/>
          <a:p>
            <a:r>
              <a:rPr lang="en-US" sz="2400" dirty="0"/>
              <a:t>Senate Democrats have proposed the establishment of a heroes fund that would provide:</a:t>
            </a:r>
          </a:p>
          <a:p>
            <a:pPr lvl="1"/>
            <a:r>
              <a:rPr lang="en-US" sz="2200" dirty="0"/>
              <a:t>$25,000 pandemic premium pay increase for essential frontline workers, equivalent to an additional $13/hour from the start of the public health emergency until 12/31/20</a:t>
            </a:r>
          </a:p>
          <a:p>
            <a:pPr lvl="1"/>
            <a:r>
              <a:rPr lang="en-US" sz="2200" dirty="0"/>
              <a:t>$15,000 recruitment incentive for health and home care workers and first responders to attract and secure the workforce needed to fight the public health crisis</a:t>
            </a:r>
          </a:p>
          <a:p>
            <a:pPr lvl="1"/>
            <a:r>
              <a:rPr lang="en-US" sz="2200" dirty="0"/>
              <a:t>Funds are limited to frontline and public-facing positions and employees who are teleworking would not be eligible</a:t>
            </a:r>
          </a:p>
          <a:p>
            <a:pPr lvl="1"/>
            <a:r>
              <a:rPr lang="en-US" sz="2200" dirty="0"/>
              <a:t>Definition of essential frontline workers is not included</a:t>
            </a:r>
          </a:p>
        </p:txBody>
      </p:sp>
    </p:spTree>
    <p:extLst>
      <p:ext uri="{BB962C8B-B14F-4D97-AF65-F5344CB8AC3E}">
        <p14:creationId xmlns:p14="http://schemas.microsoft.com/office/powerpoint/2010/main" val="3492694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43AAC-B763-4DD1-8895-B4304FAB1229}"/>
              </a:ext>
            </a:extLst>
          </p:cNvPr>
          <p:cNvSpPr>
            <a:spLocks noGrp="1"/>
          </p:cNvSpPr>
          <p:nvPr>
            <p:ph type="title"/>
          </p:nvPr>
        </p:nvSpPr>
        <p:spPr/>
        <p:txBody>
          <a:bodyPr>
            <a:normAutofit/>
          </a:bodyPr>
          <a:lstStyle/>
          <a:p>
            <a:pPr algn="ctr"/>
            <a:r>
              <a:rPr lang="en-US" sz="3200" dirty="0"/>
              <a:t>Return to work</a:t>
            </a:r>
          </a:p>
        </p:txBody>
      </p:sp>
      <p:sp>
        <p:nvSpPr>
          <p:cNvPr id="3" name="Content Placeholder 2">
            <a:extLst>
              <a:ext uri="{FF2B5EF4-FFF2-40B4-BE49-F238E27FC236}">
                <a16:creationId xmlns:a16="http://schemas.microsoft.com/office/drawing/2014/main" id="{4803671F-108C-46BB-A498-167ACBEB91B8}"/>
              </a:ext>
            </a:extLst>
          </p:cNvPr>
          <p:cNvSpPr>
            <a:spLocks noGrp="1"/>
          </p:cNvSpPr>
          <p:nvPr>
            <p:ph idx="1"/>
          </p:nvPr>
        </p:nvSpPr>
        <p:spPr/>
        <p:txBody>
          <a:bodyPr>
            <a:normAutofit fontScale="92500" lnSpcReduction="10000"/>
          </a:bodyPr>
          <a:lstStyle/>
          <a:p>
            <a:r>
              <a:rPr lang="en-US" sz="2400" dirty="0"/>
              <a:t>Organizations are planning return to work strategies and some considerations:</a:t>
            </a:r>
          </a:p>
          <a:p>
            <a:pPr lvl="1"/>
            <a:r>
              <a:rPr lang="en-US" sz="2200" dirty="0"/>
              <a:t>Communication strategies/planning</a:t>
            </a:r>
          </a:p>
          <a:p>
            <a:pPr lvl="1"/>
            <a:r>
              <a:rPr lang="en-US" sz="2200" dirty="0"/>
              <a:t>Use phased-in approach specific to business needs</a:t>
            </a:r>
          </a:p>
          <a:p>
            <a:pPr lvl="1"/>
            <a:r>
              <a:rPr lang="en-US" sz="2200" dirty="0"/>
              <a:t>Ensure social distancing is maintained – reconfigure office space as needed</a:t>
            </a:r>
          </a:p>
          <a:p>
            <a:pPr lvl="1"/>
            <a:r>
              <a:rPr lang="en-US" sz="2200" dirty="0"/>
              <a:t>Use virtual meetings</a:t>
            </a:r>
          </a:p>
          <a:p>
            <a:pPr lvl="1"/>
            <a:r>
              <a:rPr lang="en-US" sz="2200" dirty="0"/>
              <a:t>Limit the use of shared office equipment</a:t>
            </a:r>
          </a:p>
          <a:p>
            <a:pPr lvl="1"/>
            <a:r>
              <a:rPr lang="en-US" sz="2200" dirty="0"/>
              <a:t>Regularly disinfect private and common areas</a:t>
            </a:r>
          </a:p>
          <a:p>
            <a:pPr lvl="1"/>
            <a:r>
              <a:rPr lang="en-US" sz="2200" dirty="0"/>
              <a:t>Regulate the flow of customers in common areas and consider installing plexiglass at customer service counters</a:t>
            </a:r>
          </a:p>
        </p:txBody>
      </p:sp>
    </p:spTree>
    <p:extLst>
      <p:ext uri="{BB962C8B-B14F-4D97-AF65-F5344CB8AC3E}">
        <p14:creationId xmlns:p14="http://schemas.microsoft.com/office/powerpoint/2010/main" val="1313495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4309A-D589-416B-8565-DCED65A0885A}"/>
              </a:ext>
            </a:extLst>
          </p:cNvPr>
          <p:cNvSpPr>
            <a:spLocks noGrp="1"/>
          </p:cNvSpPr>
          <p:nvPr>
            <p:ph type="title"/>
          </p:nvPr>
        </p:nvSpPr>
        <p:spPr/>
        <p:txBody>
          <a:bodyPr>
            <a:normAutofit/>
          </a:bodyPr>
          <a:lstStyle/>
          <a:p>
            <a:pPr algn="ctr"/>
            <a:r>
              <a:rPr lang="en-US" sz="3200" dirty="0"/>
              <a:t>Return to work</a:t>
            </a:r>
          </a:p>
        </p:txBody>
      </p:sp>
      <p:sp>
        <p:nvSpPr>
          <p:cNvPr id="3" name="Content Placeholder 2">
            <a:extLst>
              <a:ext uri="{FF2B5EF4-FFF2-40B4-BE49-F238E27FC236}">
                <a16:creationId xmlns:a16="http://schemas.microsoft.com/office/drawing/2014/main" id="{EF3E514B-2B0E-45CD-9BD6-FB1FC79CC200}"/>
              </a:ext>
            </a:extLst>
          </p:cNvPr>
          <p:cNvSpPr>
            <a:spLocks noGrp="1"/>
          </p:cNvSpPr>
          <p:nvPr>
            <p:ph idx="1"/>
          </p:nvPr>
        </p:nvSpPr>
        <p:spPr/>
        <p:txBody>
          <a:bodyPr>
            <a:normAutofit fontScale="85000" lnSpcReduction="10000"/>
          </a:bodyPr>
          <a:lstStyle/>
          <a:p>
            <a:r>
              <a:rPr lang="en-US" sz="2400" dirty="0"/>
              <a:t>Allow the use of face masks and provide them if possible</a:t>
            </a:r>
          </a:p>
          <a:p>
            <a:r>
              <a:rPr lang="en-US" sz="2400" dirty="0"/>
              <a:t>Encourage good hygiene – frequent washing of hands, use of sanitizer, etc. </a:t>
            </a:r>
          </a:p>
          <a:p>
            <a:r>
              <a:rPr lang="en-US" sz="2400" dirty="0"/>
              <a:t>Consider taking employee temperature </a:t>
            </a:r>
          </a:p>
          <a:p>
            <a:r>
              <a:rPr lang="en-US" sz="2400" dirty="0"/>
              <a:t>Remember that emergency paid sick leave and leave under the expanded FMLA is available until December 31</a:t>
            </a:r>
            <a:r>
              <a:rPr lang="en-US" sz="2400" baseline="30000" dirty="0"/>
              <a:t>st</a:t>
            </a:r>
            <a:r>
              <a:rPr lang="en-US" sz="2400" dirty="0"/>
              <a:t> </a:t>
            </a:r>
          </a:p>
          <a:p>
            <a:r>
              <a:rPr lang="en-US" sz="2400" dirty="0"/>
              <a:t>Allow part-time teleworking, alternative work schedules, staggered shifts, alternative work locations</a:t>
            </a:r>
          </a:p>
          <a:p>
            <a:r>
              <a:rPr lang="en-US" sz="2400" dirty="0"/>
              <a:t>Provide accommodations for high-risk employees</a:t>
            </a:r>
          </a:p>
          <a:p>
            <a:r>
              <a:rPr lang="en-US" sz="2400" dirty="0"/>
              <a:t>Consider dependent care issues while schools/day care/camps are closed</a:t>
            </a:r>
          </a:p>
          <a:p>
            <a:r>
              <a:rPr lang="en-US" sz="2400" dirty="0"/>
              <a:t>EAP for employees experiencing fear, isolation, etc.</a:t>
            </a:r>
          </a:p>
        </p:txBody>
      </p:sp>
    </p:spTree>
    <p:extLst>
      <p:ext uri="{BB962C8B-B14F-4D97-AF65-F5344CB8AC3E}">
        <p14:creationId xmlns:p14="http://schemas.microsoft.com/office/powerpoint/2010/main" val="1967634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369DC-AE26-4B5F-AE56-D0E6C04C0195}"/>
              </a:ext>
            </a:extLst>
          </p:cNvPr>
          <p:cNvSpPr>
            <a:spLocks noGrp="1"/>
          </p:cNvSpPr>
          <p:nvPr>
            <p:ph type="title"/>
          </p:nvPr>
        </p:nvSpPr>
        <p:spPr/>
        <p:txBody>
          <a:bodyPr>
            <a:normAutofit/>
          </a:bodyPr>
          <a:lstStyle/>
          <a:p>
            <a:pPr algn="ctr"/>
            <a:r>
              <a:rPr lang="en-US" sz="3200" dirty="0"/>
              <a:t>Vacation policies</a:t>
            </a:r>
          </a:p>
        </p:txBody>
      </p:sp>
      <p:sp>
        <p:nvSpPr>
          <p:cNvPr id="3" name="Content Placeholder 2">
            <a:extLst>
              <a:ext uri="{FF2B5EF4-FFF2-40B4-BE49-F238E27FC236}">
                <a16:creationId xmlns:a16="http://schemas.microsoft.com/office/drawing/2014/main" id="{1E7BDC76-8ED4-41F0-A7C8-167279F1E888}"/>
              </a:ext>
            </a:extLst>
          </p:cNvPr>
          <p:cNvSpPr>
            <a:spLocks noGrp="1"/>
          </p:cNvSpPr>
          <p:nvPr>
            <p:ph idx="1"/>
          </p:nvPr>
        </p:nvSpPr>
        <p:spPr/>
        <p:txBody>
          <a:bodyPr>
            <a:normAutofit/>
          </a:bodyPr>
          <a:lstStyle/>
          <a:p>
            <a:r>
              <a:rPr lang="en-US" sz="2400" dirty="0"/>
              <a:t>Governments are implementing changes to their vacation policies since employees are restricted from traveling:</a:t>
            </a:r>
          </a:p>
          <a:p>
            <a:pPr lvl="1"/>
            <a:r>
              <a:rPr lang="en-US" sz="2200" dirty="0"/>
              <a:t>Forgoing use or lose leave</a:t>
            </a:r>
          </a:p>
          <a:p>
            <a:pPr lvl="1"/>
            <a:r>
              <a:rPr lang="en-US" sz="2200" dirty="0"/>
              <a:t>Extending vacation carryover deadline by 6 month</a:t>
            </a:r>
          </a:p>
          <a:p>
            <a:pPr lvl="1"/>
            <a:r>
              <a:rPr lang="en-US" sz="2200" dirty="0"/>
              <a:t>Increasing the maximum number of hours that can be carried over</a:t>
            </a:r>
          </a:p>
        </p:txBody>
      </p:sp>
    </p:spTree>
    <p:extLst>
      <p:ext uri="{BB962C8B-B14F-4D97-AF65-F5344CB8AC3E}">
        <p14:creationId xmlns:p14="http://schemas.microsoft.com/office/powerpoint/2010/main" val="4005737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7A85-B36F-401F-ACF2-734FF600A9F0}"/>
              </a:ext>
            </a:extLst>
          </p:cNvPr>
          <p:cNvSpPr>
            <a:spLocks noGrp="1"/>
          </p:cNvSpPr>
          <p:nvPr>
            <p:ph type="title"/>
          </p:nvPr>
        </p:nvSpPr>
        <p:spPr/>
        <p:txBody>
          <a:bodyPr>
            <a:normAutofit/>
          </a:bodyPr>
          <a:lstStyle/>
          <a:p>
            <a:pPr algn="ctr"/>
            <a:r>
              <a:rPr lang="en-US" sz="3200" dirty="0"/>
              <a:t>Public service recognition week</a:t>
            </a:r>
          </a:p>
        </p:txBody>
      </p:sp>
      <p:sp>
        <p:nvSpPr>
          <p:cNvPr id="3" name="Content Placeholder 2">
            <a:extLst>
              <a:ext uri="{FF2B5EF4-FFF2-40B4-BE49-F238E27FC236}">
                <a16:creationId xmlns:a16="http://schemas.microsoft.com/office/drawing/2014/main" id="{D42FC79B-C991-4E1A-9A24-4AAB461403F3}"/>
              </a:ext>
            </a:extLst>
          </p:cNvPr>
          <p:cNvSpPr>
            <a:spLocks noGrp="1"/>
          </p:cNvSpPr>
          <p:nvPr>
            <p:ph idx="1"/>
          </p:nvPr>
        </p:nvSpPr>
        <p:spPr/>
        <p:txBody>
          <a:bodyPr>
            <a:normAutofit/>
          </a:bodyPr>
          <a:lstStyle/>
          <a:p>
            <a:r>
              <a:rPr lang="en-US" sz="3200" dirty="0"/>
              <a:t>May 3 – 9 is Public Service Recognition Week</a:t>
            </a:r>
          </a:p>
          <a:p>
            <a:r>
              <a:rPr lang="en-US" sz="3200" dirty="0"/>
              <a:t>Great time to recognize and thank public employees for all that they are doing </a:t>
            </a:r>
          </a:p>
        </p:txBody>
      </p:sp>
    </p:spTree>
    <p:extLst>
      <p:ext uri="{BB962C8B-B14F-4D97-AF65-F5344CB8AC3E}">
        <p14:creationId xmlns:p14="http://schemas.microsoft.com/office/powerpoint/2010/main" val="18238621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34054"/>
            <a:ext cx="11029616" cy="797034"/>
          </a:xfrm>
        </p:spPr>
        <p:txBody>
          <a:bodyPr>
            <a:normAutofit/>
          </a:bodyPr>
          <a:lstStyle/>
          <a:p>
            <a:pPr algn="ctr"/>
            <a:r>
              <a:rPr lang="en-US" sz="4000" b="1" i="0" dirty="0"/>
              <a:t>Additional Information</a:t>
            </a:r>
          </a:p>
        </p:txBody>
      </p:sp>
      <p:sp>
        <p:nvSpPr>
          <p:cNvPr id="3" name="Content Placeholder 2"/>
          <p:cNvSpPr>
            <a:spLocks noGrp="1"/>
          </p:cNvSpPr>
          <p:nvPr>
            <p:ph idx="1"/>
          </p:nvPr>
        </p:nvSpPr>
        <p:spPr/>
        <p:txBody>
          <a:bodyPr/>
          <a:lstStyle/>
          <a:p>
            <a:r>
              <a:rPr lang="en-US" sz="3200" dirty="0"/>
              <a:t>For additional information, please contact:</a:t>
            </a:r>
          </a:p>
          <a:p>
            <a:pPr lvl="1"/>
            <a:r>
              <a:rPr lang="en-US" sz="3200" dirty="0"/>
              <a:t>Neil Reichenberg</a:t>
            </a:r>
          </a:p>
          <a:p>
            <a:pPr lvl="1"/>
            <a:r>
              <a:rPr lang="en-US" sz="3200" dirty="0"/>
              <a:t>IPMA-HR</a:t>
            </a:r>
          </a:p>
          <a:p>
            <a:pPr lvl="1"/>
            <a:r>
              <a:rPr lang="en-US" sz="3200" dirty="0">
                <a:hlinkClick r:id="rId2"/>
              </a:rPr>
              <a:t>nreichenberg@ipma-hr.org</a:t>
            </a:r>
            <a:endParaRPr lang="en-US" sz="3200" dirty="0"/>
          </a:p>
          <a:p>
            <a:pPr lv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DC456-EBC4-434D-B5A2-0F7C7035E43C}"/>
              </a:ext>
            </a:extLst>
          </p:cNvPr>
          <p:cNvSpPr>
            <a:spLocks noGrp="1"/>
          </p:cNvSpPr>
          <p:nvPr>
            <p:ph type="title"/>
          </p:nvPr>
        </p:nvSpPr>
        <p:spPr/>
        <p:txBody>
          <a:bodyPr>
            <a:normAutofit/>
          </a:bodyPr>
          <a:lstStyle/>
          <a:p>
            <a:pPr algn="ctr"/>
            <a:r>
              <a:rPr lang="en-US" sz="3200" dirty="0"/>
              <a:t>Families first coronavirus response act</a:t>
            </a:r>
          </a:p>
        </p:txBody>
      </p:sp>
      <p:sp>
        <p:nvSpPr>
          <p:cNvPr id="3" name="Content Placeholder 2">
            <a:extLst>
              <a:ext uri="{FF2B5EF4-FFF2-40B4-BE49-F238E27FC236}">
                <a16:creationId xmlns:a16="http://schemas.microsoft.com/office/drawing/2014/main" id="{435B3736-2BAC-4501-A5F0-B68AD8D0B10D}"/>
              </a:ext>
            </a:extLst>
          </p:cNvPr>
          <p:cNvSpPr>
            <a:spLocks noGrp="1"/>
          </p:cNvSpPr>
          <p:nvPr>
            <p:ph idx="1"/>
          </p:nvPr>
        </p:nvSpPr>
        <p:spPr/>
        <p:txBody>
          <a:bodyPr>
            <a:normAutofit fontScale="77500" lnSpcReduction="20000"/>
          </a:bodyPr>
          <a:lstStyle/>
          <a:p>
            <a:r>
              <a:rPr lang="en-US" sz="3200" dirty="0"/>
              <a:t>Law includes the Emergency Family and Medical Leave Expansion Act &amp; the Emergency Paid Sick Leave Act</a:t>
            </a:r>
          </a:p>
          <a:p>
            <a:r>
              <a:rPr lang="en-US" sz="3200" dirty="0"/>
              <a:t>Both provisions became effective on April 1, 2020 and expire on December 31, 2020</a:t>
            </a:r>
          </a:p>
          <a:p>
            <a:r>
              <a:rPr lang="en-US" sz="3200" dirty="0"/>
              <a:t>Both provisions apply to local governments of any size</a:t>
            </a:r>
          </a:p>
          <a:p>
            <a:r>
              <a:rPr lang="en-US" sz="3200" dirty="0"/>
              <a:t>The law is enforced by the Labor Department’s Wage &amp; Hour Division</a:t>
            </a:r>
          </a:p>
          <a:p>
            <a:r>
              <a:rPr lang="en-US" sz="3200" dirty="0"/>
              <a:t>Labor Department has issued guidance and regulations</a:t>
            </a:r>
          </a:p>
          <a:p>
            <a:r>
              <a:rPr lang="en-US" sz="3200" dirty="0"/>
              <a:t>Guidance can be accessed at: </a:t>
            </a:r>
            <a:r>
              <a:rPr lang="en-US" sz="3200" dirty="0">
                <a:hlinkClick r:id="rId2"/>
              </a:rPr>
              <a:t>https://www.dol.gov/agencies/whd/pandemic/ffcra-questions</a:t>
            </a:r>
            <a:endParaRPr lang="en-US" sz="3200" dirty="0"/>
          </a:p>
          <a:p>
            <a:pPr marL="0" indent="0">
              <a:buNone/>
            </a:pPr>
            <a:endParaRPr lang="en-US" sz="2400" dirty="0"/>
          </a:p>
        </p:txBody>
      </p:sp>
    </p:spTree>
    <p:extLst>
      <p:ext uri="{BB962C8B-B14F-4D97-AF65-F5344CB8AC3E}">
        <p14:creationId xmlns:p14="http://schemas.microsoft.com/office/powerpoint/2010/main" val="403817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9E40-AEF1-4FEB-B020-E71C73FEE3A2}"/>
              </a:ext>
            </a:extLst>
          </p:cNvPr>
          <p:cNvSpPr>
            <a:spLocks noGrp="1"/>
          </p:cNvSpPr>
          <p:nvPr>
            <p:ph type="title"/>
          </p:nvPr>
        </p:nvSpPr>
        <p:spPr/>
        <p:txBody>
          <a:bodyPr>
            <a:normAutofit/>
          </a:bodyPr>
          <a:lstStyle/>
          <a:p>
            <a:pPr algn="ctr"/>
            <a:r>
              <a:rPr lang="en-US" sz="3200" dirty="0"/>
              <a:t>Emergency family and Medical leave</a:t>
            </a:r>
          </a:p>
        </p:txBody>
      </p:sp>
      <p:sp>
        <p:nvSpPr>
          <p:cNvPr id="3" name="Content Placeholder 2">
            <a:extLst>
              <a:ext uri="{FF2B5EF4-FFF2-40B4-BE49-F238E27FC236}">
                <a16:creationId xmlns:a16="http://schemas.microsoft.com/office/drawing/2014/main" id="{FDD34A7F-AF7F-4A0C-A3CD-384F3FD9FDFC}"/>
              </a:ext>
            </a:extLst>
          </p:cNvPr>
          <p:cNvSpPr>
            <a:spLocks noGrp="1"/>
          </p:cNvSpPr>
          <p:nvPr>
            <p:ph idx="1"/>
          </p:nvPr>
        </p:nvSpPr>
        <p:spPr/>
        <p:txBody>
          <a:bodyPr>
            <a:normAutofit fontScale="92500" lnSpcReduction="10000"/>
          </a:bodyPr>
          <a:lstStyle/>
          <a:p>
            <a:r>
              <a:rPr lang="en-US" sz="2800" dirty="0"/>
              <a:t>Emergency Family and Medical Leave Expansion amends the FMLA and will apply to any employee who has been employed for at least 30 calendar days and is unable to work or telework due to a need for leave to care for a child under 18 of the employee if the school or place of care is closed or the childcare provider is unavailable due to a public health emergency</a:t>
            </a:r>
          </a:p>
          <a:p>
            <a:r>
              <a:rPr lang="en-US" sz="2800" dirty="0"/>
              <a:t>Of the 12 weeks of FMLA leave, the first 10 days can be unpaid leave with the subsequent 10 weeks being paid at a rate that is capped at $200/day or $10,000 total</a:t>
            </a:r>
          </a:p>
          <a:p>
            <a:pPr lvl="1"/>
            <a:r>
              <a:rPr lang="en-US" sz="2600" dirty="0"/>
              <a:t>Employers have the option of paying more than what the law mandates</a:t>
            </a:r>
          </a:p>
        </p:txBody>
      </p:sp>
    </p:spTree>
    <p:extLst>
      <p:ext uri="{BB962C8B-B14F-4D97-AF65-F5344CB8AC3E}">
        <p14:creationId xmlns:p14="http://schemas.microsoft.com/office/powerpoint/2010/main" val="2798627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C9E29-2837-416E-A040-6824A179B6AE}"/>
              </a:ext>
            </a:extLst>
          </p:cNvPr>
          <p:cNvSpPr>
            <a:spLocks noGrp="1"/>
          </p:cNvSpPr>
          <p:nvPr>
            <p:ph type="title"/>
          </p:nvPr>
        </p:nvSpPr>
        <p:spPr/>
        <p:txBody>
          <a:bodyPr>
            <a:normAutofit/>
          </a:bodyPr>
          <a:lstStyle/>
          <a:p>
            <a:pPr algn="ctr"/>
            <a:r>
              <a:rPr lang="en-US" sz="3200" dirty="0"/>
              <a:t>Emergency family and Medical leave</a:t>
            </a:r>
          </a:p>
        </p:txBody>
      </p:sp>
      <p:sp>
        <p:nvSpPr>
          <p:cNvPr id="3" name="Content Placeholder 2">
            <a:extLst>
              <a:ext uri="{FF2B5EF4-FFF2-40B4-BE49-F238E27FC236}">
                <a16:creationId xmlns:a16="http://schemas.microsoft.com/office/drawing/2014/main" id="{F00932E7-A926-44A6-9879-B2DF13A5132D}"/>
              </a:ext>
            </a:extLst>
          </p:cNvPr>
          <p:cNvSpPr>
            <a:spLocks noGrp="1"/>
          </p:cNvSpPr>
          <p:nvPr>
            <p:ph idx="1"/>
          </p:nvPr>
        </p:nvSpPr>
        <p:spPr/>
        <p:txBody>
          <a:bodyPr>
            <a:normAutofit lnSpcReduction="10000"/>
          </a:bodyPr>
          <a:lstStyle/>
          <a:p>
            <a:r>
              <a:rPr lang="en-US" sz="2400" dirty="0"/>
              <a:t>Employers can require or employees can elect after the first two weeks of emergency FMLA to take remaining expanded family and medical leave at the same time as any existing paid leave that employees have accrued</a:t>
            </a:r>
          </a:p>
          <a:p>
            <a:r>
              <a:rPr lang="en-US" sz="2400" dirty="0"/>
              <a:t>This would include personal leave or vacation but not medical or sick leave</a:t>
            </a:r>
          </a:p>
          <a:p>
            <a:r>
              <a:rPr lang="en-US" sz="2400" dirty="0"/>
              <a:t>If using existing leave concurrently, employers must pay the full amount to which employees are entitled under existing paid leave for the period of the leave taken</a:t>
            </a:r>
          </a:p>
          <a:p>
            <a:r>
              <a:rPr lang="en-US" sz="2400" dirty="0"/>
              <a:t>If employees exhaust their preexisting paid leave and are still entitled to additional expanded family and medical leave, employers must pay at least 2/3 of pay for subsequent periods, up to $200 per workday</a:t>
            </a:r>
          </a:p>
        </p:txBody>
      </p:sp>
    </p:spTree>
    <p:extLst>
      <p:ext uri="{BB962C8B-B14F-4D97-AF65-F5344CB8AC3E}">
        <p14:creationId xmlns:p14="http://schemas.microsoft.com/office/powerpoint/2010/main" val="174934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BF69C-D7CC-493C-B384-5FF1EC39BBE4}"/>
              </a:ext>
            </a:extLst>
          </p:cNvPr>
          <p:cNvSpPr>
            <a:spLocks noGrp="1"/>
          </p:cNvSpPr>
          <p:nvPr>
            <p:ph type="title"/>
          </p:nvPr>
        </p:nvSpPr>
        <p:spPr/>
        <p:txBody>
          <a:bodyPr>
            <a:normAutofit/>
          </a:bodyPr>
          <a:lstStyle/>
          <a:p>
            <a:pPr algn="ctr"/>
            <a:r>
              <a:rPr lang="en-US" sz="3200" dirty="0"/>
              <a:t>Emergency family and Medical leave</a:t>
            </a:r>
          </a:p>
        </p:txBody>
      </p:sp>
      <p:sp>
        <p:nvSpPr>
          <p:cNvPr id="3" name="Content Placeholder 2">
            <a:extLst>
              <a:ext uri="{FF2B5EF4-FFF2-40B4-BE49-F238E27FC236}">
                <a16:creationId xmlns:a16="http://schemas.microsoft.com/office/drawing/2014/main" id="{0261D492-7050-423A-835F-BC702E40B095}"/>
              </a:ext>
            </a:extLst>
          </p:cNvPr>
          <p:cNvSpPr>
            <a:spLocks noGrp="1"/>
          </p:cNvSpPr>
          <p:nvPr>
            <p:ph idx="1"/>
          </p:nvPr>
        </p:nvSpPr>
        <p:spPr/>
        <p:txBody>
          <a:bodyPr>
            <a:normAutofit/>
          </a:bodyPr>
          <a:lstStyle/>
          <a:p>
            <a:r>
              <a:rPr lang="en-US" sz="2400" dirty="0"/>
              <a:t>Employers would need to make reasonable efforts to restore employees to the same or an equivalent position</a:t>
            </a:r>
          </a:p>
          <a:p>
            <a:r>
              <a:rPr lang="en-US" sz="2400" dirty="0"/>
              <a:t>If these efforts fail, the employer needs to make reasonable efforts to contact the employee if an equivalent position becomes available during the next year</a:t>
            </a:r>
          </a:p>
          <a:p>
            <a:r>
              <a:rPr lang="en-US" sz="2400" dirty="0"/>
              <a:t>Emergency responders &amp; health care workers can be exempted from the law</a:t>
            </a:r>
          </a:p>
          <a:p>
            <a:r>
              <a:rPr lang="en-US" sz="2400" dirty="0"/>
              <a:t>The total FMLA leave that can be taken is 12 weeks</a:t>
            </a:r>
          </a:p>
          <a:p>
            <a:pPr lvl="1"/>
            <a:r>
              <a:rPr lang="en-US" sz="2200" dirty="0"/>
              <a:t>Employees who used FMLA leave prior to the effective date of this law, would have the total number of weeks used deducted from the maximum amount of 12 weeks</a:t>
            </a:r>
          </a:p>
        </p:txBody>
      </p:sp>
    </p:spTree>
    <p:extLst>
      <p:ext uri="{BB962C8B-B14F-4D97-AF65-F5344CB8AC3E}">
        <p14:creationId xmlns:p14="http://schemas.microsoft.com/office/powerpoint/2010/main" val="640876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E85C0-5012-450F-901E-002DB6B36115}"/>
              </a:ext>
            </a:extLst>
          </p:cNvPr>
          <p:cNvSpPr>
            <a:spLocks noGrp="1"/>
          </p:cNvSpPr>
          <p:nvPr>
            <p:ph type="title"/>
          </p:nvPr>
        </p:nvSpPr>
        <p:spPr/>
        <p:txBody>
          <a:bodyPr>
            <a:normAutofit/>
          </a:bodyPr>
          <a:lstStyle/>
          <a:p>
            <a:pPr algn="ctr"/>
            <a:r>
              <a:rPr lang="en-US" sz="3200" dirty="0"/>
              <a:t>Emergency paid sick leave</a:t>
            </a:r>
          </a:p>
        </p:txBody>
      </p:sp>
      <p:sp>
        <p:nvSpPr>
          <p:cNvPr id="3" name="Content Placeholder 2">
            <a:extLst>
              <a:ext uri="{FF2B5EF4-FFF2-40B4-BE49-F238E27FC236}">
                <a16:creationId xmlns:a16="http://schemas.microsoft.com/office/drawing/2014/main" id="{FF828BD2-2666-4502-8DE0-E03FCEB01E2A}"/>
              </a:ext>
            </a:extLst>
          </p:cNvPr>
          <p:cNvSpPr>
            <a:spLocks noGrp="1"/>
          </p:cNvSpPr>
          <p:nvPr>
            <p:ph idx="1"/>
          </p:nvPr>
        </p:nvSpPr>
        <p:spPr/>
        <p:txBody>
          <a:bodyPr>
            <a:normAutofit/>
          </a:bodyPr>
          <a:lstStyle/>
          <a:p>
            <a:r>
              <a:rPr lang="en-US" sz="2400" dirty="0"/>
              <a:t>Emergency Paid Sick Leave Act requires that employers provide full-time employees with 80 hours of paid sick time &amp; part-time employees with paid sick leave on a pro-rated basis if employees are unable to work or telework for the following reasons:</a:t>
            </a:r>
          </a:p>
          <a:p>
            <a:pPr lvl="1"/>
            <a:r>
              <a:rPr lang="en-US" sz="2200" dirty="0"/>
              <a:t>The employee is subject to a federal/state/local quarantine or isolation order related to coronavirus</a:t>
            </a:r>
          </a:p>
          <a:p>
            <a:pPr lvl="1"/>
            <a:r>
              <a:rPr lang="en-US" sz="2200" dirty="0"/>
              <a:t>The employee has been advised by a health care provider to self-quarantine due to coronavirus concerns</a:t>
            </a:r>
          </a:p>
          <a:p>
            <a:pPr lvl="1"/>
            <a:r>
              <a:rPr lang="en-US" sz="2200" dirty="0"/>
              <a:t>The employee is experiencing symptoms of coronavirus &amp; is seeking a medical diagnosis</a:t>
            </a:r>
          </a:p>
        </p:txBody>
      </p:sp>
    </p:spTree>
    <p:extLst>
      <p:ext uri="{BB962C8B-B14F-4D97-AF65-F5344CB8AC3E}">
        <p14:creationId xmlns:p14="http://schemas.microsoft.com/office/powerpoint/2010/main" val="1446723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9ABFB-3971-43BD-B6AE-FC028196F984}"/>
              </a:ext>
            </a:extLst>
          </p:cNvPr>
          <p:cNvSpPr>
            <a:spLocks noGrp="1"/>
          </p:cNvSpPr>
          <p:nvPr>
            <p:ph type="title"/>
          </p:nvPr>
        </p:nvSpPr>
        <p:spPr/>
        <p:txBody>
          <a:bodyPr>
            <a:normAutofit/>
          </a:bodyPr>
          <a:lstStyle/>
          <a:p>
            <a:pPr algn="ctr"/>
            <a:r>
              <a:rPr lang="en-US" sz="3200" dirty="0"/>
              <a:t>Emergency paid sick leave</a:t>
            </a:r>
          </a:p>
        </p:txBody>
      </p:sp>
      <p:sp>
        <p:nvSpPr>
          <p:cNvPr id="3" name="Content Placeholder 2">
            <a:extLst>
              <a:ext uri="{FF2B5EF4-FFF2-40B4-BE49-F238E27FC236}">
                <a16:creationId xmlns:a16="http://schemas.microsoft.com/office/drawing/2014/main" id="{C1DE4645-39A6-4A49-9D55-4618256EABEF}"/>
              </a:ext>
            </a:extLst>
          </p:cNvPr>
          <p:cNvSpPr>
            <a:spLocks noGrp="1"/>
          </p:cNvSpPr>
          <p:nvPr>
            <p:ph idx="1"/>
          </p:nvPr>
        </p:nvSpPr>
        <p:spPr/>
        <p:txBody>
          <a:bodyPr>
            <a:normAutofit/>
          </a:bodyPr>
          <a:lstStyle/>
          <a:p>
            <a:r>
              <a:rPr lang="en-US" sz="2400" dirty="0"/>
              <a:t>Emergency Paid Sick Leave can be taken for the following reasons:</a:t>
            </a:r>
          </a:p>
          <a:p>
            <a:pPr lvl="1"/>
            <a:r>
              <a:rPr lang="en-US" sz="2200" dirty="0"/>
              <a:t>The employee is caring for an individual who is subject to a quarantine or isolation order or advised to self-quarantine by a health care provider</a:t>
            </a:r>
          </a:p>
          <a:p>
            <a:pPr lvl="1"/>
            <a:r>
              <a:rPr lang="en-US" sz="2200" dirty="0"/>
              <a:t>The employee is caring for a child whose school or care provider is closed or unavailable due to coronavirus precautions</a:t>
            </a:r>
          </a:p>
          <a:p>
            <a:pPr lvl="1"/>
            <a:r>
              <a:rPr lang="en-US" sz="2200" dirty="0"/>
              <a:t>The employee is experiencing any other condition substantially similar to the coronavirus as specified by the Secretary of the US Department of Health &amp; Human Services in consultation with the Secretary of the Treasury and the Secretary of Labor</a:t>
            </a:r>
          </a:p>
        </p:txBody>
      </p:sp>
    </p:spTree>
    <p:extLst>
      <p:ext uri="{BB962C8B-B14F-4D97-AF65-F5344CB8AC3E}">
        <p14:creationId xmlns:p14="http://schemas.microsoft.com/office/powerpoint/2010/main" val="173151159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M33568355_Tech Dividend design_SL_V1.potx" id="{467224E0-F025-4A0A-AD92-512F9DFA538F}" vid="{0926D7DA-7D63-4ED6-A5D6-C169624678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FC8A1C-A436-42C0-AC33-FAFFFAF219BC}">
  <ds:schemaRefs>
    <ds:schemaRef ds:uri="http://schemas.microsoft.com/sharepoint/v3/contenttype/forms"/>
  </ds:schemaRefs>
</ds:datastoreItem>
</file>

<file path=customXml/itemProps2.xml><?xml version="1.0" encoding="utf-8"?>
<ds:datastoreItem xmlns:ds="http://schemas.openxmlformats.org/officeDocument/2006/customXml" ds:itemID="{FF5C8BF1-B0E4-49A1-808F-40F2AD30E743}">
  <ds:schemaRefs>
    <ds:schemaRef ds:uri="http://www.w3.org/XML/1998/namespace"/>
    <ds:schemaRef ds:uri="http://purl.org/dc/terms/"/>
    <ds:schemaRef ds:uri="16c05727-aa75-4e4a-9b5f-8a80a1165891"/>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71af3243-3dd4-4a8d-8c0d-dd76da1f02a5"/>
  </ds:schemaRefs>
</ds:datastoreItem>
</file>

<file path=customXml/itemProps3.xml><?xml version="1.0" encoding="utf-8"?>
<ds:datastoreItem xmlns:ds="http://schemas.openxmlformats.org/officeDocument/2006/customXml" ds:itemID="{E2C2F66B-486F-47B1-BC58-6A0FC1A72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Tech Dividend design</Template>
  <TotalTime>0</TotalTime>
  <Words>3138</Words>
  <Application>Microsoft Office PowerPoint</Application>
  <PresentationFormat>Widescreen</PresentationFormat>
  <Paragraphs>187</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Calibri</vt:lpstr>
      <vt:lpstr>Gill Sans MT</vt:lpstr>
      <vt:lpstr>Wingdings 2</vt:lpstr>
      <vt:lpstr>Dividend</vt:lpstr>
      <vt:lpstr>CORONAVIRUS workforce issues</vt:lpstr>
      <vt:lpstr>ipma-hr</vt:lpstr>
      <vt:lpstr>coronavirus</vt:lpstr>
      <vt:lpstr>Families first coronavirus response act</vt:lpstr>
      <vt:lpstr>Emergency family and Medical leave</vt:lpstr>
      <vt:lpstr>Emergency family and Medical leave</vt:lpstr>
      <vt:lpstr>Emergency family and Medical leave</vt:lpstr>
      <vt:lpstr>Emergency paid sick leave</vt:lpstr>
      <vt:lpstr>Emergency paid sick leave</vt:lpstr>
      <vt:lpstr>Emergency paid sick leave</vt:lpstr>
      <vt:lpstr>Emergency paid sick leave</vt:lpstr>
      <vt:lpstr>Intermittent leave</vt:lpstr>
      <vt:lpstr>Intermittent leave</vt:lpstr>
      <vt:lpstr>Intermittent leave</vt:lpstr>
      <vt:lpstr>Emergency responders</vt:lpstr>
      <vt:lpstr>Emergency responders</vt:lpstr>
      <vt:lpstr>telework</vt:lpstr>
      <vt:lpstr>Ffcra poster</vt:lpstr>
      <vt:lpstr>Ffcra Questions</vt:lpstr>
      <vt:lpstr>Ffcra questions</vt:lpstr>
      <vt:lpstr>Ipma-hr survey</vt:lpstr>
      <vt:lpstr>Payment of fica taxes on emergency fmla &amp; sick leave</vt:lpstr>
      <vt:lpstr>New York state lawsuit</vt:lpstr>
      <vt:lpstr>New York state lawsuit</vt:lpstr>
      <vt:lpstr>Ffcra lawsuit</vt:lpstr>
      <vt:lpstr>Potential future employment litigation</vt:lpstr>
      <vt:lpstr>Cares act</vt:lpstr>
      <vt:lpstr>Cares act – unemployment benefits</vt:lpstr>
      <vt:lpstr>Eeoc technical assistance</vt:lpstr>
      <vt:lpstr>Eeoc technical assistance</vt:lpstr>
      <vt:lpstr>Eeoc technical assistance</vt:lpstr>
      <vt:lpstr>Future legislation</vt:lpstr>
      <vt:lpstr>Covid-19 heroes fund</vt:lpstr>
      <vt:lpstr>Return to work</vt:lpstr>
      <vt:lpstr>Return to work</vt:lpstr>
      <vt:lpstr>Vacation policies</vt:lpstr>
      <vt:lpstr>Public service recognition week</vt:lpstr>
      <vt:lpstr>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2019-09-10T14:00:38Z</dcterms:created>
  <dcterms:modified xsi:type="dcterms:W3CDTF">2020-04-30T16:47:43Z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