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79" r:id="rId2"/>
    <p:sldId id="405" r:id="rId3"/>
    <p:sldId id="282" r:id="rId4"/>
    <p:sldId id="406" r:id="rId5"/>
    <p:sldId id="417" r:id="rId6"/>
    <p:sldId id="418" r:id="rId7"/>
    <p:sldId id="407" r:id="rId8"/>
    <p:sldId id="411" r:id="rId9"/>
    <p:sldId id="419" r:id="rId10"/>
    <p:sldId id="415" r:id="rId11"/>
    <p:sldId id="420" r:id="rId12"/>
    <p:sldId id="413" r:id="rId13"/>
    <p:sldId id="408" r:id="rId14"/>
    <p:sldId id="421" r:id="rId15"/>
    <p:sldId id="422" r:id="rId16"/>
    <p:sldId id="423" r:id="rId17"/>
    <p:sldId id="424" r:id="rId18"/>
    <p:sldId id="414" r:id="rId19"/>
    <p:sldId id="425" r:id="rId20"/>
    <p:sldId id="426" r:id="rId21"/>
    <p:sldId id="416" r:id="rId22"/>
    <p:sldId id="427" r:id="rId23"/>
    <p:sldId id="409" r:id="rId24"/>
    <p:sldId id="437" r:id="rId25"/>
    <p:sldId id="412" r:id="rId26"/>
    <p:sldId id="434" r:id="rId27"/>
    <p:sldId id="429" r:id="rId28"/>
    <p:sldId id="410" r:id="rId29"/>
    <p:sldId id="428" r:id="rId30"/>
    <p:sldId id="430" r:id="rId31"/>
    <p:sldId id="433" r:id="rId32"/>
    <p:sldId id="431" r:id="rId33"/>
    <p:sldId id="432" r:id="rId34"/>
    <p:sldId id="436" r:id="rId35"/>
    <p:sldId id="283" r:id="rId36"/>
    <p:sldId id="435" r:id="rId3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613"/>
    <a:srgbClr val="FF0000"/>
    <a:srgbClr val="0077D0"/>
    <a:srgbClr val="07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6" autoAdjust="0"/>
    <p:restoredTop sz="76178" autoAdjust="0"/>
  </p:normalViewPr>
  <p:slideViewPr>
    <p:cSldViewPr snapToGrid="0">
      <p:cViewPr varScale="1">
        <p:scale>
          <a:sx n="51" d="100"/>
          <a:sy n="51" d="100"/>
        </p:scale>
        <p:origin x="14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27137" cy="465105"/>
          </a:xfrm>
          <a:prstGeom prst="rect">
            <a:avLst/>
          </a:prstGeom>
        </p:spPr>
        <p:txBody>
          <a:bodyPr vert="horz" lIns="87929" tIns="43964" rIns="87929" bIns="439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51" y="1"/>
            <a:ext cx="3027137" cy="465105"/>
          </a:xfrm>
          <a:prstGeom prst="rect">
            <a:avLst/>
          </a:prstGeom>
        </p:spPr>
        <p:txBody>
          <a:bodyPr vert="horz" lIns="87929" tIns="43964" rIns="87929" bIns="43964" rtlCol="0"/>
          <a:lstStyle>
            <a:lvl1pPr algn="r">
              <a:defRPr sz="1200"/>
            </a:lvl1pPr>
          </a:lstStyle>
          <a:p>
            <a:fld id="{020BA0BF-1864-40D6-A0B4-CE094F6D019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18596"/>
            <a:ext cx="3027137" cy="465105"/>
          </a:xfrm>
          <a:prstGeom prst="rect">
            <a:avLst/>
          </a:prstGeom>
        </p:spPr>
        <p:txBody>
          <a:bodyPr vert="horz" lIns="87929" tIns="43964" rIns="87929" bIns="439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51" y="8818596"/>
            <a:ext cx="3027137" cy="465105"/>
          </a:xfrm>
          <a:prstGeom prst="rect">
            <a:avLst/>
          </a:prstGeom>
        </p:spPr>
        <p:txBody>
          <a:bodyPr vert="horz" lIns="87929" tIns="43964" rIns="87929" bIns="43964" rtlCol="0" anchor="b"/>
          <a:lstStyle>
            <a:lvl1pPr algn="r">
              <a:defRPr sz="1200"/>
            </a:lvl1pPr>
          </a:lstStyle>
          <a:p>
            <a:fld id="{FB5E5763-B82D-4669-91FA-C6538BF97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0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26833" cy="465797"/>
          </a:xfrm>
          <a:prstGeom prst="rect">
            <a:avLst/>
          </a:prstGeom>
        </p:spPr>
        <p:txBody>
          <a:bodyPr vert="horz" lIns="92950" tIns="46475" rIns="92950" bIns="4647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3"/>
            <a:ext cx="3026833" cy="465797"/>
          </a:xfrm>
          <a:prstGeom prst="rect">
            <a:avLst/>
          </a:prstGeom>
        </p:spPr>
        <p:txBody>
          <a:bodyPr vert="horz" lIns="92950" tIns="46475" rIns="92950" bIns="46475" rtlCol="0"/>
          <a:lstStyle>
            <a:lvl1pPr algn="r">
              <a:defRPr sz="1400"/>
            </a:lvl1pPr>
          </a:lstStyle>
          <a:p>
            <a:fld id="{D48D653D-1917-E140-8C9B-A4A8039573E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0" tIns="46475" rIns="92950" bIns="464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3"/>
            <a:ext cx="5588000" cy="3655458"/>
          </a:xfrm>
          <a:prstGeom prst="rect">
            <a:avLst/>
          </a:prstGeom>
        </p:spPr>
        <p:txBody>
          <a:bodyPr vert="horz" lIns="92950" tIns="46475" rIns="92950" bIns="464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2950" tIns="46475" rIns="92950" bIns="4647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2950" tIns="46475" rIns="92950" bIns="46475" rtlCol="0" anchor="b"/>
          <a:lstStyle>
            <a:lvl1pPr algn="r">
              <a:defRPr sz="1400"/>
            </a:lvl1pPr>
          </a:lstStyle>
          <a:p>
            <a:fld id="{8643C3E1-5B1E-5341-A6CB-FC432BF53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Tom - MODERATOR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n-US" dirty="0"/>
              <a:t>Thank you for joining us for today’s webinar, EMS</a:t>
            </a:r>
            <a:r>
              <a:rPr lang="en-US" baseline="0" dirty="0"/>
              <a:t> roles and impacts of COVID-19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n-US" baseline="0" dirty="0"/>
              <a:t>Each speaker introduces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79305">
              <a:defRPr/>
            </a:pPr>
            <a:fld id="{8643C3E1-5B1E-5341-A6CB-FC432BF539E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9305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8032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Veer: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Types of calls (Card 36 reclassification)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“Hear and Treat” via local protocols to reduce EMS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Veer: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Types of calls (Card 36 reclassification)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“Hear and Treat” via local protocols to reduce EMS responses</a:t>
            </a:r>
          </a:p>
          <a:p>
            <a:pPr defTabSz="910820">
              <a:defRPr/>
            </a:pPr>
            <a:endParaRPr lang="en-US" b="1" baseline="0" dirty="0"/>
          </a:p>
          <a:p>
            <a:pPr defTabSz="910820">
              <a:defRPr/>
            </a:pPr>
            <a:r>
              <a:rPr lang="en-US" b="1" baseline="0" dirty="0"/>
              <a:t>Chip/Matt: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Enhanced radio </a:t>
            </a:r>
            <a:r>
              <a:rPr lang="en-US" baseline="0" dirty="0" err="1"/>
              <a:t>comms</a:t>
            </a:r>
            <a:r>
              <a:rPr lang="en-US" baseline="0" dirty="0"/>
              <a:t> for communication </a:t>
            </a:r>
            <a:r>
              <a:rPr lang="en-US" baseline="0" dirty="0" err="1"/>
              <a:t>enroute</a:t>
            </a:r>
            <a:r>
              <a:rPr lang="en-US" baseline="0" dirty="0"/>
              <a:t> and on-scene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Response plans to minimize personnel contact with patient (and PPE use)</a:t>
            </a:r>
          </a:p>
          <a:p>
            <a:pPr defTabSz="91082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Chip &amp; 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PPE use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On-scene processes (minimize personnel in contact with ALL patients)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NO RIDERS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Hospital drop off/interface</a:t>
            </a:r>
            <a:endParaRPr lang="en-US" dirty="0"/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 err="1"/>
              <a:t>Decon</a:t>
            </a:r>
            <a:r>
              <a:rPr lang="en-US" baseline="0" dirty="0"/>
              <a:t> and impact on task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Dr. V – 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Re-enforce</a:t>
            </a:r>
            <a:r>
              <a:rPr lang="en-US" baseline="0" dirty="0"/>
              <a:t> </a:t>
            </a:r>
            <a:r>
              <a:rPr lang="en-US" dirty="0"/>
              <a:t>PPE use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Special attention,</a:t>
            </a:r>
            <a:r>
              <a:rPr lang="en-US" baseline="0" dirty="0"/>
              <a:t> NY’s announcement to NOT transport cardiac arrest victims – rationale and not really </a:t>
            </a:r>
            <a:r>
              <a:rPr lang="en-US" b="1" i="1" baseline="0" dirty="0"/>
              <a:t>a thing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6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Dr. V – 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Cautions/limiting APG procedures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Response/destination protocols 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Dr. V – 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Treat on scene and referral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8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Dr. V – 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On-scene instructions, no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1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Dr. V – 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On-scene instructions, no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5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Chip &amp; 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Roller coaster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Low, then high (potentially)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Examples from NYC, Detroit, New Orleans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Types of calls (Card 36 reclassification)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="1" i="1" baseline="0" dirty="0"/>
              <a:t>**UPDATE THIS SLIDE PRIOR TO PRESENTATION**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51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Chip &amp; 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Roller coaster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Low, then high (potential)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Types of calls (Card 36 reclassification)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="1" i="1" baseline="0" dirty="0"/>
              <a:t>**UPDATE THIS SLIDE PRIOR TO PRESENTATION**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9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Chip &amp; 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Roller coaster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Low, then high (potential)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Types of calls (Card 36 reclassification)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="1" i="1" baseline="0" dirty="0"/>
              <a:t>**UPDATE THIS SLIDE PRIOR TO PRESENTATION**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37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Veer &amp; Chip: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Communication!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Processes for patient hand-off to the ED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Processes to enhance hospital capacity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Inter-facility transports to distribute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3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Veer &amp; Chip: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Communication!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Processes for patient hand-off to the ED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Processes to enhance hospital capacity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Inter-facility transports to distribute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92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Chip/Veer/Matt: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Enhanced</a:t>
            </a:r>
            <a:r>
              <a:rPr lang="en-US" baseline="0" dirty="0"/>
              <a:t> communications/coordination with local and regional stakeholders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Patient navigation vs. patient transportation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Home visits to prevent hospital use (post-discharge, etc.)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In-home testing of PUIs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Staffing/hosting testing sites for HCW/1</a:t>
            </a:r>
            <a:r>
              <a:rPr lang="en-US" baseline="30000" dirty="0"/>
              <a:t>st</a:t>
            </a:r>
            <a:r>
              <a:rPr lang="en-US" baseline="0" dirty="0"/>
              <a:t> Responders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Medical Operations Center coordination/leading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81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45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Chip &amp; 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Even more than after 9/11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Donations,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2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Chip &amp; 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Even more than after 9/11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Donations,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8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Chip/Veer/Matt: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Workforce issues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Staffing/isolation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3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Chip/Veer/Matt: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PPE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26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Chip/Veer/Matt: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Information overload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Changing</a:t>
            </a:r>
            <a:r>
              <a:rPr lang="en-US" baseline="0" dirty="0"/>
              <a:t> federal/regional direction</a:t>
            </a:r>
            <a:endParaRPr lang="en-US" dirty="0"/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Shutdown</a:t>
            </a:r>
            <a:r>
              <a:rPr lang="en-US" baseline="0" dirty="0"/>
              <a:t> of support services</a:t>
            </a:r>
            <a:endParaRPr lang="en-US" dirty="0"/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Time management</a:t>
            </a: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Chip</a:t>
            </a:r>
            <a:r>
              <a:rPr lang="en-US" dirty="0"/>
              <a:t> – </a:t>
            </a:r>
          </a:p>
          <a:p>
            <a:pPr marL="164869" indent="-164869">
              <a:buFont typeface="Arial" panose="020B0604020202020204" pitchFamily="34" charset="0"/>
              <a:buChar char="•"/>
            </a:pPr>
            <a:r>
              <a:rPr lang="en-US" dirty="0"/>
              <a:t>The Academy of International Mobile Healthcare Integration (AIMHI) represents high performance emergency medical and mobile healthcare providers in the U.S., and Canada.</a:t>
            </a:r>
          </a:p>
          <a:p>
            <a:pPr marL="164869" indent="-164869">
              <a:buFont typeface="Arial" panose="020B0604020202020204" pitchFamily="34" charset="0"/>
              <a:buChar char="•"/>
            </a:pPr>
            <a:r>
              <a:rPr lang="en-US" dirty="0"/>
              <a:t>Member organizations are high-performance systems that employ business practices from both the public and private sectors.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1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Chip/Veer/Matt: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Expenses</a:t>
            </a:r>
            <a:r>
              <a:rPr lang="en-US" baseline="0" dirty="0"/>
              <a:t>/</a:t>
            </a:r>
            <a:r>
              <a:rPr lang="en-US" baseline="0" dirty="0" err="1"/>
              <a:t>cashflow</a:t>
            </a:r>
            <a:r>
              <a:rPr lang="en-US" baseline="0" dirty="0"/>
              <a:t>/budget overages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Expenses up, call volume down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Business office staff working remotely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Chip: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Nimble</a:t>
            </a:r>
            <a:r>
              <a:rPr lang="en-US" baseline="0" dirty="0"/>
              <a:t> EMS operations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Structure that supports change/innovation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Supportive city/county 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91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Matt: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Engaged</a:t>
            </a:r>
            <a:r>
              <a:rPr lang="en-US" baseline="0" dirty="0"/>
              <a:t> Medical Director</a:t>
            </a:r>
          </a:p>
          <a:p>
            <a:pPr marL="626188" lvl="1" indent="-170778">
              <a:buFont typeface="Arial" panose="020B0604020202020204" pitchFamily="34" charset="0"/>
              <a:buChar char="•"/>
            </a:pPr>
            <a:r>
              <a:rPr lang="en-US" baseline="0" dirty="0"/>
              <a:t>Plugged into the EMS, healthcare and public</a:t>
            </a:r>
          </a:p>
          <a:p>
            <a:pPr marL="626188" lvl="1" indent="-170778">
              <a:buFont typeface="Arial" panose="020B0604020202020204" pitchFamily="34" charset="0"/>
              <a:buChar char="•"/>
            </a:pPr>
            <a:r>
              <a:rPr lang="en-US" baseline="0" dirty="0"/>
              <a:t>Flexible medical protocols</a:t>
            </a:r>
          </a:p>
          <a:p>
            <a:r>
              <a:rPr lang="en-US" b="1" dirty="0"/>
              <a:t>Veer: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dirty="0"/>
              <a:t>Flexible</a:t>
            </a:r>
            <a:r>
              <a:rPr lang="en-US" baseline="0" dirty="0"/>
              <a:t> operations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Communicate/Communicate/Communicate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Daily meetings w/ops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TMOC,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8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Chip: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Economic relief – support alternate payment models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Treat and refer, alternate destinations</a:t>
            </a:r>
            <a:br>
              <a:rPr lang="en-US" baseline="0" dirty="0"/>
            </a:br>
            <a:r>
              <a:rPr lang="en-US" baseline="0" dirty="0"/>
              <a:t>Enhance health system capacity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Minimize economic losses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Recent CMS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90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Chip: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Economic relief – support alternate payment models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Treat and refer, alternate destinations</a:t>
            </a:r>
            <a:br>
              <a:rPr lang="en-US" baseline="0" dirty="0"/>
            </a:br>
            <a:r>
              <a:rPr lang="en-US" baseline="0" dirty="0"/>
              <a:t>Enhance health system capacity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Minimize economic losses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Recent CMS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5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aids with Q&amp;A question relay logistics.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Tom</a:t>
            </a:r>
            <a:r>
              <a:rPr lang="en-US" dirty="0"/>
              <a:t> -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n-US" dirty="0"/>
              <a:t>Thank you for joining us for today’s webinar, EMS</a:t>
            </a:r>
            <a:r>
              <a:rPr lang="en-US" baseline="0" dirty="0"/>
              <a:t> roles and impacts of COVID-19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79305">
              <a:defRPr/>
            </a:pPr>
            <a:fld id="{8643C3E1-5B1E-5341-A6CB-FC432BF539E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9305">
                <a:defRPr/>
              </a:pPr>
              <a:t>36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652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Veer </a:t>
            </a:r>
            <a:r>
              <a:rPr lang="en-US" baseline="0" dirty="0">
                <a:solidFill>
                  <a:schemeClr val="accent2">
                    <a:lumMod val="75000"/>
                  </a:schemeClr>
                </a:solidFill>
              </a:rPr>
              <a:t>– in 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ayman’s terms</a:t>
            </a:r>
            <a:r>
              <a:rPr lang="en-US" baseline="0" dirty="0">
                <a:solidFill>
                  <a:schemeClr val="accent2">
                    <a:lumMod val="75000"/>
                  </a:schemeClr>
                </a:solidFill>
              </a:rPr>
              <a:t> – why are people so ‘freaked out’ about the virus as opposed to say, the flu?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3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Many areas to discuss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Workforce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Dispatch processes &amp; protocols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Response processes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Clinical protocols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Response volume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Healthcare system integration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EMS’ role in the community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Economics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Chip &amp; 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Concerns/fears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Questions and communication</a:t>
            </a:r>
          </a:p>
          <a:p>
            <a:pPr marL="626188" lvl="1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6 x per week ALL STAFF conference calls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Alternate living arrangements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Testing to release to work</a:t>
            </a:r>
          </a:p>
          <a:p>
            <a:pPr marL="170778" indent="-170778">
              <a:buFont typeface="Arial" panose="020B0604020202020204" pitchFamily="34" charset="0"/>
              <a:buChar char="•"/>
            </a:pPr>
            <a:r>
              <a:rPr lang="en-US" baseline="0" dirty="0"/>
              <a:t>Workforce (screening, isolation, alternate resident locations)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2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20">
              <a:defRPr/>
            </a:pPr>
            <a:r>
              <a:rPr lang="en-US" b="1" dirty="0"/>
              <a:t>Example - Matt: 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Screening all workers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Keep campus personnel safe</a:t>
            </a:r>
          </a:p>
          <a:p>
            <a:pPr marL="170778" indent="-170778" defTabSz="91082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Ease screening into other healthcare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C3E1-5B1E-5341-A6CB-FC432BF539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90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1389C-F8D0-4135-9F7A-EB3184FFF30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E8623-DF06-4E55-972A-0AF25B161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1389C-F8D0-4135-9F7A-EB3184FFF30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E8623-DF06-4E55-972A-0AF25B161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0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6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45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1389C-F8D0-4135-9F7A-EB3184FFF30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E8623-DF06-4E55-972A-0AF25B161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3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1389C-F8D0-4135-9F7A-EB3184FFF30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E8623-DF06-4E55-972A-0AF25B161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5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1389C-F8D0-4135-9F7A-EB3184FFF30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E8623-DF06-4E55-972A-0AF25B161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1389C-F8D0-4135-9F7A-EB3184FFF30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E8623-DF06-4E55-972A-0AF25B161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1389C-F8D0-4135-9F7A-EB3184FFF30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E8623-DF06-4E55-972A-0AF25B161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1389C-F8D0-4135-9F7A-EB3184FFF30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E8623-DF06-4E55-972A-0AF25B161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291" y="365125"/>
            <a:ext cx="10873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291" y="1825625"/>
            <a:ext cx="108735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44" y="5129349"/>
            <a:ext cx="743335" cy="1592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40" y="5833691"/>
            <a:ext cx="1699854" cy="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F661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F661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F661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338138"/>
            <a:ext cx="10515600" cy="151120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COVID-19</a:t>
            </a:r>
            <a:br>
              <a:rPr lang="en-US" sz="4800" dirty="0"/>
            </a:br>
            <a:r>
              <a:rPr lang="en-US" sz="4000" i="1" dirty="0"/>
              <a:t>Emergency Medical Services’ Role and Impact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755062" y="3887300"/>
            <a:ext cx="2542311" cy="74179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/>
              <a:t>Chip Decker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/>
              <a:t>Richmond Ambulance Authority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/>
              <a:t>President, AIMHI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272824" y="6056612"/>
            <a:ext cx="2919846" cy="54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Veer Vithalani, M.D., FAEMS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MedStar Mobile Healthcare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832" y="1910369"/>
            <a:ext cx="1946773" cy="194677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4902" y="1952597"/>
            <a:ext cx="2919846" cy="2753799"/>
            <a:chOff x="512708" y="3247141"/>
            <a:chExt cx="2919846" cy="27537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741" y="3247141"/>
              <a:ext cx="1595781" cy="1921728"/>
            </a:xfrm>
            <a:prstGeom prst="rect">
              <a:avLst/>
            </a:prstGeom>
          </p:spPr>
        </p:pic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512708" y="5168869"/>
              <a:ext cx="2919846" cy="8320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/>
                <a:t>Tom Wieczorek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/>
                <a:t>Center for Public Safety Management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388" y="4629098"/>
            <a:ext cx="1690718" cy="1425837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6252902" y="6063829"/>
            <a:ext cx="2919846" cy="52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Matt Zavadsky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MedStar Mobile Healthcare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486" y="4534383"/>
            <a:ext cx="1300678" cy="1518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105" y="1910369"/>
            <a:ext cx="3635461" cy="22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Dispatch Processes…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27" y="1497921"/>
            <a:ext cx="9366422" cy="41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5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Dispatch Processes…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68" y="1561949"/>
            <a:ext cx="9598754" cy="36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Response Processes…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72" y="4032697"/>
            <a:ext cx="3418173" cy="257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222" y="4050720"/>
            <a:ext cx="3802665" cy="2536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644" y="1368495"/>
            <a:ext cx="4114801" cy="23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14" y="921179"/>
            <a:ext cx="4635406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Clinical Protocols…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249" y="492461"/>
            <a:ext cx="7142062" cy="58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9" y="1081817"/>
            <a:ext cx="3399731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Clinical Protocols…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530" y="514859"/>
            <a:ext cx="6832939" cy="6046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639" y="4394920"/>
            <a:ext cx="2449830" cy="21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9" y="1081817"/>
            <a:ext cx="3399731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Clinical Protocols…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567" y="556055"/>
            <a:ext cx="7532637" cy="57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167" y="556052"/>
            <a:ext cx="8033259" cy="58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0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071" y="333632"/>
            <a:ext cx="8608285" cy="62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5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Response</a:t>
            </a:r>
            <a:r>
              <a:rPr lang="en-US" sz="4800" dirty="0">
                <a:solidFill>
                  <a:srgbClr val="DF6613"/>
                </a:solidFill>
              </a:rPr>
              <a:t> Volume…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3412" y="5627527"/>
            <a:ext cx="5227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 </a:t>
            </a:r>
            <a:r>
              <a:rPr lang="en-US" sz="3600" b="1" dirty="0">
                <a:solidFill>
                  <a:srgbClr val="DF6613"/>
                </a:solidFill>
              </a:rPr>
              <a:t> </a:t>
            </a:r>
            <a:r>
              <a:rPr lang="en-US" sz="2000" b="1" dirty="0">
                <a:solidFill>
                  <a:srgbClr val="DF6613"/>
                </a:solidFill>
              </a:rPr>
              <a:t> </a:t>
            </a:r>
            <a:r>
              <a:rPr lang="en-US" sz="3600" b="1" dirty="0">
                <a:solidFill>
                  <a:srgbClr val="DF6613"/>
                </a:solidFill>
              </a:rPr>
              <a:t> </a:t>
            </a:r>
            <a:r>
              <a:rPr lang="en-US" sz="2000" b="1" i="1" dirty="0">
                <a:solidFill>
                  <a:srgbClr val="DF6613"/>
                </a:solidFill>
              </a:rPr>
              <a:t>January to April Transport Change:</a:t>
            </a:r>
            <a:r>
              <a:rPr lang="en-US" sz="3600" b="1" dirty="0">
                <a:solidFill>
                  <a:srgbClr val="DF6613"/>
                </a:solidFill>
              </a:rPr>
              <a:t> </a:t>
            </a:r>
            <a:r>
              <a:rPr lang="en-US" sz="2000" b="1" dirty="0">
                <a:solidFill>
                  <a:srgbClr val="DF6613"/>
                </a:solidFill>
              </a:rPr>
              <a:t>-31.3%</a:t>
            </a:r>
            <a:r>
              <a:rPr lang="en-US" sz="3600" b="1" dirty="0">
                <a:solidFill>
                  <a:srgbClr val="DF6613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34868"/>
              </p:ext>
            </p:extLst>
          </p:nvPr>
        </p:nvGraphicFramePr>
        <p:xfrm>
          <a:off x="583406" y="1498124"/>
          <a:ext cx="10880882" cy="2255520"/>
        </p:xfrm>
        <a:graphic>
          <a:graphicData uri="http://schemas.openxmlformats.org/drawingml/2006/table">
            <a:tbl>
              <a:tblPr/>
              <a:tblGrid>
                <a:gridCol w="1280104">
                  <a:extLst>
                    <a:ext uri="{9D8B030D-6E8A-4147-A177-3AD203B41FA5}">
                      <a16:colId xmlns:a16="http://schemas.microsoft.com/office/drawing/2014/main" val="3226433866"/>
                    </a:ext>
                  </a:extLst>
                </a:gridCol>
                <a:gridCol w="1621465">
                  <a:extLst>
                    <a:ext uri="{9D8B030D-6E8A-4147-A177-3AD203B41FA5}">
                      <a16:colId xmlns:a16="http://schemas.microsoft.com/office/drawing/2014/main" val="2607089868"/>
                    </a:ext>
                  </a:extLst>
                </a:gridCol>
                <a:gridCol w="1130758">
                  <a:extLst>
                    <a:ext uri="{9D8B030D-6E8A-4147-A177-3AD203B41FA5}">
                      <a16:colId xmlns:a16="http://schemas.microsoft.com/office/drawing/2014/main" val="97810651"/>
                    </a:ext>
                  </a:extLst>
                </a:gridCol>
                <a:gridCol w="1024083">
                  <a:extLst>
                    <a:ext uri="{9D8B030D-6E8A-4147-A177-3AD203B41FA5}">
                      <a16:colId xmlns:a16="http://schemas.microsoft.com/office/drawing/2014/main" val="3196636295"/>
                    </a:ext>
                  </a:extLst>
                </a:gridCol>
                <a:gridCol w="1130758">
                  <a:extLst>
                    <a:ext uri="{9D8B030D-6E8A-4147-A177-3AD203B41FA5}">
                      <a16:colId xmlns:a16="http://schemas.microsoft.com/office/drawing/2014/main" val="1354989605"/>
                    </a:ext>
                  </a:extLst>
                </a:gridCol>
                <a:gridCol w="1130758">
                  <a:extLst>
                    <a:ext uri="{9D8B030D-6E8A-4147-A177-3AD203B41FA5}">
                      <a16:colId xmlns:a16="http://schemas.microsoft.com/office/drawing/2014/main" val="2337439993"/>
                    </a:ext>
                  </a:extLst>
                </a:gridCol>
                <a:gridCol w="1194764">
                  <a:extLst>
                    <a:ext uri="{9D8B030D-6E8A-4147-A177-3AD203B41FA5}">
                      <a16:colId xmlns:a16="http://schemas.microsoft.com/office/drawing/2014/main" val="250525395"/>
                    </a:ext>
                  </a:extLst>
                </a:gridCol>
                <a:gridCol w="1194764">
                  <a:extLst>
                    <a:ext uri="{9D8B030D-6E8A-4147-A177-3AD203B41FA5}">
                      <a16:colId xmlns:a16="http://schemas.microsoft.com/office/drawing/2014/main" val="1318273270"/>
                    </a:ext>
                  </a:extLst>
                </a:gridCol>
                <a:gridCol w="1173428">
                  <a:extLst>
                    <a:ext uri="{9D8B030D-6E8A-4147-A177-3AD203B41FA5}">
                      <a16:colId xmlns:a16="http://schemas.microsoft.com/office/drawing/2014/main" val="88812103"/>
                    </a:ext>
                  </a:extLst>
                </a:gridCol>
              </a:tblGrid>
              <a:tr h="2468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Volume Analysis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13435"/>
                  </a:ext>
                </a:extLst>
              </a:tr>
              <a:tr h="2468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 April 14, 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397340"/>
                  </a:ext>
                </a:extLst>
              </a:tr>
              <a:tr h="49361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Volume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Responses per Day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Transports per Day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Ratio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725450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411.8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319.6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0722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400.3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307.3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632168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381.6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276.9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431591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333.9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219.6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426457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389.3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290.3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3469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03411" y="4981196"/>
            <a:ext cx="5100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 </a:t>
            </a:r>
            <a:r>
              <a:rPr lang="en-US" sz="3600" b="1" dirty="0">
                <a:solidFill>
                  <a:srgbClr val="DF6613"/>
                </a:solidFill>
              </a:rPr>
              <a:t> </a:t>
            </a:r>
            <a:r>
              <a:rPr lang="en-US" sz="2000" b="1" dirty="0">
                <a:solidFill>
                  <a:srgbClr val="DF6613"/>
                </a:solidFill>
              </a:rPr>
              <a:t> </a:t>
            </a:r>
            <a:r>
              <a:rPr lang="en-US" sz="3600" b="1" dirty="0">
                <a:solidFill>
                  <a:srgbClr val="DF6613"/>
                </a:solidFill>
              </a:rPr>
              <a:t> </a:t>
            </a:r>
            <a:r>
              <a:rPr lang="en-US" sz="2000" b="1" i="1" dirty="0">
                <a:solidFill>
                  <a:srgbClr val="DF6613"/>
                </a:solidFill>
              </a:rPr>
              <a:t>January to April Response Change:</a:t>
            </a:r>
            <a:r>
              <a:rPr lang="en-US" sz="3600" b="1" dirty="0">
                <a:solidFill>
                  <a:srgbClr val="DF6613"/>
                </a:solidFill>
              </a:rPr>
              <a:t> </a:t>
            </a:r>
            <a:r>
              <a:rPr lang="en-US" sz="2000" b="1" dirty="0">
                <a:solidFill>
                  <a:srgbClr val="DF6613"/>
                </a:solidFill>
              </a:rPr>
              <a:t>-18.9%</a:t>
            </a:r>
            <a:r>
              <a:rPr lang="en-US" sz="3600" b="1" dirty="0">
                <a:solidFill>
                  <a:srgbClr val="DF661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31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Response</a:t>
            </a:r>
            <a:r>
              <a:rPr lang="en-US" sz="4800" dirty="0">
                <a:solidFill>
                  <a:srgbClr val="DF6613"/>
                </a:solidFill>
              </a:rPr>
              <a:t> Volume…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46247"/>
              </p:ext>
            </p:extLst>
          </p:nvPr>
        </p:nvGraphicFramePr>
        <p:xfrm>
          <a:off x="1817369" y="1371608"/>
          <a:ext cx="8795592" cy="5140580"/>
        </p:xfrm>
        <a:graphic>
          <a:graphicData uri="http://schemas.openxmlformats.org/drawingml/2006/table">
            <a:tbl>
              <a:tblPr/>
              <a:tblGrid>
                <a:gridCol w="755300">
                  <a:extLst>
                    <a:ext uri="{9D8B030D-6E8A-4147-A177-3AD203B41FA5}">
                      <a16:colId xmlns:a16="http://schemas.microsoft.com/office/drawing/2014/main" val="1269964801"/>
                    </a:ext>
                  </a:extLst>
                </a:gridCol>
                <a:gridCol w="840576">
                  <a:extLst>
                    <a:ext uri="{9D8B030D-6E8A-4147-A177-3AD203B41FA5}">
                      <a16:colId xmlns:a16="http://schemas.microsoft.com/office/drawing/2014/main" val="4247679698"/>
                    </a:ext>
                  </a:extLst>
                </a:gridCol>
                <a:gridCol w="840576">
                  <a:extLst>
                    <a:ext uri="{9D8B030D-6E8A-4147-A177-3AD203B41FA5}">
                      <a16:colId xmlns:a16="http://schemas.microsoft.com/office/drawing/2014/main" val="1602339821"/>
                    </a:ext>
                  </a:extLst>
                </a:gridCol>
                <a:gridCol w="645660">
                  <a:extLst>
                    <a:ext uri="{9D8B030D-6E8A-4147-A177-3AD203B41FA5}">
                      <a16:colId xmlns:a16="http://schemas.microsoft.com/office/drawing/2014/main" val="2167676549"/>
                    </a:ext>
                  </a:extLst>
                </a:gridCol>
                <a:gridCol w="730936">
                  <a:extLst>
                    <a:ext uri="{9D8B030D-6E8A-4147-A177-3AD203B41FA5}">
                      <a16:colId xmlns:a16="http://schemas.microsoft.com/office/drawing/2014/main" val="3478516975"/>
                    </a:ext>
                  </a:extLst>
                </a:gridCol>
                <a:gridCol w="730936">
                  <a:extLst>
                    <a:ext uri="{9D8B030D-6E8A-4147-A177-3AD203B41FA5}">
                      <a16:colId xmlns:a16="http://schemas.microsoft.com/office/drawing/2014/main" val="2134770165"/>
                    </a:ext>
                  </a:extLst>
                </a:gridCol>
                <a:gridCol w="621295">
                  <a:extLst>
                    <a:ext uri="{9D8B030D-6E8A-4147-A177-3AD203B41FA5}">
                      <a16:colId xmlns:a16="http://schemas.microsoft.com/office/drawing/2014/main" val="721635244"/>
                    </a:ext>
                  </a:extLst>
                </a:gridCol>
                <a:gridCol w="779665">
                  <a:extLst>
                    <a:ext uri="{9D8B030D-6E8A-4147-A177-3AD203B41FA5}">
                      <a16:colId xmlns:a16="http://schemas.microsoft.com/office/drawing/2014/main" val="2851283341"/>
                    </a:ext>
                  </a:extLst>
                </a:gridCol>
                <a:gridCol w="682206">
                  <a:extLst>
                    <a:ext uri="{9D8B030D-6E8A-4147-A177-3AD203B41FA5}">
                      <a16:colId xmlns:a16="http://schemas.microsoft.com/office/drawing/2014/main" val="3742657439"/>
                    </a:ext>
                  </a:extLst>
                </a:gridCol>
                <a:gridCol w="816211">
                  <a:extLst>
                    <a:ext uri="{9D8B030D-6E8A-4147-A177-3AD203B41FA5}">
                      <a16:colId xmlns:a16="http://schemas.microsoft.com/office/drawing/2014/main" val="4285652772"/>
                    </a:ext>
                  </a:extLst>
                </a:gridCol>
                <a:gridCol w="706571">
                  <a:extLst>
                    <a:ext uri="{9D8B030D-6E8A-4147-A177-3AD203B41FA5}">
                      <a16:colId xmlns:a16="http://schemas.microsoft.com/office/drawing/2014/main" val="686624967"/>
                    </a:ext>
                  </a:extLst>
                </a:gridCol>
                <a:gridCol w="645660">
                  <a:extLst>
                    <a:ext uri="{9D8B030D-6E8A-4147-A177-3AD203B41FA5}">
                      <a16:colId xmlns:a16="http://schemas.microsoft.com/office/drawing/2014/main" val="3032411469"/>
                    </a:ext>
                  </a:extLst>
                </a:gridCol>
              </a:tblGrid>
              <a:tr h="23845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Incidents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 36 Determinant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46675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Responses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Transports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Ratio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Volume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Responses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Transports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Transports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Responses per Hour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Transports per Hour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Ratio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76581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0.740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97606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0.666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6698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0.733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0030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29074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0.628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34267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0.652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40464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0.661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195349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73781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4466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0.693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10318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0.695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51949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0.662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89869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0.671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3917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0.630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3735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0.635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655514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0.610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131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0.674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7257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0.664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98757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0.627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4566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0.666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93698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0.639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90695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0.694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99518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0.678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78718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0.648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33726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14-Apr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0.715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0.745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17478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0.671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55" marR="6155" marT="6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0.678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3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18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59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F6613"/>
                </a:solidFill>
              </a:rPr>
              <a:t>About The Center for Public Safety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5259" y="1385626"/>
            <a:ext cx="53236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ato"/>
              </a:rPr>
              <a:t>Workload and Operations Analysis</a:t>
            </a:r>
          </a:p>
          <a:p>
            <a:pPr fontAlgn="base"/>
            <a:r>
              <a:rPr lang="en-US" dirty="0">
                <a:solidFill>
                  <a:srgbClr val="555555"/>
                </a:solidFill>
                <a:latin typeface="Lato"/>
              </a:rPr>
              <a:t>Combining consulting and experience in managing over 300 public safety agencies to assess the workload and/or operations of client agencies. </a:t>
            </a:r>
          </a:p>
          <a:p>
            <a:pPr fontAlgn="base"/>
            <a:endParaRPr lang="en-US" dirty="0">
              <a:solidFill>
                <a:srgbClr val="555555"/>
              </a:solidFill>
              <a:latin typeface="Lato"/>
            </a:endParaRPr>
          </a:p>
          <a:p>
            <a:pPr fontAlgn="base"/>
            <a:r>
              <a:rPr lang="en-US" dirty="0">
                <a:solidFill>
                  <a:srgbClr val="555555"/>
                </a:solidFill>
                <a:latin typeface="Lato"/>
              </a:rPr>
              <a:t>This involves data collection and analysis, interviews, comparison analysis and observation. </a:t>
            </a:r>
          </a:p>
          <a:p>
            <a:pPr fontAlgn="base"/>
            <a:endParaRPr lang="en-US" dirty="0">
              <a:solidFill>
                <a:srgbClr val="555555"/>
              </a:solidFill>
              <a:latin typeface="Lato"/>
            </a:endParaRPr>
          </a:p>
          <a:p>
            <a:pPr fontAlgn="base"/>
            <a:r>
              <a:rPr lang="en-US" dirty="0">
                <a:solidFill>
                  <a:srgbClr val="555555"/>
                </a:solidFill>
                <a:latin typeface="Lato"/>
              </a:rPr>
              <a:t>Recommendations are developed for balancing workload and service needs within local budgets. </a:t>
            </a:r>
          </a:p>
          <a:p>
            <a:pPr fontAlgn="base"/>
            <a:endParaRPr lang="en-US" dirty="0">
              <a:solidFill>
                <a:srgbClr val="555555"/>
              </a:solidFill>
              <a:latin typeface="Lato"/>
            </a:endParaRPr>
          </a:p>
          <a:p>
            <a:pPr fontAlgn="base"/>
            <a:r>
              <a:rPr lang="en-US" dirty="0">
                <a:solidFill>
                  <a:srgbClr val="555555"/>
                </a:solidFill>
                <a:latin typeface="Lato"/>
              </a:rPr>
              <a:t>The goal is more efficient and effective public safety service delivery that is grounded in data and best practices.</a:t>
            </a:r>
            <a:endParaRPr lang="en-US" b="0" dirty="0">
              <a:solidFill>
                <a:srgbClr val="555555"/>
              </a:solidFill>
              <a:effectLst/>
              <a:latin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40" y="2034961"/>
            <a:ext cx="5526652" cy="3559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066" y="1385626"/>
            <a:ext cx="5827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Center for Public Safety Management has conducted 348 projects, in 44 states &amp; Canada and 256 jurisdictions.</a:t>
            </a:r>
          </a:p>
        </p:txBody>
      </p:sp>
    </p:spTree>
    <p:extLst>
      <p:ext uri="{BB962C8B-B14F-4D97-AF65-F5344CB8AC3E}">
        <p14:creationId xmlns:p14="http://schemas.microsoft.com/office/powerpoint/2010/main" val="198533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1" y="365125"/>
            <a:ext cx="10873509" cy="69786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Response</a:t>
            </a:r>
            <a:r>
              <a:rPr lang="en-US" sz="4800" dirty="0">
                <a:solidFill>
                  <a:srgbClr val="DF6613"/>
                </a:solidFill>
              </a:rPr>
              <a:t> Volume…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95737"/>
              </p:ext>
            </p:extLst>
          </p:nvPr>
        </p:nvGraphicFramePr>
        <p:xfrm>
          <a:off x="2846072" y="1062993"/>
          <a:ext cx="6080757" cy="5532116"/>
        </p:xfrm>
        <a:graphic>
          <a:graphicData uri="http://schemas.openxmlformats.org/drawingml/2006/table">
            <a:tbl>
              <a:tblPr/>
              <a:tblGrid>
                <a:gridCol w="900397">
                  <a:extLst>
                    <a:ext uri="{9D8B030D-6E8A-4147-A177-3AD203B41FA5}">
                      <a16:colId xmlns:a16="http://schemas.microsoft.com/office/drawing/2014/main" val="175112445"/>
                    </a:ext>
                  </a:extLst>
                </a:gridCol>
                <a:gridCol w="1443101">
                  <a:extLst>
                    <a:ext uri="{9D8B030D-6E8A-4147-A177-3AD203B41FA5}">
                      <a16:colId xmlns:a16="http://schemas.microsoft.com/office/drawing/2014/main" val="4274256362"/>
                    </a:ext>
                  </a:extLst>
                </a:gridCol>
                <a:gridCol w="777054">
                  <a:extLst>
                    <a:ext uri="{9D8B030D-6E8A-4147-A177-3AD203B41FA5}">
                      <a16:colId xmlns:a16="http://schemas.microsoft.com/office/drawing/2014/main" val="3259466230"/>
                    </a:ext>
                  </a:extLst>
                </a:gridCol>
                <a:gridCol w="592041">
                  <a:extLst>
                    <a:ext uri="{9D8B030D-6E8A-4147-A177-3AD203B41FA5}">
                      <a16:colId xmlns:a16="http://schemas.microsoft.com/office/drawing/2014/main" val="991796801"/>
                    </a:ext>
                  </a:extLst>
                </a:gridCol>
                <a:gridCol w="592041">
                  <a:extLst>
                    <a:ext uri="{9D8B030D-6E8A-4147-A177-3AD203B41FA5}">
                      <a16:colId xmlns:a16="http://schemas.microsoft.com/office/drawing/2014/main" val="402897049"/>
                    </a:ext>
                  </a:extLst>
                </a:gridCol>
                <a:gridCol w="592041">
                  <a:extLst>
                    <a:ext uri="{9D8B030D-6E8A-4147-A177-3AD203B41FA5}">
                      <a16:colId xmlns:a16="http://schemas.microsoft.com/office/drawing/2014/main" val="1412726575"/>
                    </a:ext>
                  </a:extLst>
                </a:gridCol>
                <a:gridCol w="592041">
                  <a:extLst>
                    <a:ext uri="{9D8B030D-6E8A-4147-A177-3AD203B41FA5}">
                      <a16:colId xmlns:a16="http://schemas.microsoft.com/office/drawing/2014/main" val="1518433507"/>
                    </a:ext>
                  </a:extLst>
                </a:gridCol>
                <a:gridCol w="592041">
                  <a:extLst>
                    <a:ext uri="{9D8B030D-6E8A-4147-A177-3AD203B41FA5}">
                      <a16:colId xmlns:a16="http://schemas.microsoft.com/office/drawing/2014/main" val="2731504829"/>
                    </a:ext>
                  </a:extLst>
                </a:gridCol>
              </a:tblGrid>
              <a:tr h="19921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Disposition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4676"/>
                  </a:ext>
                </a:extLst>
              </a:tr>
              <a:tr h="3677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Crew = COVID Follow-up Warranted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Transported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 19 Protocol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Refused All Care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Flight Crew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767440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104632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166727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67282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68708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678876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776200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360246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997589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11232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57887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76344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209858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929928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16310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19297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469568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78398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542277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748762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41581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543038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283579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13145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12578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14-Apr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460570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Running Total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156735"/>
                  </a:ext>
                </a:extLst>
              </a:tr>
              <a:tr h="18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Daily Average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6027" marR="6027" marT="6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DF6613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21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79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74" y="1589370"/>
            <a:ext cx="4160906" cy="245221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DF6613"/>
                </a:solidFill>
              </a:rPr>
              <a:t>Healthcare System Integration…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17" y="254214"/>
            <a:ext cx="55340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54" y="1143600"/>
            <a:ext cx="4640426" cy="245221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Healthcare System Integration…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30" y="299007"/>
            <a:ext cx="59436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06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EMS’ Enhanced Role in the Community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77" y="1643579"/>
            <a:ext cx="6979923" cy="349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88" y="1643579"/>
            <a:ext cx="3169392" cy="40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95" y="452571"/>
            <a:ext cx="5174195" cy="5157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422" y="835631"/>
            <a:ext cx="5088706" cy="45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Community Support…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613" y="4831492"/>
            <a:ext cx="5123418" cy="1707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97" y="1858146"/>
            <a:ext cx="4226011" cy="2377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273" y="1699547"/>
            <a:ext cx="4979516" cy="2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75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Community Support…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46" y="1690688"/>
            <a:ext cx="3424657" cy="228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173" y="1690688"/>
            <a:ext cx="3132079" cy="2285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762" y="4201297"/>
            <a:ext cx="4018474" cy="2542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106" y="955616"/>
            <a:ext cx="2812217" cy="45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0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Current EMS Challenges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314" y="1459724"/>
            <a:ext cx="9442667" cy="41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4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Current EMS Challenges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939" y="1507523"/>
            <a:ext cx="9410742" cy="41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2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Current EMS Challenges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692" y="1609919"/>
            <a:ext cx="3398108" cy="2548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3" y="1690688"/>
            <a:ext cx="3978403" cy="2387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741" y="4233940"/>
            <a:ext cx="5625552" cy="25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5868E2-72F8-4B5C-8556-5761E1B50B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940" y="3765328"/>
            <a:ext cx="3090446" cy="19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09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Current EMS Challenges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697" y="1551544"/>
            <a:ext cx="6632489" cy="49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4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874" y="365125"/>
            <a:ext cx="4094206" cy="6141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02" y="1792566"/>
            <a:ext cx="4891425" cy="32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Best Practices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467" y="1929822"/>
            <a:ext cx="5815784" cy="3000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6" y="1929822"/>
            <a:ext cx="5869629" cy="3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4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81" y="549102"/>
            <a:ext cx="6561349" cy="58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4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81" y="549102"/>
            <a:ext cx="6561349" cy="5802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9" y="1690688"/>
            <a:ext cx="11702415" cy="37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2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721" y="1371599"/>
            <a:ext cx="7199067" cy="362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33" y="1371599"/>
            <a:ext cx="2979894" cy="34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5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338138"/>
            <a:ext cx="10515600" cy="95932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Thank You!</a:t>
            </a:r>
            <a:endParaRPr lang="en-US" sz="40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755062" y="3887300"/>
            <a:ext cx="2542311" cy="74179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/>
              <a:t>Chip Decker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/>
              <a:t>Richmond Ambulance Authority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/>
              <a:t>President, AIMHI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272824" y="6056612"/>
            <a:ext cx="2919846" cy="54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Veer Vithalani, M.D., FAEMS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MedStar Mobile Healthcare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832" y="1910369"/>
            <a:ext cx="1946773" cy="194677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4902" y="1952597"/>
            <a:ext cx="2919846" cy="2753799"/>
            <a:chOff x="512708" y="3247141"/>
            <a:chExt cx="2919846" cy="27537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741" y="3247141"/>
              <a:ext cx="1595781" cy="1921728"/>
            </a:xfrm>
            <a:prstGeom prst="rect">
              <a:avLst/>
            </a:prstGeom>
          </p:spPr>
        </p:pic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512708" y="5168869"/>
              <a:ext cx="2919846" cy="8320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/>
                <a:t>Tom Wieczorek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/>
                <a:t>Center for Public Safety Management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388" y="4629098"/>
            <a:ext cx="1690718" cy="1425837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6252902" y="6063829"/>
            <a:ext cx="2919846" cy="52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Matt Zavadsky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MedStar Mobile Healthcare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486" y="4534383"/>
            <a:ext cx="1300678" cy="1518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987" y="2062783"/>
            <a:ext cx="4817835" cy="18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7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Tell us about this virus?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069" y="1918212"/>
            <a:ext cx="6049952" cy="36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68A0-485D-46F3-91F1-93F45A39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B269-AD69-4662-B032-21D73DCD2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1507524"/>
            <a:ext cx="10873509" cy="4669439"/>
          </a:xfrm>
        </p:spPr>
        <p:txBody>
          <a:bodyPr anchor="t">
            <a:normAutofit/>
          </a:bodyPr>
          <a:lstStyle/>
          <a:p>
            <a:r>
              <a:rPr lang="en-US" sz="3200" dirty="0"/>
              <a:t>Disease first identified in Wuhan, China in December 2019</a:t>
            </a:r>
          </a:p>
          <a:p>
            <a:r>
              <a:rPr lang="en-US" sz="3200" dirty="0"/>
              <a:t>Caused by novel (new) coronavirus, named “SARS-COV-2”</a:t>
            </a:r>
          </a:p>
          <a:p>
            <a:pPr lvl="1"/>
            <a:r>
              <a:rPr lang="en-US" sz="2800" dirty="0"/>
              <a:t>Different than the 4 standard human coronaviruses, SARS, or MERS</a:t>
            </a:r>
          </a:p>
          <a:p>
            <a:r>
              <a:rPr lang="en-US" sz="3200" dirty="0"/>
              <a:t>Disease called “Corona Virus Disease 2019” or COVID-19</a:t>
            </a:r>
          </a:p>
          <a:p>
            <a:r>
              <a:rPr lang="en-US" sz="3200" dirty="0"/>
              <a:t>Now in more than 100 countries, including the USA</a:t>
            </a:r>
          </a:p>
          <a:p>
            <a:r>
              <a:rPr lang="en-US" sz="3200" dirty="0"/>
              <a:t>Currently considered a “pandemic” due to sustained person-to-person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215" y="4807727"/>
            <a:ext cx="2201612" cy="17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8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91" y="1594022"/>
            <a:ext cx="5943369" cy="4582941"/>
          </a:xfrm>
        </p:spPr>
        <p:txBody>
          <a:bodyPr anchor="t">
            <a:normAutofit/>
          </a:bodyPr>
          <a:lstStyle/>
          <a:p>
            <a:r>
              <a:rPr lang="en-US" sz="3200" dirty="0"/>
              <a:t>Majority (80%) infections are mild – 15% severe – 5% ICU</a:t>
            </a:r>
          </a:p>
          <a:p>
            <a:r>
              <a:rPr lang="en-US" sz="3200" dirty="0"/>
              <a:t>Transmissibility (R0) - ~2.4</a:t>
            </a:r>
          </a:p>
          <a:p>
            <a:r>
              <a:rPr lang="en-US" sz="3200" dirty="0"/>
              <a:t>Case Fatality Rate - ~2%</a:t>
            </a:r>
          </a:p>
          <a:p>
            <a:r>
              <a:rPr lang="en-US" sz="3200" dirty="0"/>
              <a:t>Highest risk in 60+ and/or heart/lung disease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131" y="1074420"/>
            <a:ext cx="3030198" cy="48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8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COVID-19 Impact on EMS </a:t>
            </a:r>
            <a:r>
              <a:rPr lang="en-US" sz="4800" i="1" u="sng" dirty="0">
                <a:solidFill>
                  <a:srgbClr val="DF6613"/>
                </a:solidFill>
              </a:rPr>
              <a:t>Operations</a:t>
            </a:r>
            <a:r>
              <a:rPr lang="en-US" sz="4800" dirty="0">
                <a:solidFill>
                  <a:srgbClr val="DF6613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080" y="1437253"/>
            <a:ext cx="3113066" cy="4174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204" y="1890585"/>
            <a:ext cx="6100596" cy="29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4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Workforce…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944" y="1554764"/>
            <a:ext cx="6955247" cy="46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F6613"/>
                </a:solidFill>
              </a:rPr>
              <a:t>Workforce…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586" y="1873937"/>
            <a:ext cx="3746598" cy="2837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91" y="1873937"/>
            <a:ext cx="3474322" cy="2837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00122" y="2093518"/>
            <a:ext cx="3222642" cy="24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1757</Words>
  <Application>Microsoft Office PowerPoint</Application>
  <PresentationFormat>Widescreen</PresentationFormat>
  <Paragraphs>773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Lato</vt:lpstr>
      <vt:lpstr>Office Theme</vt:lpstr>
      <vt:lpstr>COVID-19 Emergency Medical Services’ Role and Impact</vt:lpstr>
      <vt:lpstr>About The Center for Public Safety Management</vt:lpstr>
      <vt:lpstr>PowerPoint Presentation</vt:lpstr>
      <vt:lpstr>Tell us about this virus?</vt:lpstr>
      <vt:lpstr>COVID-19</vt:lpstr>
      <vt:lpstr>Background</vt:lpstr>
      <vt:lpstr>COVID-19 Impact on EMS Operations?</vt:lpstr>
      <vt:lpstr>Workforce…</vt:lpstr>
      <vt:lpstr>Workforce…</vt:lpstr>
      <vt:lpstr>Dispatch Processes…</vt:lpstr>
      <vt:lpstr>Dispatch Processes…</vt:lpstr>
      <vt:lpstr>Response Processes…</vt:lpstr>
      <vt:lpstr>Clinical Protocols…</vt:lpstr>
      <vt:lpstr>Clinical Protocols…</vt:lpstr>
      <vt:lpstr>Clinical Protocols…</vt:lpstr>
      <vt:lpstr>PowerPoint Presentation</vt:lpstr>
      <vt:lpstr>PowerPoint Presentation</vt:lpstr>
      <vt:lpstr>Response Volume…</vt:lpstr>
      <vt:lpstr>Response Volume…</vt:lpstr>
      <vt:lpstr>Response Volume…</vt:lpstr>
      <vt:lpstr>Healthcare System Integration…</vt:lpstr>
      <vt:lpstr>Healthcare System Integration…</vt:lpstr>
      <vt:lpstr>EMS’ Enhanced Role in the Community</vt:lpstr>
      <vt:lpstr>PowerPoint Presentation</vt:lpstr>
      <vt:lpstr>Community Support…</vt:lpstr>
      <vt:lpstr>Community Support…</vt:lpstr>
      <vt:lpstr>Current EMS Challenges</vt:lpstr>
      <vt:lpstr>Current EMS Challenges</vt:lpstr>
      <vt:lpstr>Current EMS Challenges</vt:lpstr>
      <vt:lpstr>Current EMS Challenges</vt:lpstr>
      <vt:lpstr>Best Practices</vt:lpstr>
      <vt:lpstr>Best Practices</vt:lpstr>
      <vt:lpstr>Best Practices</vt:lpstr>
      <vt:lpstr>Best Practices</vt:lpstr>
      <vt:lpstr>PowerPoint Presentation</vt:lpstr>
      <vt:lpstr>Thank You!</vt:lpstr>
    </vt:vector>
  </TitlesOfParts>
  <Company>Medstar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AIMHI and High Performance EMS</dc:title>
  <dc:creator>Matt Zavadsky</dc:creator>
  <cp:lastModifiedBy>Lynne Scott</cp:lastModifiedBy>
  <cp:revision>317</cp:revision>
  <cp:lastPrinted>2020-04-15T10:59:46Z</cp:lastPrinted>
  <dcterms:created xsi:type="dcterms:W3CDTF">2016-10-09T20:37:47Z</dcterms:created>
  <dcterms:modified xsi:type="dcterms:W3CDTF">2020-04-16T13:50:19Z</dcterms:modified>
</cp:coreProperties>
</file>