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notesSlides/notesSlide2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1.xml" ContentType="application/vnd.openxmlformats-officedocument.presentationml.notesSlide+xml"/>
  <Override PartName="/ppt/tags/tag37.xml" ContentType="application/vnd.openxmlformats-officedocument.presentationml.tags+xml"/>
  <Override PartName="/ppt/notesSlides/notesSlide22.xml" ContentType="application/vnd.openxmlformats-officedocument.presentationml.notesSlide+xml"/>
  <Override PartName="/ppt/tags/tag38.xml" ContentType="application/vnd.openxmlformats-officedocument.presentationml.tags+xml"/>
  <Override PartName="/ppt/notesSlides/notesSlide23.xml" ContentType="application/vnd.openxmlformats-officedocument.presentationml.notesSlide+xml"/>
  <Override PartName="/ppt/tags/tag39.xml" ContentType="application/vnd.openxmlformats-officedocument.presentationml.tags+xml"/>
  <Override PartName="/ppt/notesSlides/notesSlide24.xml" ContentType="application/vnd.openxmlformats-officedocument.presentationml.notesSlide+xml"/>
  <Override PartName="/ppt/tags/tag40.xml" ContentType="application/vnd.openxmlformats-officedocument.presentationml.tags+xml"/>
  <Override PartName="/ppt/notesSlides/notesSlide25.xml" ContentType="application/vnd.openxmlformats-officedocument.presentationml.notesSlide+xml"/>
  <Override PartName="/ppt/tags/tag41.xml" ContentType="application/vnd.openxmlformats-officedocument.presentationml.tags+xml"/>
  <Override PartName="/ppt/notesSlides/notesSlide26.xml" ContentType="application/vnd.openxmlformats-officedocument.presentationml.notesSlide+xml"/>
  <Override PartName="/ppt/tags/tag42.xml" ContentType="application/vnd.openxmlformats-officedocument.presentationml.tags+xml"/>
  <Override PartName="/ppt/notesSlides/notesSlide27.xml" ContentType="application/vnd.openxmlformats-officedocument.presentationml.notesSlide+xml"/>
  <Override PartName="/ppt/tags/tag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9" r:id="rId5"/>
  </p:sldMasterIdLst>
  <p:notesMasterIdLst>
    <p:notesMasterId r:id="rId48"/>
  </p:notesMasterIdLst>
  <p:sldIdLst>
    <p:sldId id="274" r:id="rId6"/>
    <p:sldId id="283" r:id="rId7"/>
    <p:sldId id="284" r:id="rId8"/>
    <p:sldId id="259" r:id="rId9"/>
    <p:sldId id="285" r:id="rId10"/>
    <p:sldId id="269" r:id="rId11"/>
    <p:sldId id="286" r:id="rId12"/>
    <p:sldId id="287" r:id="rId13"/>
    <p:sldId id="288" r:id="rId14"/>
    <p:sldId id="276" r:id="rId15"/>
    <p:sldId id="256" r:id="rId16"/>
    <p:sldId id="260" r:id="rId17"/>
    <p:sldId id="2951" r:id="rId18"/>
    <p:sldId id="2975" r:id="rId19"/>
    <p:sldId id="3016" r:id="rId20"/>
    <p:sldId id="3029" r:id="rId21"/>
    <p:sldId id="3006" r:id="rId22"/>
    <p:sldId id="2959" r:id="rId23"/>
    <p:sldId id="3018" r:id="rId24"/>
    <p:sldId id="2988" r:id="rId25"/>
    <p:sldId id="2983" r:id="rId26"/>
    <p:sldId id="3000" r:id="rId27"/>
    <p:sldId id="2993" r:id="rId28"/>
    <p:sldId id="3027" r:id="rId29"/>
    <p:sldId id="2997" r:id="rId30"/>
    <p:sldId id="2987" r:id="rId31"/>
    <p:sldId id="2953" r:id="rId32"/>
    <p:sldId id="3021" r:id="rId33"/>
    <p:sldId id="2970" r:id="rId34"/>
    <p:sldId id="3022" r:id="rId35"/>
    <p:sldId id="3023" r:id="rId36"/>
    <p:sldId id="3025" r:id="rId37"/>
    <p:sldId id="2966" r:id="rId38"/>
    <p:sldId id="392" r:id="rId39"/>
    <p:sldId id="3026" r:id="rId40"/>
    <p:sldId id="2937" r:id="rId41"/>
    <p:sldId id="3032" r:id="rId42"/>
    <p:sldId id="3033" r:id="rId43"/>
    <p:sldId id="2981" r:id="rId44"/>
    <p:sldId id="3031" r:id="rId45"/>
    <p:sldId id="3034" r:id="rId46"/>
    <p:sldId id="267" r:id="rId47"/>
  </p:sldIdLst>
  <p:sldSz cx="9144000" cy="5143500" type="screen16x9"/>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1C44"/>
    <a:srgbClr val="C0B7AE"/>
    <a:srgbClr val="1C3C7D"/>
    <a:srgbClr val="1C3C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7" autoAdjust="0"/>
    <p:restoredTop sz="80179" autoAdjust="0"/>
  </p:normalViewPr>
  <p:slideViewPr>
    <p:cSldViewPr snapToGrid="0" snapToObjects="1">
      <p:cViewPr varScale="1">
        <p:scale>
          <a:sx n="54" d="100"/>
          <a:sy n="54" d="100"/>
        </p:scale>
        <p:origin x="78" y="672"/>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102" d="100"/>
          <a:sy n="102" d="100"/>
        </p:scale>
        <p:origin x="-370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B7B14F-CDDC-4FCB-8527-7FB45036D685}"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13A4965A-7599-4737-91D1-CE5DC8EBB50E}">
      <dgm:prSet custT="1"/>
      <dgm:spPr/>
      <dgm:t>
        <a:bodyPr/>
        <a:lstStyle/>
        <a:p>
          <a:r>
            <a:rPr lang="en-US" sz="2400" dirty="0">
              <a:latin typeface="Helvetica" panose="020B0604020202020204" pitchFamily="34" charset="0"/>
              <a:cs typeface="Helvetica" panose="020B0604020202020204" pitchFamily="34" charset="0"/>
            </a:rPr>
            <a:t>Research and Content</a:t>
          </a:r>
        </a:p>
      </dgm:t>
    </dgm:pt>
    <dgm:pt modelId="{34D68455-D38D-41BF-8901-9EA0A6A31F22}" type="parTrans" cxnId="{92A2B4B8-3377-4F94-B2D7-3998FDB592FB}">
      <dgm:prSet/>
      <dgm:spPr/>
      <dgm:t>
        <a:bodyPr/>
        <a:lstStyle/>
        <a:p>
          <a:endParaRPr lang="en-US"/>
        </a:p>
      </dgm:t>
    </dgm:pt>
    <dgm:pt modelId="{106F35B9-8E49-439F-B9C3-EFEAF366E7CD}" type="sibTrans" cxnId="{92A2B4B8-3377-4F94-B2D7-3998FDB592FB}">
      <dgm:prSet/>
      <dgm:spPr/>
      <dgm:t>
        <a:bodyPr/>
        <a:lstStyle/>
        <a:p>
          <a:endParaRPr lang="en-US"/>
        </a:p>
      </dgm:t>
    </dgm:pt>
    <dgm:pt modelId="{DFAFFE7A-AB68-42D1-ABF0-B1DBD51104F3}">
      <dgm:prSet custT="1"/>
      <dgm:spPr/>
      <dgm:t>
        <a:bodyPr/>
        <a:lstStyle/>
        <a:p>
          <a:r>
            <a:rPr lang="en-US" sz="2400" dirty="0">
              <a:latin typeface="Helvetica" panose="020B0604020202020204" pitchFamily="34" charset="0"/>
              <a:cs typeface="Helvetica" panose="020B0604020202020204" pitchFamily="34" charset="0"/>
            </a:rPr>
            <a:t>Events and Learning</a:t>
          </a:r>
        </a:p>
      </dgm:t>
    </dgm:pt>
    <dgm:pt modelId="{302844E1-9FD0-46FF-8261-F3B0BAD2DBB4}" type="parTrans" cxnId="{E80E4244-56FA-4CA9-8BB9-C42F9DB31B5E}">
      <dgm:prSet/>
      <dgm:spPr/>
      <dgm:t>
        <a:bodyPr/>
        <a:lstStyle/>
        <a:p>
          <a:endParaRPr lang="en-US"/>
        </a:p>
      </dgm:t>
    </dgm:pt>
    <dgm:pt modelId="{1A3CC258-3A8D-4583-879B-FA6B1C937B57}" type="sibTrans" cxnId="{E80E4244-56FA-4CA9-8BB9-C42F9DB31B5E}">
      <dgm:prSet/>
      <dgm:spPr/>
      <dgm:t>
        <a:bodyPr/>
        <a:lstStyle/>
        <a:p>
          <a:endParaRPr lang="en-US"/>
        </a:p>
      </dgm:t>
    </dgm:pt>
    <dgm:pt modelId="{F991CC6E-F1E0-42BC-9831-8638DB230FAE}">
      <dgm:prSet custT="1"/>
      <dgm:spPr/>
      <dgm:t>
        <a:bodyPr/>
        <a:lstStyle/>
        <a:p>
          <a:r>
            <a:rPr lang="en-US" sz="2400" dirty="0">
              <a:latin typeface="Helvetica" panose="020B0604020202020204" pitchFamily="34" charset="0"/>
              <a:cs typeface="Helvetica" panose="020B0604020202020204" pitchFamily="34" charset="0"/>
            </a:rPr>
            <a:t>Policy and Advocacy</a:t>
          </a:r>
        </a:p>
      </dgm:t>
    </dgm:pt>
    <dgm:pt modelId="{827B49DD-6D38-4559-8F91-24C9B1FB5A48}" type="parTrans" cxnId="{6C27D2C3-7E6D-4C11-A17E-909C57ECFC2B}">
      <dgm:prSet/>
      <dgm:spPr/>
      <dgm:t>
        <a:bodyPr/>
        <a:lstStyle/>
        <a:p>
          <a:endParaRPr lang="en-US"/>
        </a:p>
      </dgm:t>
    </dgm:pt>
    <dgm:pt modelId="{0ABEC49C-9034-46A7-9449-320A7BF9D0A7}" type="sibTrans" cxnId="{6C27D2C3-7E6D-4C11-A17E-909C57ECFC2B}">
      <dgm:prSet/>
      <dgm:spPr/>
      <dgm:t>
        <a:bodyPr/>
        <a:lstStyle/>
        <a:p>
          <a:endParaRPr lang="en-US"/>
        </a:p>
      </dgm:t>
    </dgm:pt>
    <dgm:pt modelId="{6027DE7E-D8E8-4C6D-BA6C-EDC53C6ED4F5}">
      <dgm:prSet custT="1"/>
      <dgm:spPr/>
      <dgm:t>
        <a:bodyPr/>
        <a:lstStyle/>
        <a:p>
          <a:r>
            <a:rPr lang="en-US" sz="2400" dirty="0">
              <a:latin typeface="Helvetica" panose="020B0604020202020204" pitchFamily="34" charset="0"/>
              <a:cs typeface="Helvetica" panose="020B0604020202020204" pitchFamily="34" charset="0"/>
            </a:rPr>
            <a:t>Member Outreach &amp; Engagement</a:t>
          </a:r>
        </a:p>
      </dgm:t>
    </dgm:pt>
    <dgm:pt modelId="{9045356D-A7E8-467F-BE4E-329020CCDF9C}" type="parTrans" cxnId="{32C3337D-7DC0-4595-98F9-C18632BFF2F9}">
      <dgm:prSet/>
      <dgm:spPr/>
      <dgm:t>
        <a:bodyPr/>
        <a:lstStyle/>
        <a:p>
          <a:endParaRPr lang="en-US"/>
        </a:p>
      </dgm:t>
    </dgm:pt>
    <dgm:pt modelId="{4D4A86FD-D5F2-4F90-8DD3-8A1BD78BE5C2}" type="sibTrans" cxnId="{32C3337D-7DC0-4595-98F9-C18632BFF2F9}">
      <dgm:prSet/>
      <dgm:spPr/>
      <dgm:t>
        <a:bodyPr/>
        <a:lstStyle/>
        <a:p>
          <a:endParaRPr lang="en-US"/>
        </a:p>
      </dgm:t>
    </dgm:pt>
    <dgm:pt modelId="{26594531-ED3E-44CC-BB10-5287F90D3A2A}" type="pres">
      <dgm:prSet presAssocID="{0FB7B14F-CDDC-4FCB-8527-7FB45036D685}" presName="diagram" presStyleCnt="0">
        <dgm:presLayoutVars>
          <dgm:dir/>
          <dgm:resizeHandles val="exact"/>
        </dgm:presLayoutVars>
      </dgm:prSet>
      <dgm:spPr/>
    </dgm:pt>
    <dgm:pt modelId="{0A7F7017-9A36-4A94-ACE4-5B1AE45F57A9}" type="pres">
      <dgm:prSet presAssocID="{13A4965A-7599-4737-91D1-CE5DC8EBB50E}" presName="node" presStyleLbl="node1" presStyleIdx="0" presStyleCnt="4" custLinFactNeighborX="1997" custLinFactNeighborY="-1849">
        <dgm:presLayoutVars>
          <dgm:bulletEnabled val="1"/>
        </dgm:presLayoutVars>
      </dgm:prSet>
      <dgm:spPr/>
    </dgm:pt>
    <dgm:pt modelId="{0D790909-DD09-454C-9E9B-4F08A60527FC}" type="pres">
      <dgm:prSet presAssocID="{106F35B9-8E49-439F-B9C3-EFEAF366E7CD}" presName="sibTrans" presStyleCnt="0"/>
      <dgm:spPr/>
    </dgm:pt>
    <dgm:pt modelId="{EC87F992-98AE-464A-9801-F00D31E2FCF1}" type="pres">
      <dgm:prSet presAssocID="{DFAFFE7A-AB68-42D1-ABF0-B1DBD51104F3}" presName="node" presStyleLbl="node1" presStyleIdx="1" presStyleCnt="4" custLinFactNeighborX="1997" custLinFactNeighborY="-1849">
        <dgm:presLayoutVars>
          <dgm:bulletEnabled val="1"/>
        </dgm:presLayoutVars>
      </dgm:prSet>
      <dgm:spPr/>
    </dgm:pt>
    <dgm:pt modelId="{7578F004-3377-4F6B-8323-853BE99611DE}" type="pres">
      <dgm:prSet presAssocID="{1A3CC258-3A8D-4583-879B-FA6B1C937B57}" presName="sibTrans" presStyleCnt="0"/>
      <dgm:spPr/>
    </dgm:pt>
    <dgm:pt modelId="{0A3DF202-4364-4663-ACFC-D6A46798F158}" type="pres">
      <dgm:prSet presAssocID="{F991CC6E-F1E0-42BC-9831-8638DB230FAE}" presName="node" presStyleLbl="node1" presStyleIdx="2" presStyleCnt="4" custLinFactNeighborX="1997" custLinFactNeighborY="-1849">
        <dgm:presLayoutVars>
          <dgm:bulletEnabled val="1"/>
        </dgm:presLayoutVars>
      </dgm:prSet>
      <dgm:spPr/>
    </dgm:pt>
    <dgm:pt modelId="{D02465EC-3E78-4D04-AD14-CD5F73E29FCC}" type="pres">
      <dgm:prSet presAssocID="{0ABEC49C-9034-46A7-9449-320A7BF9D0A7}" presName="sibTrans" presStyleCnt="0"/>
      <dgm:spPr/>
    </dgm:pt>
    <dgm:pt modelId="{3B51C5AB-5371-4666-A296-09A8677F3642}" type="pres">
      <dgm:prSet presAssocID="{6027DE7E-D8E8-4C6D-BA6C-EDC53C6ED4F5}" presName="node" presStyleLbl="node1" presStyleIdx="3" presStyleCnt="4" custLinFactNeighborX="1997" custLinFactNeighborY="-1849">
        <dgm:presLayoutVars>
          <dgm:bulletEnabled val="1"/>
        </dgm:presLayoutVars>
      </dgm:prSet>
      <dgm:spPr/>
    </dgm:pt>
  </dgm:ptLst>
  <dgm:cxnLst>
    <dgm:cxn modelId="{BE7C353F-1043-4E25-BEF9-781AA28DE604}" type="presOf" srcId="{6027DE7E-D8E8-4C6D-BA6C-EDC53C6ED4F5}" destId="{3B51C5AB-5371-4666-A296-09A8677F3642}" srcOrd="0" destOrd="0" presId="urn:microsoft.com/office/officeart/2005/8/layout/default"/>
    <dgm:cxn modelId="{E80E4244-56FA-4CA9-8BB9-C42F9DB31B5E}" srcId="{0FB7B14F-CDDC-4FCB-8527-7FB45036D685}" destId="{DFAFFE7A-AB68-42D1-ABF0-B1DBD51104F3}" srcOrd="1" destOrd="0" parTransId="{302844E1-9FD0-46FF-8261-F3B0BAD2DBB4}" sibTransId="{1A3CC258-3A8D-4583-879B-FA6B1C937B57}"/>
    <dgm:cxn modelId="{B801E949-E592-446E-A41A-7D5117D1783D}" type="presOf" srcId="{DFAFFE7A-AB68-42D1-ABF0-B1DBD51104F3}" destId="{EC87F992-98AE-464A-9801-F00D31E2FCF1}" srcOrd="0" destOrd="0" presId="urn:microsoft.com/office/officeart/2005/8/layout/default"/>
    <dgm:cxn modelId="{AEEB7B58-6DC0-4768-A4FB-0122BDB435B3}" type="presOf" srcId="{0FB7B14F-CDDC-4FCB-8527-7FB45036D685}" destId="{26594531-ED3E-44CC-BB10-5287F90D3A2A}" srcOrd="0" destOrd="0" presId="urn:microsoft.com/office/officeart/2005/8/layout/default"/>
    <dgm:cxn modelId="{32C3337D-7DC0-4595-98F9-C18632BFF2F9}" srcId="{0FB7B14F-CDDC-4FCB-8527-7FB45036D685}" destId="{6027DE7E-D8E8-4C6D-BA6C-EDC53C6ED4F5}" srcOrd="3" destOrd="0" parTransId="{9045356D-A7E8-467F-BE4E-329020CCDF9C}" sibTransId="{4D4A86FD-D5F2-4F90-8DD3-8A1BD78BE5C2}"/>
    <dgm:cxn modelId="{976F2E95-4B95-4FE0-B604-68968D1E6ED7}" type="presOf" srcId="{F991CC6E-F1E0-42BC-9831-8638DB230FAE}" destId="{0A3DF202-4364-4663-ACFC-D6A46798F158}" srcOrd="0" destOrd="0" presId="urn:microsoft.com/office/officeart/2005/8/layout/default"/>
    <dgm:cxn modelId="{92A2B4B8-3377-4F94-B2D7-3998FDB592FB}" srcId="{0FB7B14F-CDDC-4FCB-8527-7FB45036D685}" destId="{13A4965A-7599-4737-91D1-CE5DC8EBB50E}" srcOrd="0" destOrd="0" parTransId="{34D68455-D38D-41BF-8901-9EA0A6A31F22}" sibTransId="{106F35B9-8E49-439F-B9C3-EFEAF366E7CD}"/>
    <dgm:cxn modelId="{841162C1-10A5-46E2-8974-B1E28E7D7B4B}" type="presOf" srcId="{13A4965A-7599-4737-91D1-CE5DC8EBB50E}" destId="{0A7F7017-9A36-4A94-ACE4-5B1AE45F57A9}" srcOrd="0" destOrd="0" presId="urn:microsoft.com/office/officeart/2005/8/layout/default"/>
    <dgm:cxn modelId="{6C27D2C3-7E6D-4C11-A17E-909C57ECFC2B}" srcId="{0FB7B14F-CDDC-4FCB-8527-7FB45036D685}" destId="{F991CC6E-F1E0-42BC-9831-8638DB230FAE}" srcOrd="2" destOrd="0" parTransId="{827B49DD-6D38-4559-8F91-24C9B1FB5A48}" sibTransId="{0ABEC49C-9034-46A7-9449-320A7BF9D0A7}"/>
    <dgm:cxn modelId="{AC892802-B6F2-4827-97E4-E0B046D43396}" type="presParOf" srcId="{26594531-ED3E-44CC-BB10-5287F90D3A2A}" destId="{0A7F7017-9A36-4A94-ACE4-5B1AE45F57A9}" srcOrd="0" destOrd="0" presId="urn:microsoft.com/office/officeart/2005/8/layout/default"/>
    <dgm:cxn modelId="{A9C1E1C1-6B47-453F-83DB-59EB896863BB}" type="presParOf" srcId="{26594531-ED3E-44CC-BB10-5287F90D3A2A}" destId="{0D790909-DD09-454C-9E9B-4F08A60527FC}" srcOrd="1" destOrd="0" presId="urn:microsoft.com/office/officeart/2005/8/layout/default"/>
    <dgm:cxn modelId="{5615658B-C747-4EB6-980F-B7D169C720F7}" type="presParOf" srcId="{26594531-ED3E-44CC-BB10-5287F90D3A2A}" destId="{EC87F992-98AE-464A-9801-F00D31E2FCF1}" srcOrd="2" destOrd="0" presId="urn:microsoft.com/office/officeart/2005/8/layout/default"/>
    <dgm:cxn modelId="{EB4D647C-BB4A-4DBE-8B91-D6225BBE4A98}" type="presParOf" srcId="{26594531-ED3E-44CC-BB10-5287F90D3A2A}" destId="{7578F004-3377-4F6B-8323-853BE99611DE}" srcOrd="3" destOrd="0" presId="urn:microsoft.com/office/officeart/2005/8/layout/default"/>
    <dgm:cxn modelId="{C66430DC-E0A3-468D-B9FA-67E0EB9B0992}" type="presParOf" srcId="{26594531-ED3E-44CC-BB10-5287F90D3A2A}" destId="{0A3DF202-4364-4663-ACFC-D6A46798F158}" srcOrd="4" destOrd="0" presId="urn:microsoft.com/office/officeart/2005/8/layout/default"/>
    <dgm:cxn modelId="{67FACDF6-3343-412D-B4AD-0B534D2722BD}" type="presParOf" srcId="{26594531-ED3E-44CC-BB10-5287F90D3A2A}" destId="{D02465EC-3E78-4D04-AD14-CD5F73E29FCC}" srcOrd="5" destOrd="0" presId="urn:microsoft.com/office/officeart/2005/8/layout/default"/>
    <dgm:cxn modelId="{C31E52DC-B17B-493B-9BF8-149FB0266C90}" type="presParOf" srcId="{26594531-ED3E-44CC-BB10-5287F90D3A2A}" destId="{3B51C5AB-5371-4666-A296-09A8677F364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A24227-5833-4443-B39E-DE58CC91991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32374CD-8174-4937-B422-38392E9A5FEC}">
      <dgm:prSet custT="1"/>
      <dgm:spPr/>
      <dgm:t>
        <a:bodyPr anchor="ctr"/>
        <a:lstStyle/>
        <a:p>
          <a:r>
            <a:rPr lang="en-US" sz="2400" b="0" dirty="0"/>
            <a:t>Identifying and enrolling providers</a:t>
          </a:r>
        </a:p>
      </dgm:t>
    </dgm:pt>
    <dgm:pt modelId="{4BBDB1E0-E463-4DB6-B16F-4647F6D94684}" type="parTrans" cxnId="{A1ABF213-CF9C-4BC9-BBA1-5A1574029852}">
      <dgm:prSet/>
      <dgm:spPr/>
      <dgm:t>
        <a:bodyPr/>
        <a:lstStyle/>
        <a:p>
          <a:endParaRPr lang="en-US" sz="2400" b="1"/>
        </a:p>
      </dgm:t>
    </dgm:pt>
    <dgm:pt modelId="{D95161F7-D757-4D15-95EB-0A5C9088CABF}" type="sibTrans" cxnId="{A1ABF213-CF9C-4BC9-BBA1-5A1574029852}">
      <dgm:prSet/>
      <dgm:spPr/>
      <dgm:t>
        <a:bodyPr/>
        <a:lstStyle/>
        <a:p>
          <a:endParaRPr lang="en-US" sz="2400" b="1"/>
        </a:p>
      </dgm:t>
    </dgm:pt>
    <dgm:pt modelId="{2E10BA1F-46C6-4882-A734-3F4AF6EADE49}">
      <dgm:prSet custT="1"/>
      <dgm:spPr/>
      <dgm:t>
        <a:bodyPr anchor="ctr"/>
        <a:lstStyle/>
        <a:p>
          <a:r>
            <a:rPr lang="en-US" sz="2400" b="0" dirty="0"/>
            <a:t>Estimating priority populations </a:t>
          </a:r>
        </a:p>
      </dgm:t>
    </dgm:pt>
    <dgm:pt modelId="{3A68D011-0CF7-495D-B284-0AB2DB8EDBC7}" type="parTrans" cxnId="{38CF4F0A-7BB9-406E-98A2-30E6B535782D}">
      <dgm:prSet/>
      <dgm:spPr/>
      <dgm:t>
        <a:bodyPr/>
        <a:lstStyle/>
        <a:p>
          <a:endParaRPr lang="en-US" sz="2400" b="1"/>
        </a:p>
      </dgm:t>
    </dgm:pt>
    <dgm:pt modelId="{03B53838-034F-4EE4-A7D6-149159F9EA4C}" type="sibTrans" cxnId="{38CF4F0A-7BB9-406E-98A2-30E6B535782D}">
      <dgm:prSet/>
      <dgm:spPr/>
      <dgm:t>
        <a:bodyPr/>
        <a:lstStyle/>
        <a:p>
          <a:endParaRPr lang="en-US" sz="2400" b="1"/>
        </a:p>
      </dgm:t>
    </dgm:pt>
    <dgm:pt modelId="{DF1E1EFF-6620-4231-97FA-FD839DE2CDB9}">
      <dgm:prSet custT="1"/>
      <dgm:spPr/>
      <dgm:t>
        <a:bodyPr anchor="ctr"/>
        <a:lstStyle/>
        <a:p>
          <a:r>
            <a:rPr lang="en-US" sz="2400" b="0" dirty="0"/>
            <a:t>Determining allocation/prioritization process </a:t>
          </a:r>
        </a:p>
      </dgm:t>
    </dgm:pt>
    <dgm:pt modelId="{8F3B63F1-E216-4186-91AB-44866C7B26B2}" type="parTrans" cxnId="{5A71FEA5-B562-4010-8C3F-BB3F86E47B2F}">
      <dgm:prSet/>
      <dgm:spPr/>
      <dgm:t>
        <a:bodyPr/>
        <a:lstStyle/>
        <a:p>
          <a:endParaRPr lang="en-US" sz="2400" b="1"/>
        </a:p>
      </dgm:t>
    </dgm:pt>
    <dgm:pt modelId="{B2818756-81A8-4134-8BE4-75C78CDAFF2F}" type="sibTrans" cxnId="{5A71FEA5-B562-4010-8C3F-BB3F86E47B2F}">
      <dgm:prSet/>
      <dgm:spPr/>
      <dgm:t>
        <a:bodyPr/>
        <a:lstStyle/>
        <a:p>
          <a:endParaRPr lang="en-US" sz="2400" b="1"/>
        </a:p>
      </dgm:t>
    </dgm:pt>
    <dgm:pt modelId="{73A91F4E-6B2C-4AB1-B918-91965C8122E3}">
      <dgm:prSet custT="1"/>
      <dgm:spPr/>
      <dgm:t>
        <a:bodyPr anchor="ctr"/>
        <a:lstStyle/>
        <a:p>
          <a:r>
            <a:rPr lang="en-US" sz="2400" b="0" dirty="0"/>
            <a:t>Establishing data expectations and IT capacity</a:t>
          </a:r>
        </a:p>
      </dgm:t>
    </dgm:pt>
    <dgm:pt modelId="{7DBCBBB3-1D00-4642-B480-5D9456282364}" type="parTrans" cxnId="{7FC2503F-CAE9-495C-8739-4865A1CA52A5}">
      <dgm:prSet/>
      <dgm:spPr/>
      <dgm:t>
        <a:bodyPr/>
        <a:lstStyle/>
        <a:p>
          <a:endParaRPr lang="en-US" sz="2400" b="1"/>
        </a:p>
      </dgm:t>
    </dgm:pt>
    <dgm:pt modelId="{5417079A-890D-449B-B4F1-2BC7F25EC374}" type="sibTrans" cxnId="{7FC2503F-CAE9-495C-8739-4865A1CA52A5}">
      <dgm:prSet/>
      <dgm:spPr/>
      <dgm:t>
        <a:bodyPr/>
        <a:lstStyle/>
        <a:p>
          <a:endParaRPr lang="en-US" sz="2400" b="1"/>
        </a:p>
      </dgm:t>
    </dgm:pt>
    <dgm:pt modelId="{DFE77A9D-687A-4640-A1EC-68EAFA2EF697}">
      <dgm:prSet custT="1"/>
      <dgm:spPr/>
      <dgm:t>
        <a:bodyPr anchor="ctr"/>
        <a:lstStyle/>
        <a:p>
          <a:r>
            <a:rPr lang="en-US" sz="2400" b="0" dirty="0"/>
            <a:t>Identifying ultra cold storage capacity and high throughput clinic capacity </a:t>
          </a:r>
          <a:r>
            <a:rPr lang="en-US" sz="2400" b="1" dirty="0"/>
            <a:t>			</a:t>
          </a:r>
        </a:p>
      </dgm:t>
    </dgm:pt>
    <dgm:pt modelId="{91B0E3EA-2ECF-4894-8795-00D668438FDD}" type="parTrans" cxnId="{881B0462-918B-42E4-90E2-8D07D1216674}">
      <dgm:prSet/>
      <dgm:spPr/>
      <dgm:t>
        <a:bodyPr/>
        <a:lstStyle/>
        <a:p>
          <a:endParaRPr lang="en-US" sz="2400" b="1"/>
        </a:p>
      </dgm:t>
    </dgm:pt>
    <dgm:pt modelId="{74F66C40-125C-4DE8-9CB4-BBCC3F718053}" type="sibTrans" cxnId="{881B0462-918B-42E4-90E2-8D07D1216674}">
      <dgm:prSet/>
      <dgm:spPr/>
      <dgm:t>
        <a:bodyPr/>
        <a:lstStyle/>
        <a:p>
          <a:endParaRPr lang="en-US" sz="2400" b="1"/>
        </a:p>
      </dgm:t>
    </dgm:pt>
    <dgm:pt modelId="{22EA3EB3-9912-4D9A-A860-791D4849EB14}">
      <dgm:prSet custT="1"/>
      <dgm:spPr/>
      <dgm:t>
        <a:bodyPr/>
        <a:lstStyle/>
        <a:p>
          <a:endParaRPr lang="en-US" sz="2400" b="1"/>
        </a:p>
      </dgm:t>
    </dgm:pt>
    <dgm:pt modelId="{10B50215-95C6-41F7-9B40-0ACE841E37DD}" type="parTrans" cxnId="{F0ECD1D8-B4E4-44C9-8D93-FC2B334EAAA2}">
      <dgm:prSet/>
      <dgm:spPr/>
      <dgm:t>
        <a:bodyPr/>
        <a:lstStyle/>
        <a:p>
          <a:endParaRPr lang="en-US" sz="2400" b="1"/>
        </a:p>
      </dgm:t>
    </dgm:pt>
    <dgm:pt modelId="{8E5B51D3-0F43-406E-801B-21E339E132C0}" type="sibTrans" cxnId="{F0ECD1D8-B4E4-44C9-8D93-FC2B334EAAA2}">
      <dgm:prSet/>
      <dgm:spPr/>
      <dgm:t>
        <a:bodyPr/>
        <a:lstStyle/>
        <a:p>
          <a:endParaRPr lang="en-US" sz="2400" b="1"/>
        </a:p>
      </dgm:t>
    </dgm:pt>
    <dgm:pt modelId="{C728F074-490A-4B4D-9562-52A03D42C654}">
      <dgm:prSet custT="1"/>
      <dgm:spPr/>
      <dgm:t>
        <a:bodyPr/>
        <a:lstStyle/>
        <a:p>
          <a:r>
            <a:rPr lang="en-US" sz="2400" b="0" dirty="0"/>
            <a:t>Preparing communication plans </a:t>
          </a:r>
        </a:p>
      </dgm:t>
    </dgm:pt>
    <dgm:pt modelId="{EA9A6FFD-0A4D-4AC3-883B-DD895CBDB625}" type="parTrans" cxnId="{9B56DDFE-82E5-4BD8-AD77-B17D35AEDD1D}">
      <dgm:prSet/>
      <dgm:spPr/>
      <dgm:t>
        <a:bodyPr/>
        <a:lstStyle/>
        <a:p>
          <a:endParaRPr lang="en-US" sz="2400" b="1"/>
        </a:p>
      </dgm:t>
    </dgm:pt>
    <dgm:pt modelId="{3D7AAE8F-DAA4-4652-B4DD-F09EAD778761}" type="sibTrans" cxnId="{9B56DDFE-82E5-4BD8-AD77-B17D35AEDD1D}">
      <dgm:prSet/>
      <dgm:spPr/>
      <dgm:t>
        <a:bodyPr/>
        <a:lstStyle/>
        <a:p>
          <a:endParaRPr lang="en-US" sz="2400" b="1"/>
        </a:p>
      </dgm:t>
    </dgm:pt>
    <dgm:pt modelId="{D91269B3-8C8C-5949-ABA8-7BD8628D53D9}" type="pres">
      <dgm:prSet presAssocID="{D0A24227-5833-4443-B39E-DE58CC91991C}" presName="vert0" presStyleCnt="0">
        <dgm:presLayoutVars>
          <dgm:dir/>
          <dgm:animOne val="branch"/>
          <dgm:animLvl val="lvl"/>
        </dgm:presLayoutVars>
      </dgm:prSet>
      <dgm:spPr/>
    </dgm:pt>
    <dgm:pt modelId="{814D154D-0AED-DC41-87AE-6D41DD4743EB}" type="pres">
      <dgm:prSet presAssocID="{B32374CD-8174-4937-B422-38392E9A5FEC}" presName="thickLine" presStyleLbl="alignNode1" presStyleIdx="0" presStyleCnt="7"/>
      <dgm:spPr/>
    </dgm:pt>
    <dgm:pt modelId="{E213FEBF-2FFA-4046-AD1C-EB316B850CEB}" type="pres">
      <dgm:prSet presAssocID="{B32374CD-8174-4937-B422-38392E9A5FEC}" presName="horz1" presStyleCnt="0"/>
      <dgm:spPr/>
    </dgm:pt>
    <dgm:pt modelId="{4EBD6DB9-8B13-6A44-B151-C94D5B947056}" type="pres">
      <dgm:prSet presAssocID="{B32374CD-8174-4937-B422-38392E9A5FEC}" presName="tx1" presStyleLbl="revTx" presStyleIdx="0" presStyleCnt="7" custLinFactNeighborX="275"/>
      <dgm:spPr/>
    </dgm:pt>
    <dgm:pt modelId="{B9E6C83E-575A-A44F-AFDE-6BBEBD52AAB1}" type="pres">
      <dgm:prSet presAssocID="{B32374CD-8174-4937-B422-38392E9A5FEC}" presName="vert1" presStyleCnt="0"/>
      <dgm:spPr/>
    </dgm:pt>
    <dgm:pt modelId="{1FEBE13F-D7A1-694F-8E63-D235427A9870}" type="pres">
      <dgm:prSet presAssocID="{2E10BA1F-46C6-4882-A734-3F4AF6EADE49}" presName="thickLine" presStyleLbl="alignNode1" presStyleIdx="1" presStyleCnt="7"/>
      <dgm:spPr/>
    </dgm:pt>
    <dgm:pt modelId="{2B6B4F2A-80AE-C64E-8CFB-B238704988DD}" type="pres">
      <dgm:prSet presAssocID="{2E10BA1F-46C6-4882-A734-3F4AF6EADE49}" presName="horz1" presStyleCnt="0"/>
      <dgm:spPr/>
    </dgm:pt>
    <dgm:pt modelId="{05BEB6C0-820A-D747-BBDA-DFBFD8BEB6E3}" type="pres">
      <dgm:prSet presAssocID="{2E10BA1F-46C6-4882-A734-3F4AF6EADE49}" presName="tx1" presStyleLbl="revTx" presStyleIdx="1" presStyleCnt="7"/>
      <dgm:spPr/>
    </dgm:pt>
    <dgm:pt modelId="{85CECBF5-E686-CE40-AACF-8224A12519BB}" type="pres">
      <dgm:prSet presAssocID="{2E10BA1F-46C6-4882-A734-3F4AF6EADE49}" presName="vert1" presStyleCnt="0"/>
      <dgm:spPr/>
    </dgm:pt>
    <dgm:pt modelId="{A72ACE81-ADAE-1146-84BC-2C0F238E0587}" type="pres">
      <dgm:prSet presAssocID="{DF1E1EFF-6620-4231-97FA-FD839DE2CDB9}" presName="thickLine" presStyleLbl="alignNode1" presStyleIdx="2" presStyleCnt="7"/>
      <dgm:spPr/>
    </dgm:pt>
    <dgm:pt modelId="{B3478C5C-935F-D847-ACE0-830E2E30D51B}" type="pres">
      <dgm:prSet presAssocID="{DF1E1EFF-6620-4231-97FA-FD839DE2CDB9}" presName="horz1" presStyleCnt="0"/>
      <dgm:spPr/>
    </dgm:pt>
    <dgm:pt modelId="{D1D5307B-49CB-8D47-92E5-9866B939070A}" type="pres">
      <dgm:prSet presAssocID="{DF1E1EFF-6620-4231-97FA-FD839DE2CDB9}" presName="tx1" presStyleLbl="revTx" presStyleIdx="2" presStyleCnt="7" custScaleY="112117"/>
      <dgm:spPr/>
    </dgm:pt>
    <dgm:pt modelId="{3C44DAF5-D738-6F43-9C0A-696F69449E9F}" type="pres">
      <dgm:prSet presAssocID="{DF1E1EFF-6620-4231-97FA-FD839DE2CDB9}" presName="vert1" presStyleCnt="0"/>
      <dgm:spPr/>
    </dgm:pt>
    <dgm:pt modelId="{16DE75B0-CA70-9640-ACDF-84966EEA3DD3}" type="pres">
      <dgm:prSet presAssocID="{73A91F4E-6B2C-4AB1-B918-91965C8122E3}" presName="thickLine" presStyleLbl="alignNode1" presStyleIdx="3" presStyleCnt="7"/>
      <dgm:spPr/>
    </dgm:pt>
    <dgm:pt modelId="{90817297-C623-D84F-B5A1-4B46A2900F18}" type="pres">
      <dgm:prSet presAssocID="{73A91F4E-6B2C-4AB1-B918-91965C8122E3}" presName="horz1" presStyleCnt="0"/>
      <dgm:spPr/>
    </dgm:pt>
    <dgm:pt modelId="{9FAA06D3-F7FF-9846-96FF-AF2B3473C2C4}" type="pres">
      <dgm:prSet presAssocID="{73A91F4E-6B2C-4AB1-B918-91965C8122E3}" presName="tx1" presStyleLbl="revTx" presStyleIdx="3" presStyleCnt="7" custScaleY="132610"/>
      <dgm:spPr/>
    </dgm:pt>
    <dgm:pt modelId="{E78F0D0B-2CE0-2641-8BAB-5BDA92AEE4A0}" type="pres">
      <dgm:prSet presAssocID="{73A91F4E-6B2C-4AB1-B918-91965C8122E3}" presName="vert1" presStyleCnt="0"/>
      <dgm:spPr/>
    </dgm:pt>
    <dgm:pt modelId="{1C9826B0-0BA0-9E49-B1FB-FC961C438E4E}" type="pres">
      <dgm:prSet presAssocID="{DFE77A9D-687A-4640-A1EC-68EAFA2EF697}" presName="thickLine" presStyleLbl="alignNode1" presStyleIdx="4" presStyleCnt="7"/>
      <dgm:spPr/>
    </dgm:pt>
    <dgm:pt modelId="{BCB705F4-FE59-3841-810E-D33A608E183C}" type="pres">
      <dgm:prSet presAssocID="{DFE77A9D-687A-4640-A1EC-68EAFA2EF697}" presName="horz1" presStyleCnt="0"/>
      <dgm:spPr/>
    </dgm:pt>
    <dgm:pt modelId="{3E96C1AA-9A33-EB40-9209-8B4BB0D35DCC}" type="pres">
      <dgm:prSet presAssocID="{DFE77A9D-687A-4640-A1EC-68EAFA2EF697}" presName="tx1" presStyleLbl="revTx" presStyleIdx="4" presStyleCnt="7" custScaleY="157346" custLinFactNeighborY="17302"/>
      <dgm:spPr/>
    </dgm:pt>
    <dgm:pt modelId="{51AB5F23-DD15-0641-BB71-DE8C580FCFE4}" type="pres">
      <dgm:prSet presAssocID="{DFE77A9D-687A-4640-A1EC-68EAFA2EF697}" presName="vert1" presStyleCnt="0"/>
      <dgm:spPr/>
    </dgm:pt>
    <dgm:pt modelId="{C2D3A284-A7A7-46DB-A791-55EC004C2278}" type="pres">
      <dgm:prSet presAssocID="{22EA3EB3-9912-4D9A-A860-791D4849EB14}" presName="thickLine" presStyleLbl="alignNode1" presStyleIdx="5" presStyleCnt="7"/>
      <dgm:spPr/>
    </dgm:pt>
    <dgm:pt modelId="{6D729F89-8A63-4566-9BFB-009B88AADC97}" type="pres">
      <dgm:prSet presAssocID="{22EA3EB3-9912-4D9A-A860-791D4849EB14}" presName="horz1" presStyleCnt="0"/>
      <dgm:spPr/>
    </dgm:pt>
    <dgm:pt modelId="{C574F16D-5D5B-4F17-8084-025E05D40AD6}" type="pres">
      <dgm:prSet presAssocID="{22EA3EB3-9912-4D9A-A860-791D4849EB14}" presName="tx1" presStyleLbl="revTx" presStyleIdx="5" presStyleCnt="7"/>
      <dgm:spPr/>
    </dgm:pt>
    <dgm:pt modelId="{C316A043-9961-4C5B-9ECD-AC4507D04A00}" type="pres">
      <dgm:prSet presAssocID="{22EA3EB3-9912-4D9A-A860-791D4849EB14}" presName="vert1" presStyleCnt="0"/>
      <dgm:spPr/>
    </dgm:pt>
    <dgm:pt modelId="{7367CCB7-F6D8-4E02-829B-61DBAA8F80D1}" type="pres">
      <dgm:prSet presAssocID="{C728F074-490A-4B4D-9562-52A03D42C654}" presName="thickLine" presStyleLbl="alignNode1" presStyleIdx="6" presStyleCnt="7"/>
      <dgm:spPr/>
    </dgm:pt>
    <dgm:pt modelId="{7A5B3F20-B2E6-40B4-B89F-11FC00A32439}" type="pres">
      <dgm:prSet presAssocID="{C728F074-490A-4B4D-9562-52A03D42C654}" presName="horz1" presStyleCnt="0"/>
      <dgm:spPr/>
    </dgm:pt>
    <dgm:pt modelId="{44191DA1-A017-48F0-9A99-EDFBAED5F0D9}" type="pres">
      <dgm:prSet presAssocID="{C728F074-490A-4B4D-9562-52A03D42C654}" presName="tx1" presStyleLbl="revTx" presStyleIdx="6" presStyleCnt="7" custLinFactNeighborX="420" custLinFactNeighborY="-92281"/>
      <dgm:spPr/>
    </dgm:pt>
    <dgm:pt modelId="{6AFF83AF-A377-4A91-8C2B-F5700313838D}" type="pres">
      <dgm:prSet presAssocID="{C728F074-490A-4B4D-9562-52A03D42C654}" presName="vert1" presStyleCnt="0"/>
      <dgm:spPr/>
    </dgm:pt>
  </dgm:ptLst>
  <dgm:cxnLst>
    <dgm:cxn modelId="{38CF4F0A-7BB9-406E-98A2-30E6B535782D}" srcId="{D0A24227-5833-4443-B39E-DE58CC91991C}" destId="{2E10BA1F-46C6-4882-A734-3F4AF6EADE49}" srcOrd="1" destOrd="0" parTransId="{3A68D011-0CF7-495D-B284-0AB2DB8EDBC7}" sibTransId="{03B53838-034F-4EE4-A7D6-149159F9EA4C}"/>
    <dgm:cxn modelId="{A1ABF213-CF9C-4BC9-BBA1-5A1574029852}" srcId="{D0A24227-5833-4443-B39E-DE58CC91991C}" destId="{B32374CD-8174-4937-B422-38392E9A5FEC}" srcOrd="0" destOrd="0" parTransId="{4BBDB1E0-E463-4DB6-B16F-4647F6D94684}" sibTransId="{D95161F7-D757-4D15-95EB-0A5C9088CABF}"/>
    <dgm:cxn modelId="{D7915B1C-D524-5D4C-900D-509671506A81}" type="presOf" srcId="{73A91F4E-6B2C-4AB1-B918-91965C8122E3}" destId="{9FAA06D3-F7FF-9846-96FF-AF2B3473C2C4}" srcOrd="0" destOrd="0" presId="urn:microsoft.com/office/officeart/2008/layout/LinedList"/>
    <dgm:cxn modelId="{7FC2503F-CAE9-495C-8739-4865A1CA52A5}" srcId="{D0A24227-5833-4443-B39E-DE58CC91991C}" destId="{73A91F4E-6B2C-4AB1-B918-91965C8122E3}" srcOrd="3" destOrd="0" parTransId="{7DBCBBB3-1D00-4642-B480-5D9456282364}" sibTransId="{5417079A-890D-449B-B4F1-2BC7F25EC374}"/>
    <dgm:cxn modelId="{881B0462-918B-42E4-90E2-8D07D1216674}" srcId="{D0A24227-5833-4443-B39E-DE58CC91991C}" destId="{DFE77A9D-687A-4640-A1EC-68EAFA2EF697}" srcOrd="4" destOrd="0" parTransId="{91B0E3EA-2ECF-4894-8795-00D668438FDD}" sibTransId="{74F66C40-125C-4DE8-9CB4-BBCC3F718053}"/>
    <dgm:cxn modelId="{6338936A-E5C5-4B0D-8F7C-5E021E9C1CEE}" type="presOf" srcId="{C728F074-490A-4B4D-9562-52A03D42C654}" destId="{44191DA1-A017-48F0-9A99-EDFBAED5F0D9}" srcOrd="0" destOrd="0" presId="urn:microsoft.com/office/officeart/2008/layout/LinedList"/>
    <dgm:cxn modelId="{7510F34E-7C46-324A-8A48-5B8EEFA8ECEE}" type="presOf" srcId="{2E10BA1F-46C6-4882-A734-3F4AF6EADE49}" destId="{05BEB6C0-820A-D747-BBDA-DFBFD8BEB6E3}" srcOrd="0" destOrd="0" presId="urn:microsoft.com/office/officeart/2008/layout/LinedList"/>
    <dgm:cxn modelId="{2C6BD970-624F-B44C-B054-9BC17A26532F}" type="presOf" srcId="{D0A24227-5833-4443-B39E-DE58CC91991C}" destId="{D91269B3-8C8C-5949-ABA8-7BD8628D53D9}" srcOrd="0" destOrd="0" presId="urn:microsoft.com/office/officeart/2008/layout/LinedList"/>
    <dgm:cxn modelId="{5A71FEA5-B562-4010-8C3F-BB3F86E47B2F}" srcId="{D0A24227-5833-4443-B39E-DE58CC91991C}" destId="{DF1E1EFF-6620-4231-97FA-FD839DE2CDB9}" srcOrd="2" destOrd="0" parTransId="{8F3B63F1-E216-4186-91AB-44866C7B26B2}" sibTransId="{B2818756-81A8-4134-8BE4-75C78CDAFF2F}"/>
    <dgm:cxn modelId="{21314DAD-BDB5-7B42-BD7E-6E4DCFF973D2}" type="presOf" srcId="{DFE77A9D-687A-4640-A1EC-68EAFA2EF697}" destId="{3E96C1AA-9A33-EB40-9209-8B4BB0D35DCC}" srcOrd="0" destOrd="0" presId="urn:microsoft.com/office/officeart/2008/layout/LinedList"/>
    <dgm:cxn modelId="{607939BA-2BB1-49D4-AC3D-E92545064B06}" type="presOf" srcId="{22EA3EB3-9912-4D9A-A860-791D4849EB14}" destId="{C574F16D-5D5B-4F17-8084-025E05D40AD6}" srcOrd="0" destOrd="0" presId="urn:microsoft.com/office/officeart/2008/layout/LinedList"/>
    <dgm:cxn modelId="{769808C1-B430-014A-BB84-8653D6AEB4DE}" type="presOf" srcId="{B32374CD-8174-4937-B422-38392E9A5FEC}" destId="{4EBD6DB9-8B13-6A44-B151-C94D5B947056}" srcOrd="0" destOrd="0" presId="urn:microsoft.com/office/officeart/2008/layout/LinedList"/>
    <dgm:cxn modelId="{ABEAA6C2-0BF3-F34C-AB51-080C2025946E}" type="presOf" srcId="{DF1E1EFF-6620-4231-97FA-FD839DE2CDB9}" destId="{D1D5307B-49CB-8D47-92E5-9866B939070A}" srcOrd="0" destOrd="0" presId="urn:microsoft.com/office/officeart/2008/layout/LinedList"/>
    <dgm:cxn modelId="{F0ECD1D8-B4E4-44C9-8D93-FC2B334EAAA2}" srcId="{D0A24227-5833-4443-B39E-DE58CC91991C}" destId="{22EA3EB3-9912-4D9A-A860-791D4849EB14}" srcOrd="5" destOrd="0" parTransId="{10B50215-95C6-41F7-9B40-0ACE841E37DD}" sibTransId="{8E5B51D3-0F43-406E-801B-21E339E132C0}"/>
    <dgm:cxn modelId="{9B56DDFE-82E5-4BD8-AD77-B17D35AEDD1D}" srcId="{D0A24227-5833-4443-B39E-DE58CC91991C}" destId="{C728F074-490A-4B4D-9562-52A03D42C654}" srcOrd="6" destOrd="0" parTransId="{EA9A6FFD-0A4D-4AC3-883B-DD895CBDB625}" sibTransId="{3D7AAE8F-DAA4-4652-B4DD-F09EAD778761}"/>
    <dgm:cxn modelId="{C1EE4CEE-F764-8847-9B09-549DDA0EEC73}" type="presParOf" srcId="{D91269B3-8C8C-5949-ABA8-7BD8628D53D9}" destId="{814D154D-0AED-DC41-87AE-6D41DD4743EB}" srcOrd="0" destOrd="0" presId="urn:microsoft.com/office/officeart/2008/layout/LinedList"/>
    <dgm:cxn modelId="{C27A947F-E37A-0B42-BB4C-CC3F840DE97F}" type="presParOf" srcId="{D91269B3-8C8C-5949-ABA8-7BD8628D53D9}" destId="{E213FEBF-2FFA-4046-AD1C-EB316B850CEB}" srcOrd="1" destOrd="0" presId="urn:microsoft.com/office/officeart/2008/layout/LinedList"/>
    <dgm:cxn modelId="{B9ABF180-27A3-3C4B-8B74-043DED01742B}" type="presParOf" srcId="{E213FEBF-2FFA-4046-AD1C-EB316B850CEB}" destId="{4EBD6DB9-8B13-6A44-B151-C94D5B947056}" srcOrd="0" destOrd="0" presId="urn:microsoft.com/office/officeart/2008/layout/LinedList"/>
    <dgm:cxn modelId="{E465915C-D877-2843-A824-89698D613632}" type="presParOf" srcId="{E213FEBF-2FFA-4046-AD1C-EB316B850CEB}" destId="{B9E6C83E-575A-A44F-AFDE-6BBEBD52AAB1}" srcOrd="1" destOrd="0" presId="urn:microsoft.com/office/officeart/2008/layout/LinedList"/>
    <dgm:cxn modelId="{80A153AB-5286-C84B-92A1-301BEAE8F8A4}" type="presParOf" srcId="{D91269B3-8C8C-5949-ABA8-7BD8628D53D9}" destId="{1FEBE13F-D7A1-694F-8E63-D235427A9870}" srcOrd="2" destOrd="0" presId="urn:microsoft.com/office/officeart/2008/layout/LinedList"/>
    <dgm:cxn modelId="{71B77D9A-360E-5445-9CF1-AC9E2B0E168F}" type="presParOf" srcId="{D91269B3-8C8C-5949-ABA8-7BD8628D53D9}" destId="{2B6B4F2A-80AE-C64E-8CFB-B238704988DD}" srcOrd="3" destOrd="0" presId="urn:microsoft.com/office/officeart/2008/layout/LinedList"/>
    <dgm:cxn modelId="{5D484124-9687-914B-B1C4-2194A74F00D0}" type="presParOf" srcId="{2B6B4F2A-80AE-C64E-8CFB-B238704988DD}" destId="{05BEB6C0-820A-D747-BBDA-DFBFD8BEB6E3}" srcOrd="0" destOrd="0" presId="urn:microsoft.com/office/officeart/2008/layout/LinedList"/>
    <dgm:cxn modelId="{1FECDE44-5B42-4F47-9EA9-5465A0BF33AB}" type="presParOf" srcId="{2B6B4F2A-80AE-C64E-8CFB-B238704988DD}" destId="{85CECBF5-E686-CE40-AACF-8224A12519BB}" srcOrd="1" destOrd="0" presId="urn:microsoft.com/office/officeart/2008/layout/LinedList"/>
    <dgm:cxn modelId="{E8596785-DB1A-C34D-8090-7ECBEE54DD4D}" type="presParOf" srcId="{D91269B3-8C8C-5949-ABA8-7BD8628D53D9}" destId="{A72ACE81-ADAE-1146-84BC-2C0F238E0587}" srcOrd="4" destOrd="0" presId="urn:microsoft.com/office/officeart/2008/layout/LinedList"/>
    <dgm:cxn modelId="{7FD60917-8253-EA4B-BCE2-C7414FA9A6A8}" type="presParOf" srcId="{D91269B3-8C8C-5949-ABA8-7BD8628D53D9}" destId="{B3478C5C-935F-D847-ACE0-830E2E30D51B}" srcOrd="5" destOrd="0" presId="urn:microsoft.com/office/officeart/2008/layout/LinedList"/>
    <dgm:cxn modelId="{B72234AD-3B2C-DB4C-8042-39E6977F2490}" type="presParOf" srcId="{B3478C5C-935F-D847-ACE0-830E2E30D51B}" destId="{D1D5307B-49CB-8D47-92E5-9866B939070A}" srcOrd="0" destOrd="0" presId="urn:microsoft.com/office/officeart/2008/layout/LinedList"/>
    <dgm:cxn modelId="{F3C6F251-28B3-C047-BD8E-E0E03F70352D}" type="presParOf" srcId="{B3478C5C-935F-D847-ACE0-830E2E30D51B}" destId="{3C44DAF5-D738-6F43-9C0A-696F69449E9F}" srcOrd="1" destOrd="0" presId="urn:microsoft.com/office/officeart/2008/layout/LinedList"/>
    <dgm:cxn modelId="{6A1B6089-5F12-7749-A5B6-36059AF6BEC9}" type="presParOf" srcId="{D91269B3-8C8C-5949-ABA8-7BD8628D53D9}" destId="{16DE75B0-CA70-9640-ACDF-84966EEA3DD3}" srcOrd="6" destOrd="0" presId="urn:microsoft.com/office/officeart/2008/layout/LinedList"/>
    <dgm:cxn modelId="{86D2A934-5D31-0C44-85BA-1200DAF45ADF}" type="presParOf" srcId="{D91269B3-8C8C-5949-ABA8-7BD8628D53D9}" destId="{90817297-C623-D84F-B5A1-4B46A2900F18}" srcOrd="7" destOrd="0" presId="urn:microsoft.com/office/officeart/2008/layout/LinedList"/>
    <dgm:cxn modelId="{AB687A1B-FE04-3243-915E-98568FA900C7}" type="presParOf" srcId="{90817297-C623-D84F-B5A1-4B46A2900F18}" destId="{9FAA06D3-F7FF-9846-96FF-AF2B3473C2C4}" srcOrd="0" destOrd="0" presId="urn:microsoft.com/office/officeart/2008/layout/LinedList"/>
    <dgm:cxn modelId="{BA6C765A-A9B1-E24C-8AE2-D31D065D3B59}" type="presParOf" srcId="{90817297-C623-D84F-B5A1-4B46A2900F18}" destId="{E78F0D0B-2CE0-2641-8BAB-5BDA92AEE4A0}" srcOrd="1" destOrd="0" presId="urn:microsoft.com/office/officeart/2008/layout/LinedList"/>
    <dgm:cxn modelId="{E893E566-107F-BE46-B8A4-DF2BAD2EE826}" type="presParOf" srcId="{D91269B3-8C8C-5949-ABA8-7BD8628D53D9}" destId="{1C9826B0-0BA0-9E49-B1FB-FC961C438E4E}" srcOrd="8" destOrd="0" presId="urn:microsoft.com/office/officeart/2008/layout/LinedList"/>
    <dgm:cxn modelId="{3F8052A0-E834-7B4E-8E5F-71F471F7596F}" type="presParOf" srcId="{D91269B3-8C8C-5949-ABA8-7BD8628D53D9}" destId="{BCB705F4-FE59-3841-810E-D33A608E183C}" srcOrd="9" destOrd="0" presId="urn:microsoft.com/office/officeart/2008/layout/LinedList"/>
    <dgm:cxn modelId="{9F5F4F55-576B-D84A-9711-491383A52D4A}" type="presParOf" srcId="{BCB705F4-FE59-3841-810E-D33A608E183C}" destId="{3E96C1AA-9A33-EB40-9209-8B4BB0D35DCC}" srcOrd="0" destOrd="0" presId="urn:microsoft.com/office/officeart/2008/layout/LinedList"/>
    <dgm:cxn modelId="{F28590CF-B0F2-184E-96BF-FB0665F13BF2}" type="presParOf" srcId="{BCB705F4-FE59-3841-810E-D33A608E183C}" destId="{51AB5F23-DD15-0641-BB71-DE8C580FCFE4}" srcOrd="1" destOrd="0" presId="urn:microsoft.com/office/officeart/2008/layout/LinedList"/>
    <dgm:cxn modelId="{15286624-65CC-4F59-BF18-A92019B9F0E0}" type="presParOf" srcId="{D91269B3-8C8C-5949-ABA8-7BD8628D53D9}" destId="{C2D3A284-A7A7-46DB-A791-55EC004C2278}" srcOrd="10" destOrd="0" presId="urn:microsoft.com/office/officeart/2008/layout/LinedList"/>
    <dgm:cxn modelId="{66C985BD-83AA-49F0-A9B3-A7BA18DCAFB2}" type="presParOf" srcId="{D91269B3-8C8C-5949-ABA8-7BD8628D53D9}" destId="{6D729F89-8A63-4566-9BFB-009B88AADC97}" srcOrd="11" destOrd="0" presId="urn:microsoft.com/office/officeart/2008/layout/LinedList"/>
    <dgm:cxn modelId="{27732D2D-DEE5-4334-8186-00D61447537D}" type="presParOf" srcId="{6D729F89-8A63-4566-9BFB-009B88AADC97}" destId="{C574F16D-5D5B-4F17-8084-025E05D40AD6}" srcOrd="0" destOrd="0" presId="urn:microsoft.com/office/officeart/2008/layout/LinedList"/>
    <dgm:cxn modelId="{A434E1D4-E962-4A8D-A1B0-871B3563695E}" type="presParOf" srcId="{6D729F89-8A63-4566-9BFB-009B88AADC97}" destId="{C316A043-9961-4C5B-9ECD-AC4507D04A00}" srcOrd="1" destOrd="0" presId="urn:microsoft.com/office/officeart/2008/layout/LinedList"/>
    <dgm:cxn modelId="{203063E7-505D-49F8-854E-0CBAD0F44E13}" type="presParOf" srcId="{D91269B3-8C8C-5949-ABA8-7BD8628D53D9}" destId="{7367CCB7-F6D8-4E02-829B-61DBAA8F80D1}" srcOrd="12" destOrd="0" presId="urn:microsoft.com/office/officeart/2008/layout/LinedList"/>
    <dgm:cxn modelId="{5A4872A3-449A-4A31-A9E0-ACF6629ECCA2}" type="presParOf" srcId="{D91269B3-8C8C-5949-ABA8-7BD8628D53D9}" destId="{7A5B3F20-B2E6-40B4-B89F-11FC00A32439}" srcOrd="13" destOrd="0" presId="urn:microsoft.com/office/officeart/2008/layout/LinedList"/>
    <dgm:cxn modelId="{72283E05-3122-409B-8E40-E3A7371F500B}" type="presParOf" srcId="{7A5B3F20-B2E6-40B4-B89F-11FC00A32439}" destId="{44191DA1-A017-48F0-9A99-EDFBAED5F0D9}" srcOrd="0" destOrd="0" presId="urn:microsoft.com/office/officeart/2008/layout/LinedList"/>
    <dgm:cxn modelId="{405C5667-7332-43E2-BD3C-A78CFEEC505F}" type="presParOf" srcId="{7A5B3F20-B2E6-40B4-B89F-11FC00A32439}" destId="{6AFF83AF-A377-4A91-8C2B-F5700313838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F7017-9A36-4A94-ACE4-5B1AE45F57A9}">
      <dsp:nvSpPr>
        <dsp:cNvPr id="0" name=""/>
        <dsp:cNvSpPr/>
      </dsp:nvSpPr>
      <dsp:spPr>
        <a:xfrm>
          <a:off x="895574" y="0"/>
          <a:ext cx="2366126" cy="14196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Helvetica" panose="020B0604020202020204" pitchFamily="34" charset="0"/>
              <a:cs typeface="Helvetica" panose="020B0604020202020204" pitchFamily="34" charset="0"/>
            </a:rPr>
            <a:t>Research and Content</a:t>
          </a:r>
        </a:p>
      </dsp:txBody>
      <dsp:txXfrm>
        <a:off x="895574" y="0"/>
        <a:ext cx="2366126" cy="1419675"/>
      </dsp:txXfrm>
    </dsp:sp>
    <dsp:sp modelId="{EC87F992-98AE-464A-9801-F00D31E2FCF1}">
      <dsp:nvSpPr>
        <dsp:cNvPr id="0" name=""/>
        <dsp:cNvSpPr/>
      </dsp:nvSpPr>
      <dsp:spPr>
        <a:xfrm>
          <a:off x="3498313" y="0"/>
          <a:ext cx="2366126" cy="14196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Helvetica" panose="020B0604020202020204" pitchFamily="34" charset="0"/>
              <a:cs typeface="Helvetica" panose="020B0604020202020204" pitchFamily="34" charset="0"/>
            </a:rPr>
            <a:t>Events and Learning</a:t>
          </a:r>
        </a:p>
      </dsp:txBody>
      <dsp:txXfrm>
        <a:off x="3498313" y="0"/>
        <a:ext cx="2366126" cy="1419675"/>
      </dsp:txXfrm>
    </dsp:sp>
    <dsp:sp modelId="{0A3DF202-4364-4663-ACFC-D6A46798F158}">
      <dsp:nvSpPr>
        <dsp:cNvPr id="0" name=""/>
        <dsp:cNvSpPr/>
      </dsp:nvSpPr>
      <dsp:spPr>
        <a:xfrm>
          <a:off x="895574" y="1631257"/>
          <a:ext cx="2366126" cy="14196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Helvetica" panose="020B0604020202020204" pitchFamily="34" charset="0"/>
              <a:cs typeface="Helvetica" panose="020B0604020202020204" pitchFamily="34" charset="0"/>
            </a:rPr>
            <a:t>Policy and Advocacy</a:t>
          </a:r>
        </a:p>
      </dsp:txBody>
      <dsp:txXfrm>
        <a:off x="895574" y="1631257"/>
        <a:ext cx="2366126" cy="1419675"/>
      </dsp:txXfrm>
    </dsp:sp>
    <dsp:sp modelId="{3B51C5AB-5371-4666-A296-09A8677F3642}">
      <dsp:nvSpPr>
        <dsp:cNvPr id="0" name=""/>
        <dsp:cNvSpPr/>
      </dsp:nvSpPr>
      <dsp:spPr>
        <a:xfrm>
          <a:off x="3498313" y="1631257"/>
          <a:ext cx="2366126" cy="14196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Helvetica" panose="020B0604020202020204" pitchFamily="34" charset="0"/>
              <a:cs typeface="Helvetica" panose="020B0604020202020204" pitchFamily="34" charset="0"/>
            </a:rPr>
            <a:t>Member Outreach &amp; Engagement</a:t>
          </a:r>
        </a:p>
      </dsp:txBody>
      <dsp:txXfrm>
        <a:off x="3498313" y="1631257"/>
        <a:ext cx="2366126" cy="1419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D154D-0AED-DC41-87AE-6D41DD4743EB}">
      <dsp:nvSpPr>
        <dsp:cNvPr id="0" name=""/>
        <dsp:cNvSpPr/>
      </dsp:nvSpPr>
      <dsp:spPr>
        <a:xfrm>
          <a:off x="0" y="871"/>
          <a:ext cx="5784111"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BD6DB9-8B13-6A44-B151-C94D5B947056}">
      <dsp:nvSpPr>
        <dsp:cNvPr id="0" name=""/>
        <dsp:cNvSpPr/>
      </dsp:nvSpPr>
      <dsp:spPr>
        <a:xfrm>
          <a:off x="0" y="871"/>
          <a:ext cx="5784111" cy="627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t>Identifying and enrolling providers</a:t>
          </a:r>
        </a:p>
      </dsp:txBody>
      <dsp:txXfrm>
        <a:off x="0" y="871"/>
        <a:ext cx="5784111" cy="627519"/>
      </dsp:txXfrm>
    </dsp:sp>
    <dsp:sp modelId="{1FEBE13F-D7A1-694F-8E63-D235427A9870}">
      <dsp:nvSpPr>
        <dsp:cNvPr id="0" name=""/>
        <dsp:cNvSpPr/>
      </dsp:nvSpPr>
      <dsp:spPr>
        <a:xfrm>
          <a:off x="0" y="628390"/>
          <a:ext cx="5784111"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BEB6C0-820A-D747-BBDA-DFBFD8BEB6E3}">
      <dsp:nvSpPr>
        <dsp:cNvPr id="0" name=""/>
        <dsp:cNvSpPr/>
      </dsp:nvSpPr>
      <dsp:spPr>
        <a:xfrm>
          <a:off x="0" y="628390"/>
          <a:ext cx="5784111" cy="627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t>Estimating priority populations </a:t>
          </a:r>
        </a:p>
      </dsp:txBody>
      <dsp:txXfrm>
        <a:off x="0" y="628390"/>
        <a:ext cx="5784111" cy="627519"/>
      </dsp:txXfrm>
    </dsp:sp>
    <dsp:sp modelId="{A72ACE81-ADAE-1146-84BC-2C0F238E0587}">
      <dsp:nvSpPr>
        <dsp:cNvPr id="0" name=""/>
        <dsp:cNvSpPr/>
      </dsp:nvSpPr>
      <dsp:spPr>
        <a:xfrm>
          <a:off x="0" y="1255910"/>
          <a:ext cx="5784111"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D5307B-49CB-8D47-92E5-9866B939070A}">
      <dsp:nvSpPr>
        <dsp:cNvPr id="0" name=""/>
        <dsp:cNvSpPr/>
      </dsp:nvSpPr>
      <dsp:spPr>
        <a:xfrm>
          <a:off x="0" y="1255910"/>
          <a:ext cx="5778462" cy="703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t>Determining allocation/prioritization process </a:t>
          </a:r>
        </a:p>
      </dsp:txBody>
      <dsp:txXfrm>
        <a:off x="0" y="1255910"/>
        <a:ext cx="5778462" cy="703556"/>
      </dsp:txXfrm>
    </dsp:sp>
    <dsp:sp modelId="{16DE75B0-CA70-9640-ACDF-84966EEA3DD3}">
      <dsp:nvSpPr>
        <dsp:cNvPr id="0" name=""/>
        <dsp:cNvSpPr/>
      </dsp:nvSpPr>
      <dsp:spPr>
        <a:xfrm>
          <a:off x="0" y="1959466"/>
          <a:ext cx="5784111"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AA06D3-F7FF-9846-96FF-AF2B3473C2C4}">
      <dsp:nvSpPr>
        <dsp:cNvPr id="0" name=""/>
        <dsp:cNvSpPr/>
      </dsp:nvSpPr>
      <dsp:spPr>
        <a:xfrm>
          <a:off x="0" y="1959466"/>
          <a:ext cx="5778462" cy="832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t>Establishing data expectations and IT capacity</a:t>
          </a:r>
        </a:p>
      </dsp:txBody>
      <dsp:txXfrm>
        <a:off x="0" y="1959466"/>
        <a:ext cx="5778462" cy="832153"/>
      </dsp:txXfrm>
    </dsp:sp>
    <dsp:sp modelId="{1C9826B0-0BA0-9E49-B1FB-FC961C438E4E}">
      <dsp:nvSpPr>
        <dsp:cNvPr id="0" name=""/>
        <dsp:cNvSpPr/>
      </dsp:nvSpPr>
      <dsp:spPr>
        <a:xfrm>
          <a:off x="0" y="2791620"/>
          <a:ext cx="5784111"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96C1AA-9A33-EB40-9209-8B4BB0D35DCC}">
      <dsp:nvSpPr>
        <dsp:cNvPr id="0" name=""/>
        <dsp:cNvSpPr/>
      </dsp:nvSpPr>
      <dsp:spPr>
        <a:xfrm>
          <a:off x="0" y="2900193"/>
          <a:ext cx="5778462" cy="987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t>Identifying ultra cold storage capacity and high throughput clinic capacity </a:t>
          </a:r>
          <a:r>
            <a:rPr lang="en-US" sz="2400" b="1" kern="1200" dirty="0"/>
            <a:t>			</a:t>
          </a:r>
        </a:p>
      </dsp:txBody>
      <dsp:txXfrm>
        <a:off x="0" y="2900193"/>
        <a:ext cx="5778462" cy="987377"/>
      </dsp:txXfrm>
    </dsp:sp>
    <dsp:sp modelId="{C2D3A284-A7A7-46DB-A791-55EC004C2278}">
      <dsp:nvSpPr>
        <dsp:cNvPr id="0" name=""/>
        <dsp:cNvSpPr/>
      </dsp:nvSpPr>
      <dsp:spPr>
        <a:xfrm>
          <a:off x="0" y="3778997"/>
          <a:ext cx="5784111"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74F16D-5D5B-4F17-8084-025E05D40AD6}">
      <dsp:nvSpPr>
        <dsp:cNvPr id="0" name=""/>
        <dsp:cNvSpPr/>
      </dsp:nvSpPr>
      <dsp:spPr>
        <a:xfrm>
          <a:off x="0" y="3778997"/>
          <a:ext cx="5784111" cy="627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b="1" kern="1200"/>
        </a:p>
      </dsp:txBody>
      <dsp:txXfrm>
        <a:off x="0" y="3778997"/>
        <a:ext cx="5784111" cy="627519"/>
      </dsp:txXfrm>
    </dsp:sp>
    <dsp:sp modelId="{7367CCB7-F6D8-4E02-829B-61DBAA8F80D1}">
      <dsp:nvSpPr>
        <dsp:cNvPr id="0" name=""/>
        <dsp:cNvSpPr/>
      </dsp:nvSpPr>
      <dsp:spPr>
        <a:xfrm>
          <a:off x="0" y="4406517"/>
          <a:ext cx="5784111"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191DA1-A017-48F0-9A99-EDFBAED5F0D9}">
      <dsp:nvSpPr>
        <dsp:cNvPr id="0" name=""/>
        <dsp:cNvSpPr/>
      </dsp:nvSpPr>
      <dsp:spPr>
        <a:xfrm>
          <a:off x="0" y="3827435"/>
          <a:ext cx="5784111" cy="627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kern="1200" dirty="0"/>
            <a:t>Preparing communication plans </a:t>
          </a:r>
        </a:p>
      </dsp:txBody>
      <dsp:txXfrm>
        <a:off x="0" y="3827435"/>
        <a:ext cx="5784111" cy="6275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4252E0-D455-7B45-A608-EB7661A8E307}" type="datetimeFigureOut">
              <a:rPr lang="en-US" smtClean="0"/>
              <a:t>10/14/2020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E00AE0-AD85-6745-985A-F1A3264DA4C1}" type="slidenum">
              <a:rPr lang="en-US" smtClean="0"/>
              <a:t>‹#›</a:t>
            </a:fld>
            <a:endParaRPr lang="en-US"/>
          </a:p>
        </p:txBody>
      </p:sp>
    </p:spTree>
    <p:extLst>
      <p:ext uri="{BB962C8B-B14F-4D97-AF65-F5344CB8AC3E}">
        <p14:creationId xmlns:p14="http://schemas.microsoft.com/office/powerpoint/2010/main" val="39424084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da.gov/regulatory-information/search-fda-guidance-documents/emergency-use-authorization-vaccines-prevent-covid-19"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fda.gov/advisory-committees/advisory-committee-calendar/vaccines-and-related-biological-products-advisory-committee-october-22-2020-meeting-announcement" TargetMode="External"/><Relationship Id="rId4" Type="http://schemas.openxmlformats.org/officeDocument/2006/relationships/hyperlink" Target="https://www.fda.gov/media/139638/download"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da.gov/regulatory-information/search-fda-guidance-documents/emergency-use-authorization-vaccines-prevent-covid-19"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fda.gov/advisory-committees/advisory-committee-calendar/vaccines-and-related-biological-products-advisory-committee-october-22-2020-meeting-announcement" TargetMode="External"/><Relationship Id="rId4" Type="http://schemas.openxmlformats.org/officeDocument/2006/relationships/hyperlink" Target="https://www.fda.gov/media/139638/download"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125 blog posts and articles since early March</a:t>
            </a:r>
          </a:p>
          <a:p>
            <a:r>
              <a:rPr lang="en-US" dirty="0"/>
              <a:t>Additional fact sheets, documents, templates</a:t>
            </a:r>
          </a:p>
          <a:p>
            <a:r>
              <a:rPr lang="en-US" dirty="0"/>
              <a:t>Two financial impacts survey</a:t>
            </a:r>
          </a:p>
          <a:p>
            <a:r>
              <a:rPr lang="en-US" dirty="0"/>
              <a:t>Sample topics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2A437C"/>
                </a:solidFill>
                <a:effectLst/>
                <a:latin typeface="Lato"/>
              </a:rPr>
              <a:t>Two Places at One Time: Coronavirus Presents Challenges for Working Families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2A437C"/>
                </a:solidFill>
                <a:effectLst/>
                <a:latin typeface="Lato"/>
              </a:rPr>
              <a:t>Arts, Culture, and Entertainment: Vital Sectors to Restarting Your Economy</a:t>
            </a:r>
          </a:p>
          <a:p>
            <a:pPr marL="171450" indent="-171450" algn="l">
              <a:buFont typeface="Arial" panose="020B0604020202020204" pitchFamily="34" charset="0"/>
              <a:buChar char="•"/>
            </a:pPr>
            <a:r>
              <a:rPr lang="en-US" b="1" i="0" dirty="0">
                <a:solidFill>
                  <a:srgbClr val="2A437C"/>
                </a:solidFill>
                <a:effectLst/>
                <a:latin typeface="Lato"/>
              </a:rPr>
              <a:t>Coronavirus: Restroom Guidance for Local Leaders</a:t>
            </a:r>
          </a:p>
          <a:p>
            <a:pPr marL="171450" indent="-171450" algn="l">
              <a:buFont typeface="Arial" panose="020B0604020202020204" pitchFamily="34" charset="0"/>
              <a:buChar char="•"/>
            </a:pPr>
            <a:r>
              <a:rPr lang="en-US" b="1" i="0" dirty="0">
                <a:solidFill>
                  <a:srgbClr val="2A437C"/>
                </a:solidFill>
                <a:effectLst/>
                <a:latin typeface="Lato"/>
              </a:rPr>
              <a:t>Lessons Learned: The City of Cedar Park and COVID-19 Response</a:t>
            </a:r>
          </a:p>
          <a:p>
            <a:br>
              <a:rPr lang="en-US" dirty="0"/>
            </a:br>
            <a:endParaRPr lang="en-US" b="1" i="0" dirty="0">
              <a:solidFill>
                <a:srgbClr val="2A437C"/>
              </a:solidFill>
              <a:effectLst/>
              <a:latin typeface="Lato"/>
            </a:endParaRPr>
          </a:p>
          <a:p>
            <a:br>
              <a:rPr lang="en-US" dirty="0"/>
            </a:b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EE00AE0-AD85-6745-985A-F1A3264DA4C1}" type="slidenum">
              <a:rPr lang="en-US" smtClean="0"/>
              <a:t>6</a:t>
            </a:fld>
            <a:endParaRPr lang="en-US"/>
          </a:p>
        </p:txBody>
      </p:sp>
    </p:spTree>
    <p:extLst>
      <p:ext uri="{BB962C8B-B14F-4D97-AF65-F5344CB8AC3E}">
        <p14:creationId xmlns:p14="http://schemas.microsoft.com/office/powerpoint/2010/main" val="80670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333333"/>
                </a:solidFill>
                <a:effectLst/>
                <a:latin typeface="Georgia" panose="02040502050405020303" pitchFamily="18" charset="0"/>
              </a:rPr>
              <a:t>Today, the U.S. Food and Drug Administration </a:t>
            </a:r>
            <a:r>
              <a:rPr lang="en-US" b="0" i="0" u="none" strike="noStrike" dirty="0">
                <a:solidFill>
                  <a:srgbClr val="001871"/>
                </a:solidFill>
                <a:effectLst/>
                <a:latin typeface="Georgia" panose="02040502050405020303" pitchFamily="18" charset="0"/>
                <a:hlinkClick r:id="rId3" tooltip="Emergency Use Authorization for Vaccines to Prevent COVID-19"/>
              </a:rPr>
              <a:t>issued guidance</a:t>
            </a:r>
            <a:r>
              <a:rPr lang="en-US" b="0" i="0" dirty="0">
                <a:solidFill>
                  <a:srgbClr val="333333"/>
                </a:solidFill>
                <a:effectLst/>
                <a:latin typeface="Georgia" panose="02040502050405020303" pitchFamily="18" charset="0"/>
              </a:rPr>
              <a:t> with recommendations for vaccine sponsors regarding the scientific data and information that would support the issuance of an emergency use authorization (EUA) for an investigational vaccine intended to prevent COVID-19.</a:t>
            </a:r>
          </a:p>
          <a:p>
            <a:pPr algn="l">
              <a:buFont typeface="Arial" panose="020B0604020202020204" pitchFamily="34" charset="0"/>
              <a:buChar char="•"/>
            </a:pPr>
            <a:r>
              <a:rPr lang="en-US" b="0" i="0" dirty="0">
                <a:solidFill>
                  <a:srgbClr val="333333"/>
                </a:solidFill>
                <a:effectLst/>
                <a:latin typeface="Georgia" panose="02040502050405020303" pitchFamily="18" charset="0"/>
              </a:rPr>
              <a:t>The recommendations in the guidance describe key information and data that would support issuance of an EUA, including chemistry, manufacturing and controls information, nonclinical and clinical data, and regulatory and administrative information.</a:t>
            </a:r>
          </a:p>
          <a:p>
            <a:pPr algn="l">
              <a:buFont typeface="Arial" panose="020B0604020202020204" pitchFamily="34" charset="0"/>
              <a:buChar char="•"/>
            </a:pPr>
            <a:r>
              <a:rPr lang="en-US" b="0" i="0" dirty="0">
                <a:solidFill>
                  <a:srgbClr val="333333"/>
                </a:solidFill>
                <a:effectLst/>
                <a:latin typeface="Georgia" panose="02040502050405020303" pitchFamily="18" charset="0"/>
              </a:rPr>
              <a:t>This guidance provides further information on the EUA process for investigational vaccines and provides additional context to the information provided in the agency’s </a:t>
            </a:r>
            <a:r>
              <a:rPr lang="en-US" b="0" i="0" u="none" strike="noStrike" dirty="0">
                <a:solidFill>
                  <a:srgbClr val="001871"/>
                </a:solidFill>
                <a:effectLst/>
                <a:latin typeface="Georgia" panose="02040502050405020303" pitchFamily="18" charset="0"/>
                <a:hlinkClick r:id="rId4" tooltip="Development and Licensure of Vaccines to Prevent COVID-19"/>
              </a:rPr>
              <a:t>June guidance</a:t>
            </a:r>
            <a:r>
              <a:rPr lang="en-US" b="0" i="0" dirty="0">
                <a:solidFill>
                  <a:srgbClr val="333333"/>
                </a:solidFill>
                <a:effectLst/>
                <a:latin typeface="Georgia" panose="02040502050405020303" pitchFamily="18" charset="0"/>
              </a:rPr>
              <a:t> regarding the development and licensure of COVID-19 vaccines.</a:t>
            </a:r>
          </a:p>
          <a:p>
            <a:pPr algn="l">
              <a:buFont typeface="Arial" panose="020B0604020202020204" pitchFamily="34" charset="0"/>
              <a:buChar char="•"/>
            </a:pPr>
            <a:r>
              <a:rPr lang="en-US" b="0" i="0" dirty="0">
                <a:solidFill>
                  <a:srgbClr val="333333"/>
                </a:solidFill>
                <a:effectLst/>
                <a:latin typeface="Georgia" panose="02040502050405020303" pitchFamily="18" charset="0"/>
              </a:rPr>
              <a:t>An EUA is a different standard than an approval, as noted in the June guidance, however, in the case of an investigational vaccine developed for the prevention of COVID-19, both pathways require the submission of data demonstrating any vaccine’s safety and effectiveness.</a:t>
            </a:r>
          </a:p>
          <a:p>
            <a:pPr algn="l">
              <a:buFont typeface="Arial" panose="020B0604020202020204" pitchFamily="34" charset="0"/>
              <a:buChar char="•"/>
            </a:pPr>
            <a:r>
              <a:rPr lang="en-US" b="0" i="0" dirty="0">
                <a:solidFill>
                  <a:srgbClr val="333333"/>
                </a:solidFill>
                <a:effectLst/>
                <a:latin typeface="Georgia" panose="02040502050405020303" pitchFamily="18" charset="0"/>
              </a:rPr>
              <a:t>This guidance reiterates that any assessment regarding an EUA will be made on a case-by-case basis considering the target population, the characteristics of the product, the preclinical and human clinical study data on the product, and the totality of the available scientific evidence relevant to the product.</a:t>
            </a:r>
          </a:p>
          <a:p>
            <a:pPr algn="l">
              <a:buFont typeface="Arial" panose="020B0604020202020204" pitchFamily="34" charset="0"/>
              <a:buChar char="•"/>
            </a:pPr>
            <a:r>
              <a:rPr lang="en-US" b="0" i="0" dirty="0">
                <a:solidFill>
                  <a:srgbClr val="333333"/>
                </a:solidFill>
                <a:effectLst/>
                <a:latin typeface="Georgia" panose="02040502050405020303" pitchFamily="18" charset="0"/>
              </a:rPr>
              <a:t>The FDA plans to convene an open session of its Vaccines and Related Biological Products Advisory Committee (VRBPAC) prior to issuance of any EUA for a COVID-19 vaccine to discuss the EUA request and whether the available safety and effectiveness data support the authorization. The VRBPAC is currently </a:t>
            </a:r>
            <a:r>
              <a:rPr lang="en-US" b="0" i="0" u="none" strike="noStrike" dirty="0">
                <a:solidFill>
                  <a:srgbClr val="001871"/>
                </a:solidFill>
                <a:effectLst/>
                <a:latin typeface="Georgia" panose="02040502050405020303" pitchFamily="18" charset="0"/>
                <a:hlinkClick r:id="rId5" tooltip="Vaccines and Related Biological Products Advisory Committee October 22, 2020 Meeting Announcement - 10/22/2020 - 10/22/2020"/>
              </a:rPr>
              <a:t>scheduled to meet</a:t>
            </a:r>
            <a:r>
              <a:rPr lang="en-US" b="0" i="0" dirty="0">
                <a:solidFill>
                  <a:srgbClr val="333333"/>
                </a:solidFill>
                <a:effectLst/>
                <a:latin typeface="Georgia" panose="02040502050405020303" pitchFamily="18" charset="0"/>
              </a:rPr>
              <a:t> on Oct. 22 to discuss the general development, authorization and/or licensure of COVID-19 vaccines. While this meeting is not intended to discuss any particular vaccine candidate, the agency is prepared to rapidly schedule additional future meetings of this committee after submission of any BLA or request for EUA to further ensure transparency.</a:t>
            </a:r>
          </a:p>
          <a:p>
            <a:pPr algn="l">
              <a:buFont typeface="Arial" panose="020B0604020202020204" pitchFamily="34" charset="0"/>
              <a:buChar char="•"/>
            </a:pPr>
            <a:endParaRPr lang="en-US" b="0" i="0" dirty="0">
              <a:solidFill>
                <a:srgbClr val="333333"/>
              </a:solidFill>
              <a:effectLst/>
              <a:latin typeface="Georgia" panose="02040502050405020303" pitchFamily="18" charset="0"/>
            </a:endParaRPr>
          </a:p>
          <a:p>
            <a:pPr algn="l">
              <a:buFont typeface="Arial" panose="020B0604020202020204" pitchFamily="34" charset="0"/>
              <a:buChar char="•"/>
            </a:pPr>
            <a:r>
              <a:rPr lang="en-US" dirty="0"/>
              <a:t>To ensure that a widely deployed COVID-19 vaccine is effective, the primary efficacy endpoint point estimate for a placebo-controlled efficacy trial should be at least 50%, and the statistical success criterion should be that the lower bound of the appropriately alpha-adjusted confidence interval around the primary efficacy endpoint point estimate is &gt;30%.</a:t>
            </a:r>
          </a:p>
          <a:p>
            <a:pPr algn="l">
              <a:buFont typeface="Arial" panose="020B0604020202020204" pitchFamily="34" charset="0"/>
              <a:buChar char="•"/>
            </a:pPr>
            <a:endParaRPr lang="en-US" b="0" i="0" dirty="0">
              <a:solidFill>
                <a:srgbClr val="333333"/>
              </a:solidFill>
              <a:effectLst/>
              <a:latin typeface="Georgia" panose="02040502050405020303" pitchFamily="18" charset="0"/>
            </a:endParaRPr>
          </a:p>
          <a:p>
            <a:pPr algn="l">
              <a:buFont typeface="Arial" panose="020B0604020202020204" pitchFamily="34" charset="0"/>
              <a:buChar char="•"/>
            </a:pPr>
            <a:r>
              <a:rPr lang="en-US" dirty="0"/>
              <a:t>FDA acknowledges the potential to request an EUA for a COVID-19 vaccine based on an interim analysis of a clinical endpoint from a Phase 3 efficacy study. Issuance of an EUA requires a determination that the known and potential benefits of the vaccine outweigh the known and potential risks. For a preventive COVID19 vaccine to be potentially administered to millions of individuals, including healthy individuals, data adequate to inform an assessment of the vaccine’s benefits and risks and support issuance of an EUA would include not only meeting the prespecified success criteria for the study’s primary efficacy endpoint as described in the guidance for industry entitled “Development and Licensure of Vaccines to Prevent COVID-19” (Ref. 1) (i.e. a point estimate for a </a:t>
            </a:r>
            <a:r>
              <a:rPr lang="en-US" dirty="0" err="1"/>
              <a:t>placebocontrolled</a:t>
            </a:r>
            <a:r>
              <a:rPr lang="en-US" dirty="0"/>
              <a:t> efficacy trial of at least 50%, with a lower bound of the appropriately alpha-adjusted confidence interval around the primary efficacy endpoint point estimate of &gt;30%) but also additional safety and effectiveness data as described below. The timing of interim analyses planned for a Phase 3 study would thus ideally be aligned with the ability of the analyses to meet these criteria. Contains Nonbinding Recommendations 10 b. An EUA request for a COVID-19 vaccine should include all safety data accumulated from phase 1 and 2 studies conducted with the vaccine, with focus on serious adverse events, adverse events of special interest, and cases of severe COVID-19 among study subjects. We recognize that the phase 1 and 2 safety data likely will be of a longer duration than the available safety data from the Phase 3 trial at the time of submission of an EUA request. The phase 1 and 2 data are intended to complement the available data from safety follow-up from ongoing Phase 3 studies. c. Data from Phase 3 studies should include a median follow-up duration of at least two months after completion of the full vaccination regimen to help provide adequate information to assess a vaccine’s benefit-risk profile, including: adverse events; cases of severe COVID-19 disease among study subjects; and cases of COVID-19 occurring during the timeframe when adaptive (rather than innate) and memory immune responses to the vaccine would be responsible for a protective effect. In addition, FDA does not expect to be able to make a favorable benefit-risk determination that would support an EUA without Phase 3 data that include the following, which will help the Agency to assess the safety of the vaccine: i. Local and systemic solicited adverse reactions collected for the </a:t>
            </a:r>
            <a:r>
              <a:rPr lang="en-US" dirty="0" err="1"/>
              <a:t>protocoldefined</a:t>
            </a:r>
            <a:r>
              <a:rPr lang="en-US" dirty="0"/>
              <a:t> duration of follow-up in an adequate number of subjects to characterize reactogenicity in each protocol-defined age cohort participating in the trial; ii. All safety data collected up to the point at which the database is locked to prepare the submission of the EUA request, including a high proportion of enrolled subjects (numbering well over 3,000 vaccine recipients) followed for serious adverse events (SAEs) and adverse events of special interest for at least one month after completion of the full vaccination regimen;5 and iii. Sufficient cases of severe COVID-19 among study subjects to support low risk for vaccine-induced ERD (a total of 5 or more severe COVID-19 cases in the placebo group would generally be sufficient to assess whether the severe COVID-19 case split between vaccine vs. placebo groups supports a favorable benefit-risk profile or conversely raises a concern about ERD). d. Vaccine safety and COVID-19 outcomes in individuals with prior SARS-CoV-2 infection, who might have been asymptomatic, are important to examine because screening for prior infection is unlikely to occur prior to administration of 5 As noted in FDA’s guidance for industry entitled “Development and Licensure of Vaccines to Prevent COVID-19” (Ref. 1), the pre-licensure safety database for preventive vaccines for infectious diseases typically consists of at least 3,000 study participants vaccinated with the dosing regimen intended for licensure. FDA anticipates that adequately powered efficacy trials for COVID-19 vaccines will be of sufficient size to provide an acceptable safety database for each of younger adult and elderly populations, provided that no significant safety concerns arise during clinical development that would warrant further evaluation. Contains Nonbinding Recommendations 11 COVID-19 vaccines under EUA. An EUA request should therefore include subgroup analyses of safety and efficacy endpoints stratified by prior infection status at study entry, as determined by pre-vaccination serology or medical history. e. The EUA request should include a plan for active follow-up for safety (including deaths and hospitalizations, and other serious or clinically significant adverse events) among individuals administered the vaccine under an EUA in order to inform ongoing benefit-risk determinations to support continuation of the EUA</a:t>
            </a:r>
            <a:endParaRPr lang="en-US" b="0" i="0" dirty="0">
              <a:solidFill>
                <a:srgbClr val="333333"/>
              </a:solidFill>
              <a:effectLst/>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BFB590-886C-456C-B98A-944BD2356250}"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953819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333333"/>
                </a:solidFill>
                <a:effectLst/>
                <a:latin typeface="Georgia" panose="02040502050405020303" pitchFamily="18" charset="0"/>
              </a:rPr>
              <a:t>Today, the U.S. Food and Drug Administration </a:t>
            </a:r>
            <a:r>
              <a:rPr lang="en-US" b="0" i="0" u="none" strike="noStrike" dirty="0">
                <a:solidFill>
                  <a:srgbClr val="001871"/>
                </a:solidFill>
                <a:effectLst/>
                <a:latin typeface="Georgia" panose="02040502050405020303" pitchFamily="18" charset="0"/>
                <a:hlinkClick r:id="rId3" tooltip="Emergency Use Authorization for Vaccines to Prevent COVID-19"/>
              </a:rPr>
              <a:t>issued guidance</a:t>
            </a:r>
            <a:r>
              <a:rPr lang="en-US" b="0" i="0" dirty="0">
                <a:solidFill>
                  <a:srgbClr val="333333"/>
                </a:solidFill>
                <a:effectLst/>
                <a:latin typeface="Georgia" panose="02040502050405020303" pitchFamily="18" charset="0"/>
              </a:rPr>
              <a:t> with recommendations for vaccine sponsors regarding the scientific data and information that would support the issuance of an emergency use authorization (EUA) for an investigational vaccine intended to prevent COVID-19.</a:t>
            </a:r>
          </a:p>
          <a:p>
            <a:pPr algn="l">
              <a:buFont typeface="Arial" panose="020B0604020202020204" pitchFamily="34" charset="0"/>
              <a:buChar char="•"/>
            </a:pPr>
            <a:r>
              <a:rPr lang="en-US" b="0" i="0" dirty="0">
                <a:solidFill>
                  <a:srgbClr val="333333"/>
                </a:solidFill>
                <a:effectLst/>
                <a:latin typeface="Georgia" panose="02040502050405020303" pitchFamily="18" charset="0"/>
              </a:rPr>
              <a:t>The recommendations in the guidance describe key information and data that would support issuance of an EUA, including chemistry, manufacturing and controls information, nonclinical and clinical data, and regulatory and administrative information.</a:t>
            </a:r>
          </a:p>
          <a:p>
            <a:pPr algn="l">
              <a:buFont typeface="Arial" panose="020B0604020202020204" pitchFamily="34" charset="0"/>
              <a:buChar char="•"/>
            </a:pPr>
            <a:r>
              <a:rPr lang="en-US" b="0" i="0" dirty="0">
                <a:solidFill>
                  <a:srgbClr val="333333"/>
                </a:solidFill>
                <a:effectLst/>
                <a:latin typeface="Georgia" panose="02040502050405020303" pitchFamily="18" charset="0"/>
              </a:rPr>
              <a:t>This guidance provides further information on the EUA process for investigational vaccines and provides additional context to the information provided in the agency’s </a:t>
            </a:r>
            <a:r>
              <a:rPr lang="en-US" b="0" i="0" u="none" strike="noStrike" dirty="0">
                <a:solidFill>
                  <a:srgbClr val="001871"/>
                </a:solidFill>
                <a:effectLst/>
                <a:latin typeface="Georgia" panose="02040502050405020303" pitchFamily="18" charset="0"/>
                <a:hlinkClick r:id="rId4" tooltip="Development and Licensure of Vaccines to Prevent COVID-19"/>
              </a:rPr>
              <a:t>June guidance</a:t>
            </a:r>
            <a:r>
              <a:rPr lang="en-US" b="0" i="0" dirty="0">
                <a:solidFill>
                  <a:srgbClr val="333333"/>
                </a:solidFill>
                <a:effectLst/>
                <a:latin typeface="Georgia" panose="02040502050405020303" pitchFamily="18" charset="0"/>
              </a:rPr>
              <a:t> regarding the development and licensure of COVID-19 vaccines.</a:t>
            </a:r>
          </a:p>
          <a:p>
            <a:pPr algn="l">
              <a:buFont typeface="Arial" panose="020B0604020202020204" pitchFamily="34" charset="0"/>
              <a:buChar char="•"/>
            </a:pPr>
            <a:r>
              <a:rPr lang="en-US" b="0" i="0" dirty="0">
                <a:solidFill>
                  <a:srgbClr val="333333"/>
                </a:solidFill>
                <a:effectLst/>
                <a:latin typeface="Georgia" panose="02040502050405020303" pitchFamily="18" charset="0"/>
              </a:rPr>
              <a:t>An EUA is a different standard than an approval, as noted in the June guidance, however, in the case of an investigational vaccine developed for the prevention of COVID-19, both pathways require the submission of data demonstrating any vaccine’s safety and effectiveness.</a:t>
            </a:r>
          </a:p>
          <a:p>
            <a:pPr algn="l">
              <a:buFont typeface="Arial" panose="020B0604020202020204" pitchFamily="34" charset="0"/>
              <a:buChar char="•"/>
            </a:pPr>
            <a:r>
              <a:rPr lang="en-US" b="0" i="0" dirty="0">
                <a:solidFill>
                  <a:srgbClr val="333333"/>
                </a:solidFill>
                <a:effectLst/>
                <a:latin typeface="Georgia" panose="02040502050405020303" pitchFamily="18" charset="0"/>
              </a:rPr>
              <a:t>This guidance reiterates that any assessment regarding an EUA will be made on a case-by-case basis considering the target population, the characteristics of the product, the preclinical and human clinical study data on the product, and the totality of the available scientific evidence relevant to the product.</a:t>
            </a:r>
          </a:p>
          <a:p>
            <a:pPr algn="l">
              <a:buFont typeface="Arial" panose="020B0604020202020204" pitchFamily="34" charset="0"/>
              <a:buChar char="•"/>
            </a:pPr>
            <a:r>
              <a:rPr lang="en-US" b="0" i="0" dirty="0">
                <a:solidFill>
                  <a:srgbClr val="333333"/>
                </a:solidFill>
                <a:effectLst/>
                <a:latin typeface="Georgia" panose="02040502050405020303" pitchFamily="18" charset="0"/>
              </a:rPr>
              <a:t>The FDA plans to convene an open session of its Vaccines and Related Biological Products Advisory Committee (VRBPAC) prior to issuance of any EUA for a COVID-19 vaccine to discuss the EUA request and whether the available safety and effectiveness data support the authorization. The VRBPAC is currently </a:t>
            </a:r>
            <a:r>
              <a:rPr lang="en-US" b="0" i="0" u="none" strike="noStrike" dirty="0">
                <a:solidFill>
                  <a:srgbClr val="001871"/>
                </a:solidFill>
                <a:effectLst/>
                <a:latin typeface="Georgia" panose="02040502050405020303" pitchFamily="18" charset="0"/>
                <a:hlinkClick r:id="rId5" tooltip="Vaccines and Related Biological Products Advisory Committee October 22, 2020 Meeting Announcement - 10/22/2020 - 10/22/2020"/>
              </a:rPr>
              <a:t>scheduled to meet</a:t>
            </a:r>
            <a:r>
              <a:rPr lang="en-US" b="0" i="0" dirty="0">
                <a:solidFill>
                  <a:srgbClr val="333333"/>
                </a:solidFill>
                <a:effectLst/>
                <a:latin typeface="Georgia" panose="02040502050405020303" pitchFamily="18" charset="0"/>
              </a:rPr>
              <a:t> on Oct. 22 to discuss the general development, authorization and/or licensure of COVID-19 vaccines. While this meeting is not intended to discuss any particular vaccine candidate, the agency is prepared to rapidly schedule additional future meetings of this committee after submission of any BLA or request for EUA to further ensure transparency.</a:t>
            </a:r>
          </a:p>
          <a:p>
            <a:pPr algn="l">
              <a:buFont typeface="Arial" panose="020B0604020202020204" pitchFamily="34" charset="0"/>
              <a:buChar char="•"/>
            </a:pPr>
            <a:endParaRPr lang="en-US" b="0" i="0" dirty="0">
              <a:solidFill>
                <a:srgbClr val="333333"/>
              </a:solidFill>
              <a:effectLst/>
              <a:latin typeface="Georgia" panose="02040502050405020303" pitchFamily="18" charset="0"/>
            </a:endParaRPr>
          </a:p>
          <a:p>
            <a:pPr algn="l">
              <a:buFont typeface="Arial" panose="020B0604020202020204" pitchFamily="34" charset="0"/>
              <a:buChar char="•"/>
            </a:pPr>
            <a:r>
              <a:rPr lang="en-US" dirty="0"/>
              <a:t>To ensure that a widely deployed COVID-19 vaccine is effective, the primary efficacy endpoint point estimate for a placebo-controlled efficacy trial should be at least 50%, and the statistical success criterion should be that the lower bound of the appropriately alpha-adjusted confidence interval around the primary efficacy endpoint point estimate is &gt;30%.</a:t>
            </a:r>
          </a:p>
          <a:p>
            <a:pPr algn="l">
              <a:buFont typeface="Arial" panose="020B0604020202020204" pitchFamily="34" charset="0"/>
              <a:buChar char="•"/>
            </a:pPr>
            <a:endParaRPr lang="en-US" b="0" i="0" dirty="0">
              <a:solidFill>
                <a:srgbClr val="333333"/>
              </a:solidFill>
              <a:effectLst/>
              <a:latin typeface="Georgia" panose="02040502050405020303" pitchFamily="18" charset="0"/>
            </a:endParaRPr>
          </a:p>
          <a:p>
            <a:pPr algn="l">
              <a:buFont typeface="Arial" panose="020B0604020202020204" pitchFamily="34" charset="0"/>
              <a:buChar char="•"/>
            </a:pPr>
            <a:r>
              <a:rPr lang="en-US" dirty="0"/>
              <a:t>FDA acknowledges the potential to request an EUA for a COVID-19 vaccine based on an interim analysis of a clinical endpoint from a Phase 3 efficacy study. Issuance of an EUA requires a determination that the known and potential benefits of the vaccine outweigh the known and potential risks. For a preventive COVID19 vaccine to be potentially administered to millions of individuals, including healthy individuals, data adequate to inform an assessment of the vaccine’s benefits and risks and support issuance of an EUA would include not only meeting the prespecified success criteria for the study’s primary efficacy endpoint as described in the guidance for industry entitled “Development and Licensure of Vaccines to Prevent COVID-19” (Ref. 1) (i.e. a point estimate for a placebo controlled efficacy trial of at least 50%, with a lower bound of the appropriately alpha-adjusted confidence interval around the primary efficacy endpoint point estimate of &gt;30%) but also additional safety and effectiveness data as described below. The timing of interim analyses planned for a Phase 3 study would thus ideally be aligned with the ability of the analyses to meet these criteria. Contains Nonbinding Recommendations 10 b. An EUA request for a COVID-19 vaccine should include all safety data accumulated from phase 1 and 2 studies conducted with the vaccine, with focus on serious adverse events, adverse events of special interest, and cases of severe COVID-19 among study subjects. We recognize that the phase 1 and 2 safety data likely will be of a longer duration than the available safety data from the Phase 3 trial at the time of submission of an EUA request. The phase 1 and 2 data are intended to complement the available data from safety follow-up from ongoing Phase 3 studies. c. Data from Phase 3 studies should include a median follow-up duration of at least two months after completion of the full vaccination regimen to help provide adequate information to assess a vaccine’s benefit-risk profile, including: adverse events; cases of severe COVID-19 disease among study subjects; and cases of COVID-19 occurring during the timeframe when adaptive (rather than innate) and memory immune responses to the vaccine would be responsible for a protective effect. In addition, FDA does not expect to be able to make a favorable benefit-risk determination that would support an EUA without Phase 3 data that include the following, which will help the Agency to assess the safety of the vaccine: i. Local and systemic solicited adverse reactions collected for the protocol defined duration of follow-up in an adequate number of subjects to characterize reactogenicity in each protocol-defined age cohort participating in the trial; ii. All safety data collected up to the point at which the database is locked to prepare the submission of the EUA request, including a high proportion of enrolled subjects (numbering well over 3,000 vaccine recipients) followed for serious adverse events (SAEs) and adverse events of special interest for at least one month after completion of the full vaccination regimen;5 and iii. Sufficient cases of severe COVID-19 among study subjects to support low risk for vaccine-induced ERD (a total of 5 or more severe COVID-19 cases in the placebo group would generally be sufficient to assess whether the severe COVID-19 case split between vaccine vs. placebo groups supports a favorable benefit-risk profile or conversely raises a concern about ERD). d. Vaccine safety and COVID-19 outcomes in individuals with prior SARS-CoV-2 infection, who might have been asymptomatic, are important to examine because screening for prior infection is unlikely to occur prior to administration of 5 As noted in FDA’s guidance for industry entitled “Development and Licensure of Vaccines to Prevent COVID-19” (Ref. 1), the pre-licensure safety database for preventive vaccines for infectious diseases typically consists of at least 3,000 study participants vaccinated with the dosing regimen intended for licensure. FDA anticipates that adequately powered efficacy trials for COVID-19 vaccines will be of sufficient size to provide an acceptable safety database for each of younger adult and elderly populations, provided that no significant safety concerns arise during clinical development that would warrant further evaluation. Contains Nonbinding Recommendations 11 COVID-19 vaccines under EUA. An EUA request should therefore include subgroup analyses of safety and efficacy endpoints stratified by prior infection status at study entry, as determined by pre-vaccination serology or medical history. e. The EUA request should include a plan for active follow-up for safety (including deaths and hospitalizations, and other serious or clinically significant adverse events) among individuals administered the vaccine under an EUA in order to inform ongoing benefit-risk determinations to support continuation of the EUA</a:t>
            </a:r>
            <a:endParaRPr lang="en-US" b="0" i="0" dirty="0">
              <a:solidFill>
                <a:srgbClr val="333333"/>
              </a:solidFill>
              <a:effectLst/>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BFB590-886C-456C-B98A-944BD2356250}"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03215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BFB590-886C-456C-B98A-944BD2356250}"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511772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has committed to purchase upwards of 800 million initial doses, with options for another 1.6 billion doses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BFB590-886C-456C-B98A-944BD2356250}"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43011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BFB590-886C-456C-B98A-944BD2356250}"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334736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E00AE0-AD85-6745-985A-F1A3264DA4C1}" type="slidenum">
              <a:rPr lang="en-US" smtClean="0"/>
              <a:t>28</a:t>
            </a:fld>
            <a:endParaRPr lang="en-US"/>
          </a:p>
        </p:txBody>
      </p:sp>
    </p:spTree>
    <p:extLst>
      <p:ext uri="{BB962C8B-B14F-4D97-AF65-F5344CB8AC3E}">
        <p14:creationId xmlns:p14="http://schemas.microsoft.com/office/powerpoint/2010/main" val="3538831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basic assumptions driving the current planning for vaccine distribution.  We’ve been told to plan for doses in limited numbers as early as Fall of this year, with larger quantities coming in early 2021.</a:t>
            </a:r>
          </a:p>
          <a:p>
            <a:r>
              <a:rPr lang="en-US" dirty="0"/>
              <a:t>It is likely that critical workforce, health care personnel, and those at highest risk for developing complications from COVID-19 will be prioritized to receive the vaccine first.  </a:t>
            </a:r>
          </a:p>
          <a:p>
            <a:r>
              <a:rPr lang="en-US" dirty="0"/>
              <a:t>Given the number of different vaccine candidates progressing through clinical trials, it is likely there will be multiple vaccines coming to market around the same time.  These vaccines may have different age indications, different storage protocols… some may require 2 doses,, some may use an adjuvant.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BFB590-886C-456C-B98A-944BD2356250}"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967869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ultra Cold Storage (-70 C )</a:t>
            </a:r>
          </a:p>
          <a:p>
            <a:r>
              <a:rPr lang="en-US" dirty="0"/>
              <a:t>- ships on dry ice; 975 doses per box </a:t>
            </a:r>
          </a:p>
          <a:p>
            <a:r>
              <a:rPr lang="en-US" dirty="0"/>
              <a:t>- must use within 5 days after thawing</a:t>
            </a:r>
          </a:p>
          <a:p>
            <a:r>
              <a:rPr lang="en-US" dirty="0"/>
              <a:t>- mix with diluent at administration site</a:t>
            </a:r>
          </a:p>
          <a:p>
            <a:r>
              <a:rPr lang="en-US" dirty="0"/>
              <a:t>- two doses 21 days apart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BFB590-886C-456C-B98A-944BD2356250}"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086616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basic assumptions driving the current planning for vaccine distribution.  We’ve been told to plan for doses in limited numbers as early as Fall of this year, with larger quantities coming in early 2021.</a:t>
            </a:r>
          </a:p>
          <a:p>
            <a:r>
              <a:rPr lang="en-US" dirty="0"/>
              <a:t>It is likely that critical workforce, health care personnel, and those at highest risk for developing complications from COVID-19 will be prioritized to receive the vaccine first.  </a:t>
            </a:r>
          </a:p>
          <a:p>
            <a:r>
              <a:rPr lang="en-US" dirty="0"/>
              <a:t>Given the number of different vaccine candidates progressing through clinical trials, it is likely there will be multiple vaccines coming to market around the same time.  These vaccines may have different age indications, different storage protocols… some may require 2 doses,, some may use an adjuvant.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BFB590-886C-456C-B98A-944BD2356250}"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729512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basic assumptions driving the current planning for vaccine distribution.  We’ve been told to plan for doses in limited numbers as early as Fall of this year, with larger quantities coming in early 2021.</a:t>
            </a:r>
          </a:p>
          <a:p>
            <a:r>
              <a:rPr lang="en-US" dirty="0"/>
              <a:t>It is likely that critical workforce, health care personnel, and those at highest risk for developing complications from COVID-19 will be prioritized to receive the vaccine first.  </a:t>
            </a:r>
          </a:p>
          <a:p>
            <a:r>
              <a:rPr lang="en-US" dirty="0"/>
              <a:t>Given the number of different vaccine candidates progressing through clinical trials, it is likely there will be multiple vaccines coming to market around the same time.  These vaccines may have different age indications, different storage protocols… some may require 2 doses,, some may use an adjuvant.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BFB590-886C-456C-B98A-944BD2356250}"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8750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dozen sessions at UNITE</a:t>
            </a:r>
          </a:p>
          <a:p>
            <a:pPr marL="171450" indent="-171450">
              <a:buFont typeface="Arial" panose="020B0604020202020204" pitchFamily="34" charset="0"/>
              <a:buChar char="•"/>
            </a:pPr>
            <a:r>
              <a:rPr lang="en-US" dirty="0"/>
              <a:t>Leadership During Crisis</a:t>
            </a:r>
          </a:p>
          <a:p>
            <a:pPr marL="171450" indent="-171450">
              <a:buFont typeface="Arial" panose="020B0604020202020204" pitchFamily="34" charset="0"/>
              <a:buChar char="•"/>
            </a:pPr>
            <a:r>
              <a:rPr lang="en-US" dirty="0"/>
              <a:t>Bergamo city manager discusses the challenges of leadership in the jurisdiction at the epicenter of the Italian peak in March 2020.</a:t>
            </a:r>
          </a:p>
          <a:p>
            <a:pPr marL="171450" indent="-171450">
              <a:buFont typeface="Arial" panose="020B0604020202020204" pitchFamily="34" charset="0"/>
              <a:buChar char="•"/>
            </a:pPr>
            <a:r>
              <a:rPr lang="en-US" dirty="0"/>
              <a:t>Going back to the platform on November 13 for a one-day event that will include new sessions on COVID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COVID-19 </a:t>
            </a:r>
            <a:r>
              <a:rPr lang="en-US" dirty="0" err="1"/>
              <a:t>ocal</a:t>
            </a:r>
            <a:r>
              <a:rPr lang="en-US" dirty="0"/>
              <a:t> Gov Life Webinars</a:t>
            </a:r>
          </a:p>
          <a:p>
            <a:pPr marL="171450" indent="-171450">
              <a:buFont typeface="Arial" panose="020B0604020202020204" pitchFamily="34" charset="0"/>
              <a:buChar char="•"/>
            </a:pPr>
            <a:r>
              <a:rPr lang="en-US" dirty="0"/>
              <a:t>20 free webinars since March</a:t>
            </a:r>
          </a:p>
          <a:p>
            <a:pPr marL="171450" indent="-171450">
              <a:buFont typeface="Arial" panose="020B0604020202020204" pitchFamily="34" charset="0"/>
              <a:buChar char="•"/>
            </a:pPr>
            <a:r>
              <a:rPr lang="en-US" dirty="0"/>
              <a:t>Cares Act</a:t>
            </a:r>
          </a:p>
          <a:p>
            <a:pPr marL="171450" indent="-171450">
              <a:buFont typeface="Arial" panose="020B0604020202020204" pitchFamily="34" charset="0"/>
              <a:buChar char="•"/>
            </a:pPr>
            <a:r>
              <a:rPr lang="en-US" dirty="0"/>
              <a:t>Small Business Support</a:t>
            </a:r>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EE00AE0-AD85-6745-985A-F1A3264DA4C1}" type="slidenum">
              <a:rPr lang="en-US" smtClean="0"/>
              <a:t>7</a:t>
            </a:fld>
            <a:endParaRPr lang="en-US"/>
          </a:p>
        </p:txBody>
      </p:sp>
    </p:spTree>
    <p:extLst>
      <p:ext uri="{BB962C8B-B14F-4D97-AF65-F5344CB8AC3E}">
        <p14:creationId xmlns:p14="http://schemas.microsoft.com/office/powerpoint/2010/main" val="2087298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also critically important for the public to accept the vaccine.  Some polls have shown that more than 50% of Americans are unsure or not planning to get COVID-19 vaccine.  </a:t>
            </a:r>
          </a:p>
          <a:p>
            <a:endParaRPr lang="en-US" dirty="0"/>
          </a:p>
          <a:p>
            <a:r>
              <a:rPr lang="en-US" dirty="0"/>
              <a:t>This is from a poll conducted by Reuters in mid-May showed that Americans are nervous about a new vaccine that has been approved so quickly.  </a:t>
            </a:r>
          </a:p>
          <a:p>
            <a:endParaRPr lang="en-US" dirty="0"/>
          </a:p>
          <a:p>
            <a:r>
              <a:rPr lang="en-US" dirty="0"/>
              <a:t>So we need to engage the public, understand their concerns, and provide transparency in all aspects of vaccine development and distribution.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BFB590-886C-456C-B98A-944BD2356250}"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730706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basic assumptions driving the current planning for vaccine distribution.  We’ve been told to plan for doses in limited numbers as early as Fall of this year, with larger quantities coming in early 2021.</a:t>
            </a:r>
          </a:p>
          <a:p>
            <a:r>
              <a:rPr lang="en-US" dirty="0"/>
              <a:t>It is likely that critical workforce, health care personnel, and those at highest risk for developing complications from COVID-19 will be prioritized to receive the vaccine first.  </a:t>
            </a:r>
          </a:p>
          <a:p>
            <a:r>
              <a:rPr lang="en-US" dirty="0"/>
              <a:t>Given the number of different vaccine candidates progressing through clinical trials, it is likely there will be multiple vaccines coming to market around the same time.  These vaccines may have different age indications, different storage protocols… some may require 2 doses,, some may use an adjuvant.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BFB590-886C-456C-B98A-944BD2356250}"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39611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has been a lot of focus on the possibility of a very difficult fall when flu and coronavirus could be circulating concurrently, so I want to quick flag some of the strategies that immunization programs are planning:</a:t>
            </a:r>
          </a:p>
          <a:p>
            <a:endParaRPr lang="en-US" dirty="0"/>
          </a:p>
          <a:p>
            <a:pPr marL="165518" indent="-165518">
              <a:buFontTx/>
              <a:buChar char="-"/>
            </a:pPr>
            <a:r>
              <a:rPr lang="en-US" dirty="0"/>
              <a:t>Conducting school-located vaccination clinics and mass vaccination clinics (using schools, parking lots, testing sites, and other locations)</a:t>
            </a:r>
          </a:p>
          <a:p>
            <a:pPr marL="165518" indent="-165518">
              <a:buFontTx/>
              <a:buChar char="-"/>
            </a:pPr>
            <a:r>
              <a:rPr lang="en-US" dirty="0"/>
              <a:t>Purchasing additional flu vaccine to assure a safety net</a:t>
            </a:r>
          </a:p>
          <a:p>
            <a:pPr marL="165518" indent="-165518">
              <a:buFontTx/>
              <a:buChar char="-"/>
            </a:pPr>
            <a:r>
              <a:rPr lang="en-US" dirty="0"/>
              <a:t>Targeting healthcare workers, staff in long-term care facilities, and adults at higher risk for complications such as those with underlying health conditions.  Also looking at those populations hardest hit by COVID-19 and trying to reduce their risk of flu through vaccination.</a:t>
            </a:r>
          </a:p>
          <a:p>
            <a:pPr marL="165518" indent="-165518">
              <a:buFontTx/>
              <a:buChar char="-"/>
            </a:pPr>
            <a:r>
              <a:rPr lang="en-US" dirty="0"/>
              <a:t>Working with Federally Qualified Health Centers, Community Health Centers, and Rural Health Clinics</a:t>
            </a:r>
          </a:p>
          <a:p>
            <a:pPr marL="165518" indent="-165518">
              <a:buFontTx/>
              <a:buChar char="-"/>
            </a:pPr>
            <a:r>
              <a:rPr lang="en-US" dirty="0"/>
              <a:t>Partnering with Pharmacies, doctors, insurers, hospitals, medical societies, schools, businesses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BFB590-886C-456C-B98A-944BD2356250}"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747304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Mass vaccination clinics involve the administration of vaccine to a large number of people over a relatively short period of time, allowing providers to rapidly and efficiently immunize communities.  Due to the unique nature of mass vaccination clinics, they frequently are held in non-traditional or temporary settings, such as in parking lots or large indoor spaces.  Patient flow may be managed through a variety of venues, such as walk-through, drive-through, and curbside clinics, or by using mobile medical units.</a:t>
            </a:r>
          </a:p>
          <a:p>
            <a:endParaRPr lang="en-US" dirty="0"/>
          </a:p>
          <a:p>
            <a:r>
              <a:rPr lang="en-US" dirty="0"/>
              <a:t>The Immunization Action Coalition has developed this webpage offering access to guidance documents, toolkits, and other helpful resources, produced over a span of many years, and to information that can be adapted to meet current program needs.  Most of the resources will need to be modified to account for social distancing and wearing PPE, but there is current guidance included on mass vaccination during a pandemic.</a:t>
            </a:r>
          </a:p>
          <a:p>
            <a:endParaRPr lang="en-US" dirty="0"/>
          </a:p>
          <a:p>
            <a:r>
              <a:rPr lang="en-US" dirty="0"/>
              <a:t>Mass-vaccination-resources.org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BFB590-886C-456C-B98A-944BD2356250}"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950655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has been a lot of focus on the possibility of a very difficult fall when flu and coronavirus could be circulating concurrently, so I want to quick flag some of the strategies that immunization programs are planning:</a:t>
            </a:r>
          </a:p>
          <a:p>
            <a:endParaRPr lang="en-US" dirty="0"/>
          </a:p>
          <a:p>
            <a:pPr marL="165518" indent="-165518">
              <a:buFontTx/>
              <a:buChar char="-"/>
            </a:pPr>
            <a:r>
              <a:rPr lang="en-US" dirty="0"/>
              <a:t>Conducting school-located vaccination clinics and mass vaccination clinics (using schools, parking lots, testing sites, and other locations)</a:t>
            </a:r>
          </a:p>
          <a:p>
            <a:pPr marL="165518" indent="-165518">
              <a:buFontTx/>
              <a:buChar char="-"/>
            </a:pPr>
            <a:r>
              <a:rPr lang="en-US" dirty="0"/>
              <a:t>Purchasing additional flu vaccine to assure a safety net</a:t>
            </a:r>
          </a:p>
          <a:p>
            <a:pPr marL="165518" indent="-165518">
              <a:buFontTx/>
              <a:buChar char="-"/>
            </a:pPr>
            <a:r>
              <a:rPr lang="en-US" dirty="0"/>
              <a:t>Targeting healthcare workers, staff in long-term care facilities, and adults at higher risk for complications such as those with underlying health conditions.  Also looking at those populations hardest hit by COVID-19 and trying to reduce their risk of flu through vaccination.</a:t>
            </a:r>
          </a:p>
          <a:p>
            <a:pPr marL="165518" indent="-165518">
              <a:buFontTx/>
              <a:buChar char="-"/>
            </a:pPr>
            <a:r>
              <a:rPr lang="en-US" dirty="0"/>
              <a:t>Working with Federally Qualified Health Centers, Community Health Centers, and Rural Health Clinics</a:t>
            </a:r>
          </a:p>
          <a:p>
            <a:pPr marL="165518" indent="-165518">
              <a:buFontTx/>
              <a:buChar char="-"/>
            </a:pPr>
            <a:r>
              <a:rPr lang="en-US" dirty="0"/>
              <a:t>Partnering with Pharmacies, doctors, insurers, hospitals, medical societies, schools, businesses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BFB590-886C-456C-B98A-944BD2356250}"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179220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BFB590-886C-456C-B98A-944BD2356250}"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847787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BFB590-886C-456C-B98A-944BD2356250}"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606288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a:p>
            <a:endParaRPr lang="en-US" dirty="0"/>
          </a:p>
          <a:p>
            <a:endParaRPr lang="en-US" dirty="0"/>
          </a:p>
        </p:txBody>
      </p:sp>
      <p:sp>
        <p:nvSpPr>
          <p:cNvPr id="4" name="Slide Number Placeholder 3"/>
          <p:cNvSpPr>
            <a:spLocks noGrp="1"/>
          </p:cNvSpPr>
          <p:nvPr>
            <p:ph type="sldNum" sz="quarter" idx="5"/>
          </p:nvPr>
        </p:nvSpPr>
        <p:spPr/>
        <p:txBody>
          <a:bodyPr/>
          <a:lstStyle/>
          <a:p>
            <a:fld id="{AEE00AE0-AD85-6745-985A-F1A3264DA4C1}" type="slidenum">
              <a:rPr lang="en-US" smtClean="0"/>
              <a:t>41</a:t>
            </a:fld>
            <a:endParaRPr lang="en-US"/>
          </a:p>
        </p:txBody>
      </p:sp>
    </p:spTree>
    <p:extLst>
      <p:ext uri="{BB962C8B-B14F-4D97-AF65-F5344CB8AC3E}">
        <p14:creationId xmlns:p14="http://schemas.microsoft.com/office/powerpoint/2010/main" val="2246160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Newsletters, social media, messages from Marc</a:t>
            </a:r>
          </a:p>
          <a:p>
            <a:pPr marL="171450" indent="-171450">
              <a:buFont typeface="Arial" panose="020B0604020202020204" pitchFamily="34" charset="0"/>
              <a:buChar char="•"/>
            </a:pPr>
            <a:r>
              <a:rPr lang="en-US" dirty="0"/>
              <a:t>ICMA Connect relaunch</a:t>
            </a:r>
          </a:p>
          <a:p>
            <a:pPr marL="171450" indent="-171450">
              <a:buFont typeface="Arial" panose="020B0604020202020204" pitchFamily="34" charset="0"/>
              <a:buChar char="•"/>
            </a:pPr>
            <a:r>
              <a:rPr lang="en-US" dirty="0">
                <a:solidFill>
                  <a:schemeClr val="bg1"/>
                </a:solidFill>
              </a:rPr>
              <a:t>Global Perspectives series; International Teams Channel</a:t>
            </a:r>
          </a:p>
          <a:p>
            <a:pPr marL="171450" indent="-171450">
              <a:buFont typeface="Arial" panose="020B0604020202020204" pitchFamily="34" charset="0"/>
              <a:buChar char="•"/>
            </a:pPr>
            <a:r>
              <a:rPr lang="en-US" dirty="0">
                <a:solidFill>
                  <a:schemeClr val="bg1"/>
                </a:solidFill>
              </a:rPr>
              <a:t>We encourage our members to post their questions, responses and needs to these channels so that we can better respond to your needs</a:t>
            </a:r>
          </a:p>
          <a:p>
            <a:pPr marL="171450" indent="-171450">
              <a:buFont typeface="Arial" panose="020B0604020202020204" pitchFamily="34" charset="0"/>
              <a:buChar char="•"/>
            </a:pPr>
            <a:endParaRPr lang="en-US" dirty="0">
              <a:solidFill>
                <a:schemeClr val="bg1"/>
              </a:solidFill>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EE00AE0-AD85-6745-985A-F1A3264DA4C1}" type="slidenum">
              <a:rPr lang="en-US" smtClean="0"/>
              <a:t>9</a:t>
            </a:fld>
            <a:endParaRPr lang="en-US"/>
          </a:p>
        </p:txBody>
      </p:sp>
    </p:spTree>
    <p:extLst>
      <p:ext uri="{BB962C8B-B14F-4D97-AF65-F5344CB8AC3E}">
        <p14:creationId xmlns:p14="http://schemas.microsoft.com/office/powerpoint/2010/main" val="1925404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 Election</a:t>
            </a:r>
          </a:p>
          <a:p>
            <a:r>
              <a:rPr lang="en-US" dirty="0"/>
              <a:t>Heightened cyber security worries</a:t>
            </a:r>
          </a:p>
          <a:p>
            <a:r>
              <a:rPr lang="en-US" dirty="0"/>
              <a:t>Compounding crises</a:t>
            </a:r>
          </a:p>
          <a:p>
            <a:r>
              <a:rPr lang="en-US" dirty="0"/>
              <a:t>Mass Vaccination Preparation</a:t>
            </a:r>
          </a:p>
          <a:p>
            <a:r>
              <a:rPr lang="en-US" dirty="0"/>
              <a:t>Introduce Claire Hannan</a:t>
            </a:r>
          </a:p>
          <a:p>
            <a:endParaRPr lang="en-US" dirty="0"/>
          </a:p>
          <a:p>
            <a:endParaRPr lang="en-US" dirty="0"/>
          </a:p>
        </p:txBody>
      </p:sp>
      <p:sp>
        <p:nvSpPr>
          <p:cNvPr id="4" name="Slide Number Placeholder 3"/>
          <p:cNvSpPr>
            <a:spLocks noGrp="1"/>
          </p:cNvSpPr>
          <p:nvPr>
            <p:ph type="sldNum" sz="quarter" idx="5"/>
          </p:nvPr>
        </p:nvSpPr>
        <p:spPr/>
        <p:txBody>
          <a:bodyPr/>
          <a:lstStyle/>
          <a:p>
            <a:fld id="{AEE00AE0-AD85-6745-985A-F1A3264DA4C1}" type="slidenum">
              <a:rPr lang="en-US" smtClean="0"/>
              <a:t>10</a:t>
            </a:fld>
            <a:endParaRPr lang="en-US"/>
          </a:p>
        </p:txBody>
      </p:sp>
    </p:spTree>
    <p:extLst>
      <p:ext uri="{BB962C8B-B14F-4D97-AF65-F5344CB8AC3E}">
        <p14:creationId xmlns:p14="http://schemas.microsoft.com/office/powerpoint/2010/main" val="3932798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96907C53-5E3F-40EF-B32C-D2D66B2BDF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A91B9725-9D9C-4AD4-B234-1BE440964F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8068" name="Slide Number Placeholder 3">
            <a:extLst>
              <a:ext uri="{FF2B5EF4-FFF2-40B4-BE49-F238E27FC236}">
                <a16:creationId xmlns:a16="http://schemas.microsoft.com/office/drawing/2014/main" id="{D15A487C-8C25-4F6C-BE9F-666437B517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77838" indent="-299168">
              <a:defRPr>
                <a:solidFill>
                  <a:schemeClr val="tx1"/>
                </a:solidFill>
                <a:latin typeface="Arial" panose="020B0604020202020204" pitchFamily="34" charset="0"/>
                <a:ea typeface="MS PGothic" panose="020B0600070205080204" pitchFamily="34" charset="-128"/>
              </a:defRPr>
            </a:lvl2pPr>
            <a:lvl3pPr marL="1196674" indent="-239335">
              <a:defRPr>
                <a:solidFill>
                  <a:schemeClr val="tx1"/>
                </a:solidFill>
                <a:latin typeface="Arial" panose="020B0604020202020204" pitchFamily="34" charset="0"/>
                <a:ea typeface="MS PGothic" panose="020B0600070205080204" pitchFamily="34" charset="-128"/>
              </a:defRPr>
            </a:lvl3pPr>
            <a:lvl4pPr marL="1675342" indent="-239335">
              <a:defRPr>
                <a:solidFill>
                  <a:schemeClr val="tx1"/>
                </a:solidFill>
                <a:latin typeface="Arial" panose="020B0604020202020204" pitchFamily="34" charset="0"/>
                <a:ea typeface="MS PGothic" panose="020B0600070205080204" pitchFamily="34" charset="-128"/>
              </a:defRPr>
            </a:lvl4pPr>
            <a:lvl5pPr marL="2154013" indent="-239335">
              <a:defRPr>
                <a:solidFill>
                  <a:schemeClr val="tx1"/>
                </a:solidFill>
                <a:latin typeface="Arial" panose="020B0604020202020204" pitchFamily="34" charset="0"/>
                <a:ea typeface="MS PGothic" panose="020B0600070205080204" pitchFamily="34" charset="-128"/>
              </a:defRPr>
            </a:lvl5pPr>
            <a:lvl6pPr marL="2632682" indent="-23933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11352" indent="-23933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90020" indent="-23933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068689" indent="-23933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5B21A8-1026-4D53-A246-A73F83275187}"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06C400-CE40-4A1E-98F2-AE2DFE3AE92B}"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736217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S PGothic" panose="020B0600070205080204" pitchFamily="34" charset="-128"/>
                <a:cs typeface="MS PGothic" charset="0"/>
              </a:rPr>
              <a:t>The advent of Operation Warp Speed introduced a number of uncertainties into this process and in some ways has put planning into a holding pattern.</a:t>
            </a:r>
          </a:p>
          <a:p>
            <a:endParaRPr lang="en-US" sz="1200" b="0" i="0" kern="1200" dirty="0">
              <a:solidFill>
                <a:schemeClr val="tx1"/>
              </a:solidFill>
              <a:effectLst/>
              <a:latin typeface="+mn-lt"/>
              <a:ea typeface="MS PGothic" panose="020B0600070205080204" pitchFamily="34" charset="-128"/>
              <a:cs typeface="MS PGothic" charset="0"/>
            </a:endParaRPr>
          </a:p>
          <a:p>
            <a:r>
              <a:rPr lang="en-US" sz="1200" b="0" i="0" kern="1200" dirty="0">
                <a:solidFill>
                  <a:schemeClr val="tx1"/>
                </a:solidFill>
                <a:effectLst/>
                <a:latin typeface="+mn-lt"/>
                <a:ea typeface="MS PGothic" panose="020B0600070205080204" pitchFamily="34" charset="-128"/>
                <a:cs typeface="MS PGothic" charset="0"/>
              </a:rPr>
              <a:t>The President has said on multiple occasions that the military will handle logistics and the Department of Defense will lead vaccine distribution efforts.  DOD and Operation Warp Speed have not provided any details on how vaccine will be distributed, and we have some concern that DOD may use a different delivery model such as the Strategic National Stockpile model that is used for other countermeasures which don’t require special storage and handling.  Vaccine is fragile and most states no longer have vaccine depots, so using the CDC distributor to deliver vaccine directly to the provider is a best practice for cold chain management reducing the number of touches in transport.  We also want to make sure that allocation of vaccine  and tracking of doses administered goes through existing channels so that states can manage inventory and assure vaccine is targeted to prioritized groups.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BFB590-886C-456C-B98A-944BD2356250}"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964157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Before I talk in more detail about Operation Warp Speed and their investment in COVID-19 vaccine development, I want to quickly review how a vaccine is developed and tested.  It is important to note that safety is a priority during all phases of vaccine development and continues to be a priority after the vaccine is approved and in use.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BFB590-886C-456C-B98A-944BD2356250}"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750575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Operation Warp Speed has accelerated the vaccine development process in this time of emergency.  Research is accelerated by sharing vaccine platforms.  Preclinical trials are occurring in parallel with research, phase 1 and 2 clinical trials </a:t>
            </a:r>
            <a:r>
              <a:rPr lang="en-US" dirty="0" err="1"/>
              <a:t>occurre</a:t>
            </a:r>
            <a:r>
              <a:rPr lang="en-US" dirty="0"/>
              <a:t> in parallel, and actual manufacturing of the vaccine is occurring simultaneously to phase 3 trials.  The same safety and effectiveness protocols are in place in the phase 1, 2, and 3 trials but manufacturing is occurring at the same time at financial risk</a:t>
            </a:r>
          </a:p>
          <a:p>
            <a:endParaRPr lang="en-US" dirty="0"/>
          </a:p>
          <a:p>
            <a:r>
              <a:rPr lang="en-US" dirty="0"/>
              <a:t>Operation Warp Speed or OWS has spent about $10 billion to help vaccine makers develop their candidates and build out production capacity to make vaccines at commercial scale.  An innovation to speed vaccine development: the vaccine makers are already producing doses, before they even know if vaccines work.  If the vaccine is shown to be safe and effective, use of it can start immediately.</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BFB590-886C-456C-B98A-944BD2356250}"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012523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1" name="Picture Placeholder 6"/>
          <p:cNvSpPr>
            <a:spLocks noGrp="1"/>
          </p:cNvSpPr>
          <p:nvPr>
            <p:ph type="pic" sz="quarter" idx="12"/>
          </p:nvPr>
        </p:nvSpPr>
        <p:spPr>
          <a:xfrm>
            <a:off x="-1" y="237068"/>
            <a:ext cx="9148165" cy="2918874"/>
          </a:xfrm>
          <a:ln>
            <a:noFill/>
          </a:ln>
        </p:spPr>
        <p:txBody>
          <a:bodyPr>
            <a:normAutofit/>
          </a:bodyPr>
          <a:lstStyle>
            <a:lvl1pPr marL="0" indent="0">
              <a:spcBef>
                <a:spcPts val="0"/>
              </a:spcBef>
              <a:buNone/>
              <a:defRPr sz="1200"/>
            </a:lvl1pPr>
          </a:lstStyle>
          <a:p>
            <a:r>
              <a:rPr lang="en-US"/>
              <a:t>Click icon to add picture</a:t>
            </a:r>
            <a:endParaRPr lang="en-US" dirty="0"/>
          </a:p>
        </p:txBody>
      </p:sp>
      <p:sp>
        <p:nvSpPr>
          <p:cNvPr id="44" name="Picture Placeholder 43"/>
          <p:cNvSpPr>
            <a:spLocks noGrp="1"/>
          </p:cNvSpPr>
          <p:nvPr>
            <p:ph type="pic" sz="quarter" idx="14" hasCustomPrompt="1"/>
          </p:nvPr>
        </p:nvSpPr>
        <p:spPr>
          <a:xfrm>
            <a:off x="4241799" y="237067"/>
            <a:ext cx="4906365" cy="2918875"/>
          </a:xfrm>
        </p:spPr>
        <p:txBody>
          <a:bodyPr>
            <a:normAutofit/>
          </a:bodyPr>
          <a:lstStyle>
            <a:lvl1pPr marL="0" indent="0">
              <a:buNone/>
              <a:defRPr sz="1200"/>
            </a:lvl1pPr>
          </a:lstStyle>
          <a:p>
            <a:r>
              <a:rPr lang="en-US" dirty="0"/>
              <a:t>ICMA white blocks</a:t>
            </a:r>
          </a:p>
        </p:txBody>
      </p:sp>
      <p:cxnSp>
        <p:nvCxnSpPr>
          <p:cNvPr id="30" name="Straight Connector 29"/>
          <p:cNvCxnSpPr/>
          <p:nvPr userDrawn="1"/>
        </p:nvCxnSpPr>
        <p:spPr>
          <a:xfrm>
            <a:off x="471312" y="4409655"/>
            <a:ext cx="8219721"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1" hasCustomPrompt="1"/>
          </p:nvPr>
        </p:nvSpPr>
        <p:spPr>
          <a:xfrm>
            <a:off x="851964" y="4626418"/>
            <a:ext cx="7926388" cy="340601"/>
          </a:xfrm>
        </p:spPr>
        <p:txBody>
          <a:bodyPr lIns="0" tIns="0" bIns="0" anchor="ctr" anchorCtr="0">
            <a:noAutofit/>
          </a:bodyPr>
          <a:lstStyle>
            <a:lvl1pPr marL="0" indent="0" algn="r">
              <a:buNone/>
              <a:defRPr sz="1800" baseline="0">
                <a:solidFill>
                  <a:schemeClr val="accent1"/>
                </a:solidFill>
                <a:latin typeface="Helvetica Light"/>
              </a:defRPr>
            </a:lvl1pPr>
            <a:lvl2pPr marL="228600" indent="0">
              <a:buNone/>
              <a:defRPr sz="1800" baseline="0">
                <a:solidFill>
                  <a:schemeClr val="accent1"/>
                </a:solidFill>
                <a:latin typeface="Helvetica Light"/>
              </a:defRPr>
            </a:lvl2pPr>
            <a:lvl3pPr marL="457200" indent="0">
              <a:buNone/>
              <a:defRPr sz="1800" baseline="0">
                <a:solidFill>
                  <a:schemeClr val="accent1"/>
                </a:solidFill>
                <a:latin typeface="Helvetica Light"/>
              </a:defRPr>
            </a:lvl3pPr>
            <a:lvl4pPr marL="685800" indent="0">
              <a:buNone/>
              <a:defRPr sz="1800" baseline="0">
                <a:solidFill>
                  <a:schemeClr val="accent1"/>
                </a:solidFill>
                <a:latin typeface="Helvetica Light"/>
              </a:defRPr>
            </a:lvl4pPr>
            <a:lvl5pPr marL="914400" indent="0">
              <a:buNone/>
              <a:defRPr sz="1800" baseline="0">
                <a:solidFill>
                  <a:schemeClr val="accent1"/>
                </a:solidFill>
                <a:latin typeface="Helvetica Light"/>
              </a:defRPr>
            </a:lvl5pPr>
          </a:lstStyle>
          <a:p>
            <a:pPr algn="r"/>
            <a:r>
              <a:rPr lang="en-US" sz="1800" dirty="0">
                <a:latin typeface="Helvetica Light"/>
                <a:cs typeface="Helvetica Light"/>
              </a:rPr>
              <a:t>Author Name  |  September 1, 2017</a:t>
            </a:r>
          </a:p>
        </p:txBody>
      </p:sp>
      <p:sp>
        <p:nvSpPr>
          <p:cNvPr id="17" name="Rectangle 16"/>
          <p:cNvSpPr/>
          <p:nvPr userDrawn="1"/>
        </p:nvSpPr>
        <p:spPr>
          <a:xfrm>
            <a:off x="-1" y="1"/>
            <a:ext cx="9148166" cy="23706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
        <p:nvSpPr>
          <p:cNvPr id="45" name="Picture Placeholder 41"/>
          <p:cNvSpPr>
            <a:spLocks noGrp="1"/>
          </p:cNvSpPr>
          <p:nvPr>
            <p:ph type="pic" sz="quarter" idx="13" hasCustomPrompt="1"/>
          </p:nvPr>
        </p:nvSpPr>
        <p:spPr>
          <a:xfrm>
            <a:off x="6845300" y="0"/>
            <a:ext cx="1765300" cy="965199"/>
          </a:xfrm>
        </p:spPr>
        <p:txBody>
          <a:bodyPr>
            <a:normAutofit/>
          </a:bodyPr>
          <a:lstStyle>
            <a:lvl1pPr marL="0" indent="0">
              <a:buNone/>
              <a:defRPr sz="1200"/>
            </a:lvl1pPr>
          </a:lstStyle>
          <a:p>
            <a:r>
              <a:rPr lang="en-US" dirty="0"/>
              <a:t>ICMA Logo tab</a:t>
            </a:r>
          </a:p>
        </p:txBody>
      </p:sp>
      <p:cxnSp>
        <p:nvCxnSpPr>
          <p:cNvPr id="49" name="Straight Connector 48"/>
          <p:cNvCxnSpPr/>
          <p:nvPr userDrawn="1"/>
        </p:nvCxnSpPr>
        <p:spPr>
          <a:xfrm>
            <a:off x="1" y="3354917"/>
            <a:ext cx="9148163"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390541" y="3520026"/>
            <a:ext cx="8300491" cy="266700"/>
          </a:xfrm>
        </p:spPr>
        <p:txBody>
          <a:bodyPr anchor="ctr" anchorCtr="0">
            <a:noAutofit/>
          </a:bodyPr>
          <a:lstStyle>
            <a:lvl1pPr marL="0" indent="0">
              <a:buNone/>
              <a:defRPr sz="3600">
                <a:solidFill>
                  <a:schemeClr val="tx2"/>
                </a:solidFill>
                <a:latin typeface="Helvetica"/>
              </a:defRPr>
            </a:lvl1pPr>
            <a:lvl2pPr marL="228600" indent="0">
              <a:buNone/>
              <a:defRPr sz="4000">
                <a:solidFill>
                  <a:schemeClr val="tx2"/>
                </a:solidFill>
                <a:latin typeface="Helvetica"/>
              </a:defRPr>
            </a:lvl2pPr>
            <a:lvl3pPr marL="457200" indent="0">
              <a:buNone/>
              <a:defRPr sz="4000">
                <a:solidFill>
                  <a:schemeClr val="tx2"/>
                </a:solidFill>
                <a:latin typeface="Helvetica"/>
              </a:defRPr>
            </a:lvl3pPr>
            <a:lvl4pPr marL="685800" indent="0">
              <a:buNone/>
              <a:defRPr sz="4000">
                <a:solidFill>
                  <a:schemeClr val="tx2"/>
                </a:solidFill>
                <a:latin typeface="Helvetica"/>
              </a:defRPr>
            </a:lvl4pPr>
            <a:lvl5pPr marL="914400" indent="0">
              <a:buNone/>
              <a:defRPr sz="4000">
                <a:solidFill>
                  <a:schemeClr val="tx2"/>
                </a:solidFill>
                <a:latin typeface="Helvetica"/>
              </a:defRPr>
            </a:lvl5pPr>
          </a:lstStyle>
          <a:p>
            <a:pPr lvl="0"/>
            <a:r>
              <a:rPr lang="en-US" dirty="0"/>
              <a:t>Click to edit text</a:t>
            </a:r>
          </a:p>
        </p:txBody>
      </p:sp>
      <p:sp>
        <p:nvSpPr>
          <p:cNvPr id="7" name="Text Placeholder 6"/>
          <p:cNvSpPr>
            <a:spLocks noGrp="1"/>
          </p:cNvSpPr>
          <p:nvPr>
            <p:ph type="body" sz="quarter" idx="16" hasCustomPrompt="1"/>
          </p:nvPr>
        </p:nvSpPr>
        <p:spPr>
          <a:xfrm>
            <a:off x="386292" y="3983973"/>
            <a:ext cx="8304739" cy="309274"/>
          </a:xfrm>
        </p:spPr>
        <p:txBody>
          <a:bodyPr anchor="ctr" anchorCtr="0">
            <a:noAutofit/>
          </a:bodyPr>
          <a:lstStyle>
            <a:lvl1pPr marL="0" indent="0">
              <a:buFontTx/>
              <a:buNone/>
              <a:defRPr sz="2600" b="0" i="1" baseline="0">
                <a:solidFill>
                  <a:schemeClr val="bg2"/>
                </a:solidFill>
                <a:latin typeface="Helvetica"/>
              </a:defRPr>
            </a:lvl1pPr>
            <a:lvl2pPr marL="228600" indent="0">
              <a:buFontTx/>
              <a:buNone/>
              <a:defRPr sz="2600" b="0" i="1" baseline="0">
                <a:solidFill>
                  <a:schemeClr val="bg2"/>
                </a:solidFill>
                <a:latin typeface="Helvetica"/>
              </a:defRPr>
            </a:lvl2pPr>
            <a:lvl3pPr marL="457200" indent="0">
              <a:buFontTx/>
              <a:buNone/>
              <a:defRPr sz="2600" b="0" i="1" baseline="0">
                <a:solidFill>
                  <a:schemeClr val="bg2"/>
                </a:solidFill>
                <a:latin typeface="Helvetica"/>
              </a:defRPr>
            </a:lvl3pPr>
            <a:lvl4pPr marL="685800" indent="0">
              <a:buFontTx/>
              <a:buNone/>
              <a:defRPr sz="2600" b="0" i="1" baseline="0">
                <a:solidFill>
                  <a:schemeClr val="bg2"/>
                </a:solidFill>
                <a:latin typeface="Helvetica"/>
              </a:defRPr>
            </a:lvl4pPr>
            <a:lvl5pPr marL="914400" indent="0">
              <a:buFontTx/>
              <a:buNone/>
              <a:defRPr sz="2600" b="0" i="1" baseline="0">
                <a:solidFill>
                  <a:schemeClr val="bg2"/>
                </a:solidFill>
                <a:latin typeface="Helvetica"/>
              </a:defRPr>
            </a:lvl5pPr>
          </a:lstStyle>
          <a:p>
            <a:pPr lvl="0"/>
            <a:r>
              <a:rPr lang="en-US" dirty="0"/>
              <a:t>Click to edit text</a:t>
            </a:r>
          </a:p>
        </p:txBody>
      </p:sp>
      <p:cxnSp>
        <p:nvCxnSpPr>
          <p:cNvPr id="29" name="Straight Connector 28"/>
          <p:cNvCxnSpPr/>
          <p:nvPr userDrawn="1"/>
        </p:nvCxnSpPr>
        <p:spPr>
          <a:xfrm>
            <a:off x="1" y="3155942"/>
            <a:ext cx="9148163"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ue divider page">
    <p:spTree>
      <p:nvGrpSpPr>
        <p:cNvPr id="1" name=""/>
        <p:cNvGrpSpPr/>
        <p:nvPr/>
      </p:nvGrpSpPr>
      <p:grpSpPr>
        <a:xfrm>
          <a:off x="0" y="0"/>
          <a:ext cx="0" cy="0"/>
          <a:chOff x="0" y="0"/>
          <a:chExt cx="0" cy="0"/>
        </a:xfrm>
      </p:grpSpPr>
      <p:sp>
        <p:nvSpPr>
          <p:cNvPr id="13" name="Rectangle 12"/>
          <p:cNvSpPr/>
          <p:nvPr userDrawn="1"/>
        </p:nvSpPr>
        <p:spPr>
          <a:xfrm>
            <a:off x="-1" y="0"/>
            <a:ext cx="9254231" cy="5219700"/>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p>
        </p:txBody>
      </p:sp>
      <p:sp>
        <p:nvSpPr>
          <p:cNvPr id="14" name="Rectangle 13"/>
          <p:cNvSpPr/>
          <p:nvPr userDrawn="1"/>
        </p:nvSpPr>
        <p:spPr>
          <a:xfrm>
            <a:off x="-2" y="0"/>
            <a:ext cx="306037" cy="5219700"/>
          </a:xfrm>
          <a:prstGeom prst="rect">
            <a:avLst/>
          </a:prstGeom>
          <a:solidFill>
            <a:srgbClr val="1C82B8"/>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a:p>
        </p:txBody>
      </p:sp>
      <p:pic>
        <p:nvPicPr>
          <p:cNvPr id="15" name="Picture 14" descr="squares-white-final.png"/>
          <p:cNvPicPr>
            <a:picLocks noChangeAspect="1"/>
          </p:cNvPicPr>
          <p:nvPr userDrawn="1"/>
        </p:nvPicPr>
        <p:blipFill rotWithShape="1">
          <a:blip r:embed="rId2">
            <a:alphaModFix amt="45000"/>
            <a:extLst>
              <a:ext uri="{28A0092B-C50C-407E-A947-70E740481C1C}">
                <a14:useLocalDpi xmlns:a14="http://schemas.microsoft.com/office/drawing/2010/main" val="0"/>
              </a:ext>
            </a:extLst>
          </a:blip>
          <a:srcRect l="19761" t="19548" b="6496"/>
          <a:stretch/>
        </p:blipFill>
        <p:spPr>
          <a:xfrm flipH="1">
            <a:off x="3051368" y="0"/>
            <a:ext cx="6240959" cy="5791200"/>
          </a:xfrm>
          <a:prstGeom prst="rect">
            <a:avLst/>
          </a:prstGeom>
        </p:spPr>
      </p:pic>
      <p:sp>
        <p:nvSpPr>
          <p:cNvPr id="2" name="Title 1"/>
          <p:cNvSpPr>
            <a:spLocks noGrp="1"/>
          </p:cNvSpPr>
          <p:nvPr userDrawn="1">
            <p:ph type="title" hasCustomPrompt="1"/>
          </p:nvPr>
        </p:nvSpPr>
        <p:spPr>
          <a:xfrm>
            <a:off x="904875" y="371475"/>
            <a:ext cx="7261225" cy="2828925"/>
          </a:xfrm>
        </p:spPr>
        <p:txBody>
          <a:bodyPr anchor="ctr" anchorCtr="0"/>
          <a:lstStyle>
            <a:lvl1pPr>
              <a:defRPr sz="8000">
                <a:solidFill>
                  <a:schemeClr val="bg1"/>
                </a:solidFill>
                <a:latin typeface="Helvetica"/>
              </a:defRPr>
            </a:lvl1pPr>
          </a:lstStyle>
          <a:p>
            <a:r>
              <a:rPr lang="en-US" dirty="0"/>
              <a:t>Divider</a:t>
            </a:r>
            <a:br>
              <a:rPr lang="en-US" dirty="0"/>
            </a:br>
            <a:r>
              <a:rPr lang="en-US" dirty="0"/>
              <a:t>Page</a:t>
            </a:r>
            <a:endParaRPr dirty="0"/>
          </a:p>
        </p:txBody>
      </p:sp>
      <p:sp>
        <p:nvSpPr>
          <p:cNvPr id="3" name="TextBox 2"/>
          <p:cNvSpPr txBox="1"/>
          <p:nvPr userDrawn="1"/>
        </p:nvSpPr>
        <p:spPr>
          <a:xfrm>
            <a:off x="-711200" y="1358900"/>
            <a:ext cx="914400" cy="914400"/>
          </a:xfrm>
          <a:prstGeom prst="rect">
            <a:avLst/>
          </a:prstGeom>
        </p:spPr>
        <p:txBody>
          <a:bodyPr vert="horz" wrap="none" lIns="91440" tIns="45720" rIns="91440" bIns="45720" rtlCol="0">
            <a:normAutofit/>
          </a:bodyPr>
          <a:lstStyle/>
          <a:p>
            <a:pPr marL="457200" indent="-457200">
              <a:buClr>
                <a:srgbClr val="1C82B8"/>
              </a:buClr>
            </a:pPr>
            <a:endParaRPr lang="en-US" sz="2400" dirty="0">
              <a:latin typeface="Helvetica"/>
              <a:cs typeface="Helvetic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p:cNvSpPr/>
          <p:nvPr userDrawn="1"/>
        </p:nvSpPr>
        <p:spPr>
          <a:xfrm>
            <a:off x="-74964" y="0"/>
            <a:ext cx="9231664" cy="51530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
        <p:nvSpPr>
          <p:cNvPr id="8" name="Title 1"/>
          <p:cNvSpPr>
            <a:spLocks noGrp="1"/>
          </p:cNvSpPr>
          <p:nvPr>
            <p:ph type="title" hasCustomPrompt="1"/>
          </p:nvPr>
        </p:nvSpPr>
        <p:spPr>
          <a:xfrm>
            <a:off x="904875" y="371475"/>
            <a:ext cx="7261225" cy="2828925"/>
          </a:xfrm>
        </p:spPr>
        <p:txBody>
          <a:bodyPr anchor="ctr" anchorCtr="0"/>
          <a:lstStyle>
            <a:lvl1pPr>
              <a:defRPr sz="8000">
                <a:solidFill>
                  <a:schemeClr val="bg1"/>
                </a:solidFill>
                <a:latin typeface="Helvetica"/>
              </a:defRPr>
            </a:lvl1pPr>
          </a:lstStyle>
          <a:p>
            <a:r>
              <a:rPr lang="en-US" dirty="0"/>
              <a:t>Divider</a:t>
            </a:r>
            <a:br>
              <a:rPr lang="en-US" dirty="0"/>
            </a:br>
            <a:r>
              <a:rPr lang="en-US" dirty="0"/>
              <a:t>Page</a:t>
            </a:r>
            <a:endParaRPr dirty="0"/>
          </a:p>
        </p:txBody>
      </p:sp>
      <p:sp>
        <p:nvSpPr>
          <p:cNvPr id="13" name="Rectangle 12"/>
          <p:cNvSpPr/>
          <p:nvPr userDrawn="1"/>
        </p:nvSpPr>
        <p:spPr>
          <a:xfrm>
            <a:off x="-36867" y="0"/>
            <a:ext cx="9254231" cy="52197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p>
        </p:txBody>
      </p:sp>
      <p:sp>
        <p:nvSpPr>
          <p:cNvPr id="14" name="Rectangle 13"/>
          <p:cNvSpPr/>
          <p:nvPr userDrawn="1"/>
        </p:nvSpPr>
        <p:spPr>
          <a:xfrm>
            <a:off x="-74965" y="0"/>
            <a:ext cx="306037" cy="52197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a:p>
        </p:txBody>
      </p:sp>
      <p:pic>
        <p:nvPicPr>
          <p:cNvPr id="15" name="Picture 14" descr="squares-white-final.png"/>
          <p:cNvPicPr>
            <a:picLocks noChangeAspect="1"/>
          </p:cNvPicPr>
          <p:nvPr userDrawn="1"/>
        </p:nvPicPr>
        <p:blipFill rotWithShape="1">
          <a:blip r:embed="rId2">
            <a:alphaModFix amt="48000"/>
            <a:extLst>
              <a:ext uri="{28A0092B-C50C-407E-A947-70E740481C1C}">
                <a14:useLocalDpi xmlns:a14="http://schemas.microsoft.com/office/drawing/2010/main" val="0"/>
              </a:ext>
            </a:extLst>
          </a:blip>
          <a:srcRect l="19761" t="19548" b="6496"/>
          <a:stretch/>
        </p:blipFill>
        <p:spPr>
          <a:xfrm flipH="1">
            <a:off x="2976405" y="0"/>
            <a:ext cx="6240959" cy="5791200"/>
          </a:xfrm>
          <a:prstGeom prst="rect">
            <a:avLst/>
          </a:prstGeom>
        </p:spPr>
      </p:pic>
      <p:sp>
        <p:nvSpPr>
          <p:cNvPr id="16" name="Title 1"/>
          <p:cNvSpPr txBox="1">
            <a:spLocks/>
          </p:cNvSpPr>
          <p:nvPr userDrawn="1"/>
        </p:nvSpPr>
        <p:spPr>
          <a:xfrm>
            <a:off x="829912" y="371475"/>
            <a:ext cx="7261225" cy="2828925"/>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8000" b="0" kern="1200">
                <a:solidFill>
                  <a:schemeClr val="bg1"/>
                </a:solidFill>
                <a:latin typeface="Helvetica"/>
                <a:ea typeface="+mj-ea"/>
                <a:cs typeface="+mj-cs"/>
              </a:defRPr>
            </a:lvl1pPr>
          </a:lstStyle>
          <a:p>
            <a:endParaRPr lang="en-US" dirty="0"/>
          </a:p>
        </p:txBody>
      </p:sp>
      <p:sp>
        <p:nvSpPr>
          <p:cNvPr id="25" name="Text Placeholder 23"/>
          <p:cNvSpPr>
            <a:spLocks noGrp="1"/>
          </p:cNvSpPr>
          <p:nvPr>
            <p:ph type="body" sz="quarter" idx="10" hasCustomPrompt="1"/>
          </p:nvPr>
        </p:nvSpPr>
        <p:spPr>
          <a:xfrm>
            <a:off x="904875" y="371475"/>
            <a:ext cx="7315200" cy="2828925"/>
          </a:xfrm>
        </p:spPr>
        <p:txBody>
          <a:bodyPr>
            <a:noAutofit/>
          </a:bodyPr>
          <a:lstStyle>
            <a:lvl1pPr marL="0" indent="0">
              <a:spcBef>
                <a:spcPts val="0"/>
              </a:spcBef>
              <a:buNone/>
              <a:defRPr sz="8000">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Divider</a:t>
            </a:r>
          </a:p>
          <a:p>
            <a:pPr lvl="0"/>
            <a:r>
              <a:rPr lang="en-US" dirty="0"/>
              <a:t>Page</a:t>
            </a:r>
          </a:p>
        </p:txBody>
      </p:sp>
    </p:spTree>
    <p:extLst>
      <p:ext uri="{BB962C8B-B14F-4D97-AF65-F5344CB8AC3E}">
        <p14:creationId xmlns:p14="http://schemas.microsoft.com/office/powerpoint/2010/main" val="1199221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01">
    <p:spTree>
      <p:nvGrpSpPr>
        <p:cNvPr id="1" name=""/>
        <p:cNvGrpSpPr/>
        <p:nvPr/>
      </p:nvGrpSpPr>
      <p:grpSpPr>
        <a:xfrm>
          <a:off x="0" y="0"/>
          <a:ext cx="0" cy="0"/>
          <a:chOff x="0" y="0"/>
          <a:chExt cx="0" cy="0"/>
        </a:xfrm>
      </p:grpSpPr>
      <p:sp>
        <p:nvSpPr>
          <p:cNvPr id="9" name="Rectangle 8"/>
          <p:cNvSpPr/>
          <p:nvPr userDrawn="1"/>
        </p:nvSpPr>
        <p:spPr>
          <a:xfrm>
            <a:off x="-74964" y="0"/>
            <a:ext cx="9231664" cy="51530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pic>
        <p:nvPicPr>
          <p:cNvPr id="11" name="Picture 10" descr="squares-white-final.png"/>
          <p:cNvPicPr>
            <a:picLocks noChangeAspect="1"/>
          </p:cNvPicPr>
          <p:nvPr userDrawn="1"/>
        </p:nvPicPr>
        <p:blipFill rotWithShape="1">
          <a:blip r:embed="rId2">
            <a:alphaModFix amt="45000"/>
            <a:extLst>
              <a:ext uri="{28A0092B-C50C-407E-A947-70E740481C1C}">
                <a14:useLocalDpi xmlns:a14="http://schemas.microsoft.com/office/drawing/2010/main" val="0"/>
              </a:ext>
            </a:extLst>
          </a:blip>
          <a:srcRect l="19761" t="19548" b="6496"/>
          <a:stretch/>
        </p:blipFill>
        <p:spPr>
          <a:xfrm flipH="1">
            <a:off x="2976405" y="0"/>
            <a:ext cx="6240959" cy="5791200"/>
          </a:xfrm>
          <a:prstGeom prst="rect">
            <a:avLst/>
          </a:prstGeom>
        </p:spPr>
      </p:pic>
      <p:sp>
        <p:nvSpPr>
          <p:cNvPr id="13" name="Rectangle 12"/>
          <p:cNvSpPr/>
          <p:nvPr userDrawn="1"/>
        </p:nvSpPr>
        <p:spPr>
          <a:xfrm>
            <a:off x="-74965" y="-33868"/>
            <a:ext cx="306037" cy="52197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a:p>
        </p:txBody>
      </p:sp>
      <p:sp>
        <p:nvSpPr>
          <p:cNvPr id="17" name="Title 1"/>
          <p:cNvSpPr>
            <a:spLocks noGrp="1"/>
          </p:cNvSpPr>
          <p:nvPr>
            <p:ph type="title" hasCustomPrompt="1"/>
          </p:nvPr>
        </p:nvSpPr>
        <p:spPr>
          <a:xfrm>
            <a:off x="904875" y="377825"/>
            <a:ext cx="7261225" cy="2828925"/>
          </a:xfrm>
        </p:spPr>
        <p:txBody>
          <a:bodyPr anchor="ctr" anchorCtr="0"/>
          <a:lstStyle>
            <a:lvl1pPr>
              <a:defRPr sz="8000">
                <a:solidFill>
                  <a:schemeClr val="bg1"/>
                </a:solidFill>
                <a:latin typeface="Helvetica"/>
              </a:defRPr>
            </a:lvl1pPr>
          </a:lstStyle>
          <a:p>
            <a:r>
              <a:rPr lang="en-US" dirty="0"/>
              <a:t>Divider</a:t>
            </a:r>
            <a:br>
              <a:rPr lang="en-US" dirty="0"/>
            </a:br>
            <a:r>
              <a:rPr lang="en-US" dirty="0"/>
              <a:t>Page</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33" name="Rectangle 32"/>
          <p:cNvSpPr/>
          <p:nvPr userDrawn="1"/>
        </p:nvSpPr>
        <p:spPr>
          <a:xfrm>
            <a:off x="-1" y="0"/>
            <a:ext cx="9254231" cy="52197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latin typeface="Helvetica"/>
            </a:endParaRPr>
          </a:p>
        </p:txBody>
      </p:sp>
      <p:pic>
        <p:nvPicPr>
          <p:cNvPr id="6" name="Picture 5" descr="squares-white-final.png"/>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l="19761" t="19548" b="6496"/>
          <a:stretch/>
        </p:blipFill>
        <p:spPr>
          <a:xfrm flipH="1">
            <a:off x="3069542" y="0"/>
            <a:ext cx="6240959" cy="5791200"/>
          </a:xfrm>
          <a:prstGeom prst="rect">
            <a:avLst/>
          </a:prstGeom>
        </p:spPr>
      </p:pic>
      <p:sp>
        <p:nvSpPr>
          <p:cNvPr id="7" name="Rectangle 6"/>
          <p:cNvSpPr/>
          <p:nvPr userDrawn="1"/>
        </p:nvSpPr>
        <p:spPr>
          <a:xfrm>
            <a:off x="-74965" y="0"/>
            <a:ext cx="306037" cy="52197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a:p>
        </p:txBody>
      </p:sp>
      <p:sp>
        <p:nvSpPr>
          <p:cNvPr id="11" name="Title 1"/>
          <p:cNvSpPr>
            <a:spLocks noGrp="1"/>
          </p:cNvSpPr>
          <p:nvPr>
            <p:ph type="title" hasCustomPrompt="1"/>
          </p:nvPr>
        </p:nvSpPr>
        <p:spPr>
          <a:xfrm>
            <a:off x="904875" y="371475"/>
            <a:ext cx="7261225" cy="2828925"/>
          </a:xfrm>
        </p:spPr>
        <p:txBody>
          <a:bodyPr anchor="ctr" anchorCtr="0"/>
          <a:lstStyle>
            <a:lvl1pPr>
              <a:defRPr sz="8000">
                <a:solidFill>
                  <a:schemeClr val="bg1"/>
                </a:solidFill>
                <a:latin typeface="Helvetica"/>
              </a:defRPr>
            </a:lvl1pPr>
          </a:lstStyle>
          <a:p>
            <a:r>
              <a:rPr lang="en-US" dirty="0"/>
              <a:t>Divider</a:t>
            </a:r>
            <a:br>
              <a:rPr lang="en-US" dirty="0"/>
            </a:br>
            <a:r>
              <a:rPr lang="en-US" dirty="0"/>
              <a:t>Page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1" y="0"/>
            <a:ext cx="9254231" cy="52197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latin typeface="Helvetica"/>
            </a:endParaRPr>
          </a:p>
        </p:txBody>
      </p:sp>
      <p:pic>
        <p:nvPicPr>
          <p:cNvPr id="10" name="Picture 9" descr="squares-white-final.png"/>
          <p:cNvPicPr>
            <a:picLocks noChangeAspect="1"/>
          </p:cNvPicPr>
          <p:nvPr userDrawn="1"/>
        </p:nvPicPr>
        <p:blipFill rotWithShape="1">
          <a:blip r:embed="rId2">
            <a:alphaModFix amt="41000"/>
            <a:extLst>
              <a:ext uri="{28A0092B-C50C-407E-A947-70E740481C1C}">
                <a14:useLocalDpi xmlns:a14="http://schemas.microsoft.com/office/drawing/2010/main" val="0"/>
              </a:ext>
            </a:extLst>
          </a:blip>
          <a:srcRect l="19761" t="19548" b="6496"/>
          <a:stretch/>
        </p:blipFill>
        <p:spPr>
          <a:xfrm flipH="1">
            <a:off x="3078009" y="0"/>
            <a:ext cx="6240959" cy="5791200"/>
          </a:xfrm>
          <a:prstGeom prst="rect">
            <a:avLst/>
          </a:prstGeom>
        </p:spPr>
      </p:pic>
      <p:sp>
        <p:nvSpPr>
          <p:cNvPr id="11" name="Rectangle 10"/>
          <p:cNvSpPr/>
          <p:nvPr userDrawn="1"/>
        </p:nvSpPr>
        <p:spPr>
          <a:xfrm>
            <a:off x="-74965" y="0"/>
            <a:ext cx="306037" cy="52197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a:p>
        </p:txBody>
      </p:sp>
      <p:sp>
        <p:nvSpPr>
          <p:cNvPr id="15" name="Title 1"/>
          <p:cNvSpPr>
            <a:spLocks noGrp="1"/>
          </p:cNvSpPr>
          <p:nvPr>
            <p:ph type="title" hasCustomPrompt="1"/>
          </p:nvPr>
        </p:nvSpPr>
        <p:spPr>
          <a:xfrm>
            <a:off x="904875" y="371475"/>
            <a:ext cx="7261225" cy="2828925"/>
          </a:xfrm>
        </p:spPr>
        <p:txBody>
          <a:bodyPr anchor="ctr" anchorCtr="0"/>
          <a:lstStyle>
            <a:lvl1pPr>
              <a:defRPr sz="8000">
                <a:solidFill>
                  <a:schemeClr val="bg1"/>
                </a:solidFill>
                <a:latin typeface="Helvetica"/>
              </a:defRPr>
            </a:lvl1pPr>
          </a:lstStyle>
          <a:p>
            <a:r>
              <a:rPr lang="en-US" dirty="0"/>
              <a:t>Divider</a:t>
            </a:r>
            <a:br>
              <a:rPr lang="en-US" dirty="0"/>
            </a:br>
            <a:r>
              <a:rPr lang="en-US" dirty="0"/>
              <a:t>Page</a:t>
            </a:r>
            <a:endParaRPr dirty="0"/>
          </a:p>
        </p:txBody>
      </p:sp>
    </p:spTree>
    <p:extLst>
      <p:ext uri="{BB962C8B-B14F-4D97-AF65-F5344CB8AC3E}">
        <p14:creationId xmlns:p14="http://schemas.microsoft.com/office/powerpoint/2010/main" val="3006659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1" y="0"/>
            <a:ext cx="9254231" cy="5219700"/>
          </a:xfrm>
          <a:prstGeom prst="rect">
            <a:avLst/>
          </a:prstGeom>
          <a:solidFill>
            <a:srgbClr val="701C44"/>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latin typeface="Helvetica"/>
            </a:endParaRPr>
          </a:p>
        </p:txBody>
      </p:sp>
      <p:pic>
        <p:nvPicPr>
          <p:cNvPr id="10" name="Picture 9" descr="squares-white-final.png"/>
          <p:cNvPicPr>
            <a:picLocks noChangeAspect="1"/>
          </p:cNvPicPr>
          <p:nvPr userDrawn="1"/>
        </p:nvPicPr>
        <p:blipFill rotWithShape="1">
          <a:blip r:embed="rId2">
            <a:alphaModFix amt="38000"/>
            <a:extLst>
              <a:ext uri="{28A0092B-C50C-407E-A947-70E740481C1C}">
                <a14:useLocalDpi xmlns:a14="http://schemas.microsoft.com/office/drawing/2010/main" val="0"/>
              </a:ext>
            </a:extLst>
          </a:blip>
          <a:srcRect l="19761" t="19548" b="6496"/>
          <a:stretch/>
        </p:blipFill>
        <p:spPr>
          <a:xfrm flipH="1">
            <a:off x="3052608" y="0"/>
            <a:ext cx="6240959" cy="5791200"/>
          </a:xfrm>
          <a:prstGeom prst="rect">
            <a:avLst/>
          </a:prstGeom>
        </p:spPr>
      </p:pic>
      <p:sp>
        <p:nvSpPr>
          <p:cNvPr id="11" name="Rectangle 10"/>
          <p:cNvSpPr/>
          <p:nvPr userDrawn="1"/>
        </p:nvSpPr>
        <p:spPr>
          <a:xfrm>
            <a:off x="1238" y="0"/>
            <a:ext cx="306037" cy="52197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a:p>
        </p:txBody>
      </p:sp>
      <p:sp>
        <p:nvSpPr>
          <p:cNvPr id="15" name="Title 1"/>
          <p:cNvSpPr>
            <a:spLocks noGrp="1"/>
          </p:cNvSpPr>
          <p:nvPr>
            <p:ph type="title" hasCustomPrompt="1"/>
          </p:nvPr>
        </p:nvSpPr>
        <p:spPr>
          <a:xfrm>
            <a:off x="904875" y="409575"/>
            <a:ext cx="7261225" cy="2828925"/>
          </a:xfrm>
        </p:spPr>
        <p:txBody>
          <a:bodyPr anchor="ctr" anchorCtr="0"/>
          <a:lstStyle>
            <a:lvl1pPr>
              <a:defRPr sz="8000">
                <a:solidFill>
                  <a:schemeClr val="bg1"/>
                </a:solidFill>
                <a:latin typeface="Helvetica"/>
              </a:defRPr>
            </a:lvl1pPr>
          </a:lstStyle>
          <a:p>
            <a:r>
              <a:rPr lang="en-US" dirty="0"/>
              <a:t>Divider</a:t>
            </a:r>
            <a:br>
              <a:rPr lang="en-US" dirty="0"/>
            </a:br>
            <a:r>
              <a:rPr lang="en-US" dirty="0"/>
              <a:t>Page</a:t>
            </a:r>
            <a:endParaRPr dirty="0"/>
          </a:p>
        </p:txBody>
      </p:sp>
    </p:spTree>
    <p:extLst>
      <p:ext uri="{BB962C8B-B14F-4D97-AF65-F5344CB8AC3E}">
        <p14:creationId xmlns:p14="http://schemas.microsoft.com/office/powerpoint/2010/main" val="897392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p>
        </p:txBody>
      </p:sp>
      <p:pic>
        <p:nvPicPr>
          <p:cNvPr id="8" name="Picture 7"/>
          <p:cNvPicPr>
            <a:picLocks noChangeAspect="1"/>
          </p:cNvPicPr>
          <p:nvPr/>
        </p:nvPicPr>
        <p:blipFill>
          <a:blip r:embed="rId2"/>
          <a:stretch>
            <a:fillRect/>
          </a:stretch>
        </p:blipFill>
        <p:spPr>
          <a:xfrm>
            <a:off x="1888358" y="1699683"/>
            <a:ext cx="5384509" cy="1553633"/>
          </a:xfrm>
          <a:prstGeom prst="rect">
            <a:avLst/>
          </a:prstGeom>
        </p:spPr>
      </p:pic>
      <p:pic>
        <p:nvPicPr>
          <p:cNvPr id="10" name="Picture 9" descr="squares-white-final.png"/>
          <p:cNvPicPr>
            <a:picLocks noChangeAspect="1"/>
          </p:cNvPicPr>
          <p:nvPr/>
        </p:nvPicPr>
        <p:blipFill rotWithShape="1">
          <a:blip r:embed="rId3">
            <a:alphaModFix amt="45000"/>
            <a:extLst>
              <a:ext uri="{28A0092B-C50C-407E-A947-70E740481C1C}">
                <a14:useLocalDpi xmlns:a14="http://schemas.microsoft.com/office/drawing/2010/main" val="0"/>
              </a:ext>
            </a:extLst>
          </a:blip>
          <a:srcRect l="37154" t="52348" b="15652"/>
          <a:stretch/>
        </p:blipFill>
        <p:spPr>
          <a:xfrm flipH="1">
            <a:off x="4155644" y="2476500"/>
            <a:ext cx="4988356" cy="2539998"/>
          </a:xfrm>
          <a:prstGeom prst="rect">
            <a:avLst/>
          </a:prstGeom>
        </p:spPr>
      </p:pic>
      <p:sp>
        <p:nvSpPr>
          <p:cNvPr id="9" name="Rectangle 8"/>
          <p:cNvSpPr/>
          <p:nvPr/>
        </p:nvSpPr>
        <p:spPr>
          <a:xfrm>
            <a:off x="0" y="5022038"/>
            <a:ext cx="9144000" cy="140704"/>
          </a:xfrm>
          <a:prstGeom prst="rect">
            <a:avLst/>
          </a:prstGeom>
          <a:solidFill>
            <a:srgbClr val="1C82B8"/>
          </a:solidFill>
          <a:ln>
            <a:solidFill>
              <a:srgbClr val="1C82B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5B0B5E-CE0F-4B4D-97FD-3833324FD22E}"/>
              </a:ext>
            </a:extLst>
          </p:cNvPr>
          <p:cNvSpPr/>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B1B435A-D081-4A2E-96C4-2FB28B6D2E58}"/>
              </a:ext>
            </a:extLst>
          </p:cNvPr>
          <p:cNvSpPr/>
          <p:nvPr/>
        </p:nvSpPr>
        <p:spPr>
          <a:xfrm>
            <a:off x="0" y="4750594"/>
            <a:ext cx="9144000" cy="50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8486D9D-CAD1-43F6-B2E3-68E46895D702}"/>
              </a:ext>
            </a:extLst>
          </p:cNvPr>
          <p:cNvCxnSpPr/>
          <p:nvPr/>
        </p:nvCxnSpPr>
        <p:spPr>
          <a:xfrm>
            <a:off x="906066" y="3257550"/>
            <a:ext cx="740687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569214"/>
            <a:ext cx="7543800" cy="2674620"/>
          </a:xfrm>
        </p:spPr>
        <p:txBody>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60392C97-56D9-4794-8B55-E66C70B32BF0}"/>
              </a:ext>
            </a:extLst>
          </p:cNvPr>
          <p:cNvSpPr>
            <a:spLocks noGrp="1"/>
          </p:cNvSpPr>
          <p:nvPr>
            <p:ph type="dt" sz="half" idx="10"/>
          </p:nvPr>
        </p:nvSpPr>
        <p:spPr/>
        <p:txBody>
          <a:bodyPr/>
          <a:lstStyle>
            <a:lvl1pPr>
              <a:defRPr/>
            </a:lvl1pPr>
          </a:lstStyle>
          <a:p>
            <a:pPr>
              <a:defRPr/>
            </a:pPr>
            <a:fld id="{B1569EE3-5DB7-4DB7-8028-D571F3F009C5}" type="datetime1">
              <a:rPr lang="en-US" altLang="en-US"/>
              <a:pPr>
                <a:defRPr/>
              </a:pPr>
              <a:t>10/14/2020</a:t>
            </a:fld>
            <a:endParaRPr lang="en-US" altLang="en-US"/>
          </a:p>
        </p:txBody>
      </p:sp>
      <p:sp>
        <p:nvSpPr>
          <p:cNvPr id="8" name="Footer Placeholder 4">
            <a:extLst>
              <a:ext uri="{FF2B5EF4-FFF2-40B4-BE49-F238E27FC236}">
                <a16:creationId xmlns:a16="http://schemas.microsoft.com/office/drawing/2014/main" id="{C2EB6789-A450-4FAE-A1C9-61C3366C9B1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CD22070-0AC0-4978-A617-21E01039002A}"/>
              </a:ext>
            </a:extLst>
          </p:cNvPr>
          <p:cNvSpPr>
            <a:spLocks noGrp="1"/>
          </p:cNvSpPr>
          <p:nvPr>
            <p:ph type="sldNum" sz="quarter" idx="12"/>
          </p:nvPr>
        </p:nvSpPr>
        <p:spPr/>
        <p:txBody>
          <a:bodyPr/>
          <a:lstStyle>
            <a:lvl1pPr>
              <a:defRPr/>
            </a:lvl1pPr>
          </a:lstStyle>
          <a:p>
            <a:pPr>
              <a:defRPr/>
            </a:pPr>
            <a:fld id="{DCAC297B-4ACF-4299-A1F3-D5E0FD75DA21}" type="slidenum">
              <a:rPr lang="en-US" altLang="en-US"/>
              <a:pPr>
                <a:defRPr/>
              </a:pPr>
              <a:t>‹#›</a:t>
            </a:fld>
            <a:endParaRPr lang="en-US" altLang="en-US"/>
          </a:p>
        </p:txBody>
      </p:sp>
    </p:spTree>
    <p:extLst>
      <p:ext uri="{BB962C8B-B14F-4D97-AF65-F5344CB8AC3E}">
        <p14:creationId xmlns:p14="http://schemas.microsoft.com/office/powerpoint/2010/main" val="1386171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6FC2F8-1D79-4B22-9D27-915F8FB093CE}"/>
              </a:ext>
            </a:extLst>
          </p:cNvPr>
          <p:cNvSpPr>
            <a:spLocks noGrp="1"/>
          </p:cNvSpPr>
          <p:nvPr>
            <p:ph type="dt" sz="half" idx="10"/>
          </p:nvPr>
        </p:nvSpPr>
        <p:spPr/>
        <p:txBody>
          <a:bodyPr/>
          <a:lstStyle>
            <a:lvl1pPr>
              <a:defRPr/>
            </a:lvl1pPr>
          </a:lstStyle>
          <a:p>
            <a:pPr>
              <a:defRPr/>
            </a:pPr>
            <a:fld id="{9DF4674C-EF4A-4815-8C28-5CB58E11557D}" type="datetime1">
              <a:rPr lang="en-US"/>
              <a:pPr>
                <a:defRPr/>
              </a:pPr>
              <a:t>10/14/2020</a:t>
            </a:fld>
            <a:endParaRPr lang="en-US"/>
          </a:p>
        </p:txBody>
      </p:sp>
      <p:sp>
        <p:nvSpPr>
          <p:cNvPr id="5" name="Footer Placeholder 4">
            <a:extLst>
              <a:ext uri="{FF2B5EF4-FFF2-40B4-BE49-F238E27FC236}">
                <a16:creationId xmlns:a16="http://schemas.microsoft.com/office/drawing/2014/main" id="{F49710AC-EDFC-4F2E-8427-768D9D6661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E2D51C1-2520-4CCC-A5C0-471D541927AE}"/>
              </a:ext>
            </a:extLst>
          </p:cNvPr>
          <p:cNvSpPr>
            <a:spLocks noGrp="1"/>
          </p:cNvSpPr>
          <p:nvPr>
            <p:ph type="sldNum" sz="quarter" idx="12"/>
          </p:nvPr>
        </p:nvSpPr>
        <p:spPr/>
        <p:txBody>
          <a:bodyPr/>
          <a:lstStyle>
            <a:lvl1pPr>
              <a:defRPr/>
            </a:lvl1pPr>
          </a:lstStyle>
          <a:p>
            <a:pPr>
              <a:defRPr/>
            </a:pPr>
            <a:fld id="{6AE41D8E-E117-492A-A912-804BA069A2EF}" type="slidenum">
              <a:rPr lang="en-US"/>
              <a:pPr>
                <a:defRPr/>
              </a:pPr>
              <a:t>‹#›</a:t>
            </a:fld>
            <a:endParaRPr lang="en-US"/>
          </a:p>
        </p:txBody>
      </p:sp>
    </p:spTree>
    <p:extLst>
      <p:ext uri="{BB962C8B-B14F-4D97-AF65-F5344CB8AC3E}">
        <p14:creationId xmlns:p14="http://schemas.microsoft.com/office/powerpoint/2010/main" val="3097637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AED463-4243-4C6F-9649-B487736F6B20}"/>
              </a:ext>
            </a:extLst>
          </p:cNvPr>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E252C7A2-F744-4990-9C8C-E82B1A02F10A}"/>
              </a:ext>
            </a:extLst>
          </p:cNvPr>
          <p:cNvSpPr/>
          <p:nvPr/>
        </p:nvSpPr>
        <p:spPr>
          <a:xfrm>
            <a:off x="0" y="4750594"/>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C677CE6-01F1-429F-AF83-7C55042688E4}"/>
              </a:ext>
            </a:extLst>
          </p:cNvPr>
          <p:cNvCxnSpPr/>
          <p:nvPr/>
        </p:nvCxnSpPr>
        <p:spPr>
          <a:xfrm>
            <a:off x="906066" y="3257550"/>
            <a:ext cx="740687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569214"/>
            <a:ext cx="7543800" cy="2674620"/>
          </a:xfrm>
        </p:spPr>
        <p:txBody>
          <a:bodyPr anchorCtr="0"/>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43C1CE30-B499-4CBE-B72B-ADD5C1EB6D7D}"/>
              </a:ext>
            </a:extLst>
          </p:cNvPr>
          <p:cNvSpPr>
            <a:spLocks noGrp="1"/>
          </p:cNvSpPr>
          <p:nvPr>
            <p:ph type="dt" sz="half" idx="10"/>
          </p:nvPr>
        </p:nvSpPr>
        <p:spPr/>
        <p:txBody>
          <a:bodyPr/>
          <a:lstStyle>
            <a:lvl1pPr>
              <a:defRPr/>
            </a:lvl1pPr>
          </a:lstStyle>
          <a:p>
            <a:pPr>
              <a:defRPr/>
            </a:pPr>
            <a:fld id="{4214F008-E708-455A-A681-87632CC48E5B}" type="datetime1">
              <a:rPr lang="en-US" altLang="en-US"/>
              <a:pPr>
                <a:defRPr/>
              </a:pPr>
              <a:t>10/14/2020</a:t>
            </a:fld>
            <a:endParaRPr lang="en-US" altLang="en-US"/>
          </a:p>
        </p:txBody>
      </p:sp>
      <p:sp>
        <p:nvSpPr>
          <p:cNvPr id="8" name="Footer Placeholder 4">
            <a:extLst>
              <a:ext uri="{FF2B5EF4-FFF2-40B4-BE49-F238E27FC236}">
                <a16:creationId xmlns:a16="http://schemas.microsoft.com/office/drawing/2014/main" id="{4E318D05-6B77-4A58-A668-340489CC773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DF1A933-28B0-427A-A414-80ADBD0EDAFA}"/>
              </a:ext>
            </a:extLst>
          </p:cNvPr>
          <p:cNvSpPr>
            <a:spLocks noGrp="1"/>
          </p:cNvSpPr>
          <p:nvPr>
            <p:ph type="sldNum" sz="quarter" idx="12"/>
          </p:nvPr>
        </p:nvSpPr>
        <p:spPr/>
        <p:txBody>
          <a:bodyPr/>
          <a:lstStyle>
            <a:lvl1pPr>
              <a:defRPr/>
            </a:lvl1pPr>
          </a:lstStyle>
          <a:p>
            <a:pPr>
              <a:defRPr/>
            </a:pPr>
            <a:fld id="{159AEC46-E1B3-4C15-A366-6C02840C1F29}" type="slidenum">
              <a:rPr lang="en-US" altLang="en-US"/>
              <a:pPr>
                <a:defRPr/>
              </a:pPr>
              <a:t>‹#›</a:t>
            </a:fld>
            <a:endParaRPr lang="en-US" altLang="en-US"/>
          </a:p>
        </p:txBody>
      </p:sp>
    </p:spTree>
    <p:extLst>
      <p:ext uri="{BB962C8B-B14F-4D97-AF65-F5344CB8AC3E}">
        <p14:creationId xmlns:p14="http://schemas.microsoft.com/office/powerpoint/2010/main" val="14583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Content">
    <p:spTree>
      <p:nvGrpSpPr>
        <p:cNvPr id="1" name=""/>
        <p:cNvGrpSpPr/>
        <p:nvPr/>
      </p:nvGrpSpPr>
      <p:grpSpPr>
        <a:xfrm>
          <a:off x="0" y="0"/>
          <a:ext cx="0" cy="0"/>
          <a:chOff x="0" y="0"/>
          <a:chExt cx="0" cy="0"/>
        </a:xfrm>
      </p:grpSpPr>
      <p:sp>
        <p:nvSpPr>
          <p:cNvPr id="21" name="Rectangle 20"/>
          <p:cNvSpPr/>
          <p:nvPr userDrawn="1"/>
        </p:nvSpPr>
        <p:spPr>
          <a:xfrm>
            <a:off x="0" y="0"/>
            <a:ext cx="9144000" cy="5143500"/>
          </a:xfrm>
          <a:prstGeom prst="rect">
            <a:avLst/>
          </a:prstGeom>
          <a:solidFill>
            <a:srgbClr val="1C82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pic>
        <p:nvPicPr>
          <p:cNvPr id="6" name="Picture 5" descr="ICMA-logo-flag.png"/>
          <p:cNvPicPr>
            <a:picLocks noChangeAspect="1"/>
          </p:cNvPicPr>
          <p:nvPr userDrawn="1"/>
        </p:nvPicPr>
        <p:blipFill>
          <a:blip r:embed="rId2" cstate="email">
            <a:alphaModFix/>
            <a:extLst>
              <a:ext uri="{28A0092B-C50C-407E-A947-70E740481C1C}">
                <a14:useLocalDpi xmlns:a14="http://schemas.microsoft.com/office/drawing/2010/main" val="0"/>
              </a:ext>
            </a:extLst>
          </a:blip>
          <a:stretch>
            <a:fillRect/>
          </a:stretch>
        </p:blipFill>
        <p:spPr>
          <a:xfrm>
            <a:off x="6837680" y="-81788"/>
            <a:ext cx="1865386" cy="1110488"/>
          </a:xfrm>
          <a:prstGeom prst="rect">
            <a:avLst/>
          </a:prstGeom>
        </p:spPr>
      </p:pic>
      <p:sp>
        <p:nvSpPr>
          <p:cNvPr id="19" name="Rectangle 18"/>
          <p:cNvSpPr/>
          <p:nvPr/>
        </p:nvSpPr>
        <p:spPr>
          <a:xfrm>
            <a:off x="0" y="5010151"/>
            <a:ext cx="9144000" cy="133350"/>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
        <p:nvSpPr>
          <p:cNvPr id="3" name="Content Placeholder 2"/>
          <p:cNvSpPr>
            <a:spLocks noGrp="1"/>
          </p:cNvSpPr>
          <p:nvPr>
            <p:ph idx="1" hasCustomPrompt="1"/>
          </p:nvPr>
        </p:nvSpPr>
        <p:spPr>
          <a:xfrm>
            <a:off x="927101" y="2286000"/>
            <a:ext cx="7378767" cy="2346723"/>
          </a:xfrm>
        </p:spPr>
        <p:txBody>
          <a:bodyPr>
            <a:noAutofit/>
          </a:bodyPr>
          <a:lstStyle>
            <a:lvl1pPr marL="342900" marR="0" indent="-342900" algn="l" defTabSz="914400" rtl="0" eaLnBrk="1" fontAlgn="auto" latinLnBrk="0" hangingPunct="1">
              <a:lnSpc>
                <a:spcPct val="100000"/>
              </a:lnSpc>
              <a:spcBef>
                <a:spcPts val="800"/>
              </a:spcBef>
              <a:spcAft>
                <a:spcPts val="0"/>
              </a:spcAft>
              <a:buClr>
                <a:schemeClr val="bg1"/>
              </a:buClr>
              <a:buSzPct val="100000"/>
              <a:buFont typeface="Arial"/>
              <a:buChar char="•"/>
              <a:tabLst/>
              <a:defRPr sz="2400">
                <a:solidFill>
                  <a:schemeClr val="bg1"/>
                </a:solidFill>
                <a:latin typeface="Helvetica"/>
              </a:defRPr>
            </a:lvl1pPr>
            <a:lvl5pPr>
              <a:defRPr/>
            </a:lvl5pPr>
          </a:lstStyle>
          <a:p>
            <a:pPr lvl="0"/>
            <a:r>
              <a:rPr lang="en-US" dirty="0"/>
              <a:t>Bullet</a:t>
            </a:r>
          </a:p>
          <a:p>
            <a:pPr lvl="0"/>
            <a:r>
              <a:rPr lang="en-US" dirty="0"/>
              <a:t>Bullet</a:t>
            </a:r>
          </a:p>
          <a:p>
            <a:pPr lvl="0"/>
            <a:r>
              <a:rPr lang="en-US" dirty="0"/>
              <a:t>Bullet</a:t>
            </a:r>
          </a:p>
          <a:p>
            <a:pPr lvl="0"/>
            <a:r>
              <a:rPr lang="en-US" dirty="0"/>
              <a:t>Bullet</a:t>
            </a:r>
          </a:p>
        </p:txBody>
      </p:sp>
      <p:cxnSp>
        <p:nvCxnSpPr>
          <p:cNvPr id="16" name="Straight Connector 15"/>
          <p:cNvCxnSpPr/>
          <p:nvPr userDrawn="1"/>
        </p:nvCxnSpPr>
        <p:spPr>
          <a:xfrm>
            <a:off x="444500" y="1975488"/>
            <a:ext cx="8219028"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749554" y="1231900"/>
            <a:ext cx="7556246" cy="542925"/>
          </a:xfrm>
        </p:spPr>
        <p:txBody>
          <a:bodyPr lIns="0" tIns="0" rIns="0" bIns="0" anchor="ctr" anchorCtr="0">
            <a:noAutofit/>
          </a:bodyPr>
          <a:lstStyle>
            <a:lvl1pPr marL="0" indent="0">
              <a:buNone/>
              <a:defRPr sz="4800">
                <a:solidFill>
                  <a:schemeClr val="bg1"/>
                </a:solidFill>
                <a:latin typeface="Helvetica"/>
              </a:defRPr>
            </a:lvl1pPr>
            <a:lvl2pPr marL="228600" indent="0">
              <a:buNone/>
              <a:defRPr/>
            </a:lvl2pPr>
            <a:lvl3pPr marL="457200" indent="0">
              <a:buNone/>
              <a:defRPr/>
            </a:lvl3pPr>
            <a:lvl4pPr marL="685800" indent="0">
              <a:buNone/>
              <a:defRPr/>
            </a:lvl4pPr>
            <a:lvl5pPr marL="914400" indent="0">
              <a:buNone/>
              <a:defRPr/>
            </a:lvl5pPr>
          </a:lstStyle>
          <a:p>
            <a:pPr lvl="0"/>
            <a:r>
              <a:rPr lang="en-US" dirty="0"/>
              <a:t>Agenda/Content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384301"/>
            <a:ext cx="3703320" cy="30175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80D2D95-DFF8-4169-98FF-49CCC928FB2D}"/>
              </a:ext>
            </a:extLst>
          </p:cNvPr>
          <p:cNvSpPr>
            <a:spLocks noGrp="1"/>
          </p:cNvSpPr>
          <p:nvPr>
            <p:ph type="dt" sz="half" idx="10"/>
          </p:nvPr>
        </p:nvSpPr>
        <p:spPr/>
        <p:txBody>
          <a:bodyPr/>
          <a:lstStyle>
            <a:lvl1pPr>
              <a:defRPr/>
            </a:lvl1pPr>
          </a:lstStyle>
          <a:p>
            <a:pPr>
              <a:defRPr/>
            </a:pPr>
            <a:fld id="{45EA4383-A4FB-43BE-A5AB-78E070840ABC}" type="datetime1">
              <a:rPr lang="en-US"/>
              <a:pPr>
                <a:defRPr/>
              </a:pPr>
              <a:t>10/14/2020</a:t>
            </a:fld>
            <a:endParaRPr lang="en-US"/>
          </a:p>
        </p:txBody>
      </p:sp>
      <p:sp>
        <p:nvSpPr>
          <p:cNvPr id="6" name="Footer Placeholder 4">
            <a:extLst>
              <a:ext uri="{FF2B5EF4-FFF2-40B4-BE49-F238E27FC236}">
                <a16:creationId xmlns:a16="http://schemas.microsoft.com/office/drawing/2014/main" id="{30827473-0F4E-4548-BC02-4D57765162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4C7DA67-14D6-49E7-B811-FDC8EE0BD566}"/>
              </a:ext>
            </a:extLst>
          </p:cNvPr>
          <p:cNvSpPr>
            <a:spLocks noGrp="1"/>
          </p:cNvSpPr>
          <p:nvPr>
            <p:ph type="sldNum" sz="quarter" idx="12"/>
          </p:nvPr>
        </p:nvSpPr>
        <p:spPr/>
        <p:txBody>
          <a:bodyPr/>
          <a:lstStyle>
            <a:lvl1pPr>
              <a:defRPr/>
            </a:lvl1pPr>
          </a:lstStyle>
          <a:p>
            <a:pPr>
              <a:defRPr/>
            </a:pPr>
            <a:fld id="{5C3CEF6D-D31E-41B8-AACA-4F22AA8E7BD3}" type="slidenum">
              <a:rPr lang="en-US"/>
              <a:pPr>
                <a:defRPr/>
              </a:pPr>
              <a:t>‹#›</a:t>
            </a:fld>
            <a:endParaRPr lang="en-US"/>
          </a:p>
        </p:txBody>
      </p:sp>
    </p:spTree>
    <p:extLst>
      <p:ext uri="{BB962C8B-B14F-4D97-AF65-F5344CB8AC3E}">
        <p14:creationId xmlns:p14="http://schemas.microsoft.com/office/powerpoint/2010/main" val="1987044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1936751"/>
            <a:ext cx="3703320" cy="24650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1936751"/>
            <a:ext cx="3703320" cy="24650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E0AFE28-6A64-46B7-8FC8-A2AAF263347A}"/>
              </a:ext>
            </a:extLst>
          </p:cNvPr>
          <p:cNvSpPr>
            <a:spLocks noGrp="1"/>
          </p:cNvSpPr>
          <p:nvPr>
            <p:ph type="dt" sz="half" idx="10"/>
          </p:nvPr>
        </p:nvSpPr>
        <p:spPr/>
        <p:txBody>
          <a:bodyPr/>
          <a:lstStyle>
            <a:lvl1pPr>
              <a:defRPr/>
            </a:lvl1pPr>
          </a:lstStyle>
          <a:p>
            <a:pPr>
              <a:defRPr/>
            </a:pPr>
            <a:fld id="{38A9C944-082C-4C4E-8433-825A062BB905}" type="datetime1">
              <a:rPr lang="en-US"/>
              <a:pPr>
                <a:defRPr/>
              </a:pPr>
              <a:t>10/14/2020</a:t>
            </a:fld>
            <a:endParaRPr lang="en-US"/>
          </a:p>
        </p:txBody>
      </p:sp>
      <p:sp>
        <p:nvSpPr>
          <p:cNvPr id="8" name="Footer Placeholder 4">
            <a:extLst>
              <a:ext uri="{FF2B5EF4-FFF2-40B4-BE49-F238E27FC236}">
                <a16:creationId xmlns:a16="http://schemas.microsoft.com/office/drawing/2014/main" id="{8D6C603E-D992-416B-A3E4-57F18F5BC1B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6461F68-6705-4CC3-A2DF-7D68A58DF337}"/>
              </a:ext>
            </a:extLst>
          </p:cNvPr>
          <p:cNvSpPr>
            <a:spLocks noGrp="1"/>
          </p:cNvSpPr>
          <p:nvPr>
            <p:ph type="sldNum" sz="quarter" idx="12"/>
          </p:nvPr>
        </p:nvSpPr>
        <p:spPr/>
        <p:txBody>
          <a:bodyPr/>
          <a:lstStyle>
            <a:lvl1pPr>
              <a:defRPr/>
            </a:lvl1pPr>
          </a:lstStyle>
          <a:p>
            <a:pPr>
              <a:defRPr/>
            </a:pPr>
            <a:fld id="{BDE0E522-F653-43FB-9EF8-2BBBF1394D77}" type="slidenum">
              <a:rPr lang="en-US"/>
              <a:pPr>
                <a:defRPr/>
              </a:pPr>
              <a:t>‹#›</a:t>
            </a:fld>
            <a:endParaRPr lang="en-US"/>
          </a:p>
        </p:txBody>
      </p:sp>
    </p:spTree>
    <p:extLst>
      <p:ext uri="{BB962C8B-B14F-4D97-AF65-F5344CB8AC3E}">
        <p14:creationId xmlns:p14="http://schemas.microsoft.com/office/powerpoint/2010/main" val="89005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466E05B-E67E-4AFE-A640-DD8F05C80544}"/>
              </a:ext>
            </a:extLst>
          </p:cNvPr>
          <p:cNvSpPr>
            <a:spLocks noGrp="1"/>
          </p:cNvSpPr>
          <p:nvPr>
            <p:ph type="dt" sz="half" idx="10"/>
          </p:nvPr>
        </p:nvSpPr>
        <p:spPr/>
        <p:txBody>
          <a:bodyPr/>
          <a:lstStyle>
            <a:lvl1pPr>
              <a:defRPr/>
            </a:lvl1pPr>
          </a:lstStyle>
          <a:p>
            <a:pPr>
              <a:defRPr/>
            </a:pPr>
            <a:fld id="{6608EFEA-89E5-4FC7-B116-B7D9D9614B8A}" type="datetime1">
              <a:rPr lang="en-US"/>
              <a:pPr>
                <a:defRPr/>
              </a:pPr>
              <a:t>10/14/2020</a:t>
            </a:fld>
            <a:endParaRPr lang="en-US"/>
          </a:p>
        </p:txBody>
      </p:sp>
      <p:sp>
        <p:nvSpPr>
          <p:cNvPr id="4" name="Footer Placeholder 4">
            <a:extLst>
              <a:ext uri="{FF2B5EF4-FFF2-40B4-BE49-F238E27FC236}">
                <a16:creationId xmlns:a16="http://schemas.microsoft.com/office/drawing/2014/main" id="{0C099C4D-A9E3-43F5-BB35-EF076A2125E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CEF76F6-579E-4850-81DF-73C0C8AF5D73}"/>
              </a:ext>
            </a:extLst>
          </p:cNvPr>
          <p:cNvSpPr>
            <a:spLocks noGrp="1"/>
          </p:cNvSpPr>
          <p:nvPr>
            <p:ph type="sldNum" sz="quarter" idx="12"/>
          </p:nvPr>
        </p:nvSpPr>
        <p:spPr/>
        <p:txBody>
          <a:bodyPr/>
          <a:lstStyle>
            <a:lvl1pPr>
              <a:defRPr/>
            </a:lvl1pPr>
          </a:lstStyle>
          <a:p>
            <a:pPr>
              <a:defRPr/>
            </a:pPr>
            <a:fld id="{F9A52D32-A3F9-4EE0-A602-73FB309F2D6A}" type="slidenum">
              <a:rPr lang="en-US"/>
              <a:pPr>
                <a:defRPr/>
              </a:pPr>
              <a:t>‹#›</a:t>
            </a:fld>
            <a:endParaRPr lang="en-US"/>
          </a:p>
        </p:txBody>
      </p:sp>
    </p:spTree>
    <p:extLst>
      <p:ext uri="{BB962C8B-B14F-4D97-AF65-F5344CB8AC3E}">
        <p14:creationId xmlns:p14="http://schemas.microsoft.com/office/powerpoint/2010/main" val="2885835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3EA253-FC15-486F-834B-35A268BE945C}"/>
              </a:ext>
            </a:extLst>
          </p:cNvPr>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9AA8FC4E-8B2F-4A79-BF84-D5B7CFDBABDD}"/>
              </a:ext>
            </a:extLst>
          </p:cNvPr>
          <p:cNvSpPr/>
          <p:nvPr/>
        </p:nvSpPr>
        <p:spPr>
          <a:xfrm>
            <a:off x="0" y="4750594"/>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CFAE97D8-C045-4202-B5DB-82C573957EF0}"/>
              </a:ext>
            </a:extLst>
          </p:cNvPr>
          <p:cNvSpPr>
            <a:spLocks noGrp="1"/>
          </p:cNvSpPr>
          <p:nvPr>
            <p:ph type="dt" sz="half" idx="10"/>
          </p:nvPr>
        </p:nvSpPr>
        <p:spPr/>
        <p:txBody>
          <a:bodyPr/>
          <a:lstStyle>
            <a:lvl1pPr>
              <a:defRPr/>
            </a:lvl1pPr>
          </a:lstStyle>
          <a:p>
            <a:pPr>
              <a:defRPr/>
            </a:pPr>
            <a:fld id="{A67AE05A-B148-4C22-8938-2341AC98C959}" type="datetime1">
              <a:rPr lang="en-US" altLang="en-US"/>
              <a:pPr>
                <a:defRPr/>
              </a:pPr>
              <a:t>10/14/2020</a:t>
            </a:fld>
            <a:endParaRPr lang="en-US" altLang="en-US"/>
          </a:p>
        </p:txBody>
      </p:sp>
      <p:sp>
        <p:nvSpPr>
          <p:cNvPr id="5" name="Footer Placeholder 7">
            <a:extLst>
              <a:ext uri="{FF2B5EF4-FFF2-40B4-BE49-F238E27FC236}">
                <a16:creationId xmlns:a16="http://schemas.microsoft.com/office/drawing/2014/main" id="{7F7DDEAD-831C-4449-876D-55B1D69DC39B}"/>
              </a:ext>
            </a:extLst>
          </p:cNvPr>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a:extLst>
              <a:ext uri="{FF2B5EF4-FFF2-40B4-BE49-F238E27FC236}">
                <a16:creationId xmlns:a16="http://schemas.microsoft.com/office/drawing/2014/main" id="{4E9F2A48-729C-461F-BEF6-C31AF81D5A7A}"/>
              </a:ext>
            </a:extLst>
          </p:cNvPr>
          <p:cNvSpPr>
            <a:spLocks noGrp="1"/>
          </p:cNvSpPr>
          <p:nvPr>
            <p:ph type="sldNum" sz="quarter" idx="12"/>
          </p:nvPr>
        </p:nvSpPr>
        <p:spPr/>
        <p:txBody>
          <a:bodyPr/>
          <a:lstStyle>
            <a:lvl1pPr>
              <a:defRPr/>
            </a:lvl1pPr>
          </a:lstStyle>
          <a:p>
            <a:pPr>
              <a:defRPr/>
            </a:pPr>
            <a:fld id="{7D4D9237-8518-48B5-A64B-EE303532CD92}" type="slidenum">
              <a:rPr lang="en-US" altLang="en-US"/>
              <a:pPr>
                <a:defRPr/>
              </a:pPr>
              <a:t>‹#›</a:t>
            </a:fld>
            <a:endParaRPr lang="en-US" altLang="en-US"/>
          </a:p>
        </p:txBody>
      </p:sp>
    </p:spTree>
    <p:extLst>
      <p:ext uri="{BB962C8B-B14F-4D97-AF65-F5344CB8AC3E}">
        <p14:creationId xmlns:p14="http://schemas.microsoft.com/office/powerpoint/2010/main" val="825816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660928-31B4-44BD-93FD-39C102F564A8}"/>
              </a:ext>
            </a:extLst>
          </p:cNvPr>
          <p:cNvSpPr/>
          <p:nvPr/>
        </p:nvSpPr>
        <p:spPr>
          <a:xfrm>
            <a:off x="0" y="0"/>
            <a:ext cx="303847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BC65E7E2-B9CB-40E8-AF92-0DAC23D3B7F3}"/>
              </a:ext>
            </a:extLst>
          </p:cNvPr>
          <p:cNvSpPr/>
          <p:nvPr/>
        </p:nvSpPr>
        <p:spPr>
          <a:xfrm>
            <a:off x="3030141" y="0"/>
            <a:ext cx="4762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a:extLst>
              <a:ext uri="{FF2B5EF4-FFF2-40B4-BE49-F238E27FC236}">
                <a16:creationId xmlns:a16="http://schemas.microsoft.com/office/drawing/2014/main" id="{125616B0-9EBD-4B02-A3C4-E2B822BABF7A}"/>
              </a:ext>
            </a:extLst>
          </p:cNvPr>
          <p:cNvSpPr>
            <a:spLocks noGrp="1"/>
          </p:cNvSpPr>
          <p:nvPr>
            <p:ph type="dt" sz="half" idx="10"/>
          </p:nvPr>
        </p:nvSpPr>
        <p:spPr>
          <a:xfrm>
            <a:off x="348854" y="4844654"/>
            <a:ext cx="1964531" cy="273844"/>
          </a:xfrm>
        </p:spPr>
        <p:txBody>
          <a:bodyPr/>
          <a:lstStyle>
            <a:lvl1pPr algn="l">
              <a:defRPr/>
            </a:lvl1pPr>
          </a:lstStyle>
          <a:p>
            <a:pPr>
              <a:defRPr/>
            </a:pPr>
            <a:fld id="{C5398AF2-83CA-4167-B3F0-1B2913C8E1C0}" type="datetime1">
              <a:rPr lang="en-US" altLang="en-US"/>
              <a:pPr>
                <a:defRPr/>
              </a:pPr>
              <a:t>10/14/2020</a:t>
            </a:fld>
            <a:endParaRPr lang="en-US" altLang="en-US"/>
          </a:p>
        </p:txBody>
      </p:sp>
      <p:sp>
        <p:nvSpPr>
          <p:cNvPr id="8" name="Footer Placeholder 5">
            <a:extLst>
              <a:ext uri="{FF2B5EF4-FFF2-40B4-BE49-F238E27FC236}">
                <a16:creationId xmlns:a16="http://schemas.microsoft.com/office/drawing/2014/main" id="{393F4ECD-3074-4720-AB3B-1B39BD5E255C}"/>
              </a:ext>
            </a:extLst>
          </p:cNvPr>
          <p:cNvSpPr>
            <a:spLocks noGrp="1"/>
          </p:cNvSpPr>
          <p:nvPr>
            <p:ph type="ftr" sz="quarter" idx="11"/>
          </p:nvPr>
        </p:nvSpPr>
        <p:spPr>
          <a:xfrm>
            <a:off x="3600450" y="4844654"/>
            <a:ext cx="3486150" cy="273844"/>
          </a:xfrm>
        </p:spPr>
        <p:txBody>
          <a:bodyPr/>
          <a:lstStyle>
            <a:lvl1pPr algn="l">
              <a:defRPr>
                <a:solidFill>
                  <a:schemeClr val="tx2"/>
                </a:solidFill>
              </a:defRPr>
            </a:lvl1pPr>
          </a:lstStyle>
          <a:p>
            <a:pPr>
              <a:defRPr/>
            </a:pPr>
            <a:endParaRPr lang="en-US"/>
          </a:p>
        </p:txBody>
      </p:sp>
      <p:sp>
        <p:nvSpPr>
          <p:cNvPr id="9" name="Slide Number Placeholder 6">
            <a:extLst>
              <a:ext uri="{FF2B5EF4-FFF2-40B4-BE49-F238E27FC236}">
                <a16:creationId xmlns:a16="http://schemas.microsoft.com/office/drawing/2014/main" id="{F6DFE431-7165-48A7-8547-81FE80E2B2DD}"/>
              </a:ext>
            </a:extLst>
          </p:cNvPr>
          <p:cNvSpPr>
            <a:spLocks noGrp="1"/>
          </p:cNvSpPr>
          <p:nvPr>
            <p:ph type="sldNum" sz="quarter" idx="12"/>
          </p:nvPr>
        </p:nvSpPr>
        <p:spPr/>
        <p:txBody>
          <a:bodyPr/>
          <a:lstStyle>
            <a:lvl1pPr>
              <a:defRPr>
                <a:solidFill>
                  <a:schemeClr val="tx2"/>
                </a:solidFill>
              </a:defRPr>
            </a:lvl1pPr>
          </a:lstStyle>
          <a:p>
            <a:pPr>
              <a:defRPr/>
            </a:pPr>
            <a:fld id="{FDF708E8-CA39-4FA2-AEDB-B6617E042FD2}" type="slidenum">
              <a:rPr lang="en-US" altLang="en-US"/>
              <a:pPr>
                <a:defRPr/>
              </a:pPr>
              <a:t>‹#›</a:t>
            </a:fld>
            <a:endParaRPr lang="en-US" altLang="en-US"/>
          </a:p>
        </p:txBody>
      </p:sp>
    </p:spTree>
    <p:extLst>
      <p:ext uri="{BB962C8B-B14F-4D97-AF65-F5344CB8AC3E}">
        <p14:creationId xmlns:p14="http://schemas.microsoft.com/office/powerpoint/2010/main" val="2052382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31218A-F165-4118-8875-2675EC56C2D1}"/>
              </a:ext>
            </a:extLst>
          </p:cNvPr>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A07C3245-E5B9-43DD-969D-910F8BFC04FC}"/>
              </a:ext>
            </a:extLst>
          </p:cNvPr>
          <p:cNvSpPr/>
          <p:nvPr/>
        </p:nvSpPr>
        <p:spPr>
          <a:xfrm>
            <a:off x="0" y="3686175"/>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tIns="0" bIns="0">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solidFill>
            <a:schemeClr val="bg2">
              <a:lumMod val="90000"/>
            </a:schemeClr>
          </a:solidFill>
        </p:spPr>
        <p:txBody>
          <a:bodyPr lIns="457200" tIns="457200"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60" y="4430268"/>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a:extLst>
              <a:ext uri="{FF2B5EF4-FFF2-40B4-BE49-F238E27FC236}">
                <a16:creationId xmlns:a16="http://schemas.microsoft.com/office/drawing/2014/main" id="{58BAC440-08EF-4D91-A255-E9A500432971}"/>
              </a:ext>
            </a:extLst>
          </p:cNvPr>
          <p:cNvSpPr>
            <a:spLocks noGrp="1"/>
          </p:cNvSpPr>
          <p:nvPr>
            <p:ph type="dt" sz="half" idx="10"/>
          </p:nvPr>
        </p:nvSpPr>
        <p:spPr/>
        <p:txBody>
          <a:bodyPr/>
          <a:lstStyle>
            <a:lvl1pPr>
              <a:defRPr/>
            </a:lvl1pPr>
          </a:lstStyle>
          <a:p>
            <a:pPr>
              <a:defRPr/>
            </a:pPr>
            <a:fld id="{7E7B3427-9D39-4EC3-9DE0-486C35491D01}" type="datetime1">
              <a:rPr lang="en-US" altLang="en-US"/>
              <a:pPr>
                <a:defRPr/>
              </a:pPr>
              <a:t>10/14/2020</a:t>
            </a:fld>
            <a:endParaRPr lang="en-US" altLang="en-US"/>
          </a:p>
        </p:txBody>
      </p:sp>
      <p:sp>
        <p:nvSpPr>
          <p:cNvPr id="8" name="Footer Placeholder 5">
            <a:extLst>
              <a:ext uri="{FF2B5EF4-FFF2-40B4-BE49-F238E27FC236}">
                <a16:creationId xmlns:a16="http://schemas.microsoft.com/office/drawing/2014/main" id="{C8B43367-2AFA-47E2-8F55-4F7595A83F6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526D7A48-17C7-43E9-B118-AA37D40AD148}"/>
              </a:ext>
            </a:extLst>
          </p:cNvPr>
          <p:cNvSpPr>
            <a:spLocks noGrp="1"/>
          </p:cNvSpPr>
          <p:nvPr>
            <p:ph type="sldNum" sz="quarter" idx="12"/>
          </p:nvPr>
        </p:nvSpPr>
        <p:spPr/>
        <p:txBody>
          <a:bodyPr/>
          <a:lstStyle>
            <a:lvl1pPr>
              <a:defRPr/>
            </a:lvl1pPr>
          </a:lstStyle>
          <a:p>
            <a:pPr>
              <a:defRPr/>
            </a:pPr>
            <a:fld id="{2A16560E-1B4F-40E7-86EE-322A43215889}" type="slidenum">
              <a:rPr lang="en-US" altLang="en-US"/>
              <a:pPr>
                <a:defRPr/>
              </a:pPr>
              <a:t>‹#›</a:t>
            </a:fld>
            <a:endParaRPr lang="en-US" altLang="en-US"/>
          </a:p>
        </p:txBody>
      </p:sp>
    </p:spTree>
    <p:extLst>
      <p:ext uri="{BB962C8B-B14F-4D97-AF65-F5344CB8AC3E}">
        <p14:creationId xmlns:p14="http://schemas.microsoft.com/office/powerpoint/2010/main" val="3814179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DC1CEF-E4E2-4909-AC81-F7ED2DBE5440}"/>
              </a:ext>
            </a:extLst>
          </p:cNvPr>
          <p:cNvSpPr>
            <a:spLocks noGrp="1"/>
          </p:cNvSpPr>
          <p:nvPr>
            <p:ph type="dt" sz="half" idx="10"/>
          </p:nvPr>
        </p:nvSpPr>
        <p:spPr/>
        <p:txBody>
          <a:bodyPr/>
          <a:lstStyle>
            <a:lvl1pPr>
              <a:defRPr/>
            </a:lvl1pPr>
          </a:lstStyle>
          <a:p>
            <a:pPr>
              <a:defRPr/>
            </a:pPr>
            <a:fld id="{67244E8F-4266-43BD-835E-A78D3E115672}" type="datetime1">
              <a:rPr lang="en-US"/>
              <a:pPr>
                <a:defRPr/>
              </a:pPr>
              <a:t>10/14/2020</a:t>
            </a:fld>
            <a:endParaRPr lang="en-US"/>
          </a:p>
        </p:txBody>
      </p:sp>
      <p:sp>
        <p:nvSpPr>
          <p:cNvPr id="5" name="Footer Placeholder 4">
            <a:extLst>
              <a:ext uri="{FF2B5EF4-FFF2-40B4-BE49-F238E27FC236}">
                <a16:creationId xmlns:a16="http://schemas.microsoft.com/office/drawing/2014/main" id="{AFEA2439-B71F-4171-9507-54C54DE350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9EC022-2C54-4D9F-9982-6B9090D674A9}"/>
              </a:ext>
            </a:extLst>
          </p:cNvPr>
          <p:cNvSpPr>
            <a:spLocks noGrp="1"/>
          </p:cNvSpPr>
          <p:nvPr>
            <p:ph type="sldNum" sz="quarter" idx="12"/>
          </p:nvPr>
        </p:nvSpPr>
        <p:spPr/>
        <p:txBody>
          <a:bodyPr/>
          <a:lstStyle>
            <a:lvl1pPr>
              <a:defRPr/>
            </a:lvl1pPr>
          </a:lstStyle>
          <a:p>
            <a:pPr>
              <a:defRPr/>
            </a:pPr>
            <a:fld id="{23225AAD-D801-430B-A5CF-CC797D18B293}" type="slidenum">
              <a:rPr lang="en-US"/>
              <a:pPr>
                <a:defRPr/>
              </a:pPr>
              <a:t>‹#›</a:t>
            </a:fld>
            <a:endParaRPr lang="en-US"/>
          </a:p>
        </p:txBody>
      </p:sp>
    </p:spTree>
    <p:extLst>
      <p:ext uri="{BB962C8B-B14F-4D97-AF65-F5344CB8AC3E}">
        <p14:creationId xmlns:p14="http://schemas.microsoft.com/office/powerpoint/2010/main" val="2253904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4CBC2F-4D39-4BAB-9751-15A32F4FA41C}"/>
              </a:ext>
            </a:extLst>
          </p:cNvPr>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E831AF2C-68EB-485D-8E26-38DF26766182}"/>
              </a:ext>
            </a:extLst>
          </p:cNvPr>
          <p:cNvSpPr/>
          <p:nvPr/>
        </p:nvSpPr>
        <p:spPr>
          <a:xfrm>
            <a:off x="0" y="4750594"/>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09226"/>
            <a:ext cx="1971675" cy="43199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9226"/>
            <a:ext cx="5800725" cy="4319924"/>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F7BE3E05-BEFD-496F-AFD5-9CEA456C71C4}"/>
              </a:ext>
            </a:extLst>
          </p:cNvPr>
          <p:cNvSpPr>
            <a:spLocks noGrp="1"/>
          </p:cNvSpPr>
          <p:nvPr>
            <p:ph type="dt" sz="half" idx="10"/>
          </p:nvPr>
        </p:nvSpPr>
        <p:spPr/>
        <p:txBody>
          <a:bodyPr/>
          <a:lstStyle>
            <a:lvl1pPr>
              <a:defRPr/>
            </a:lvl1pPr>
          </a:lstStyle>
          <a:p>
            <a:pPr>
              <a:defRPr/>
            </a:pPr>
            <a:fld id="{490783A4-1548-4576-9660-A94A9EBD35C6}" type="datetime1">
              <a:rPr lang="en-US" altLang="en-US"/>
              <a:pPr>
                <a:defRPr/>
              </a:pPr>
              <a:t>10/14/2020</a:t>
            </a:fld>
            <a:endParaRPr lang="en-US" altLang="en-US"/>
          </a:p>
        </p:txBody>
      </p:sp>
      <p:sp>
        <p:nvSpPr>
          <p:cNvPr id="7" name="Footer Placeholder 4">
            <a:extLst>
              <a:ext uri="{FF2B5EF4-FFF2-40B4-BE49-F238E27FC236}">
                <a16:creationId xmlns:a16="http://schemas.microsoft.com/office/drawing/2014/main" id="{BAB81723-F707-424D-AF4A-4698D3555CD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FFC49317-A4FC-4676-AB2C-C8DBD0ECE640}"/>
              </a:ext>
            </a:extLst>
          </p:cNvPr>
          <p:cNvSpPr>
            <a:spLocks noGrp="1"/>
          </p:cNvSpPr>
          <p:nvPr>
            <p:ph type="sldNum" sz="quarter" idx="12"/>
          </p:nvPr>
        </p:nvSpPr>
        <p:spPr/>
        <p:txBody>
          <a:bodyPr/>
          <a:lstStyle>
            <a:lvl1pPr>
              <a:defRPr/>
            </a:lvl1pPr>
          </a:lstStyle>
          <a:p>
            <a:pPr>
              <a:defRPr/>
            </a:pPr>
            <a:fld id="{67224F4E-4C68-49E5-B4F9-617EFF5A5C9A}" type="slidenum">
              <a:rPr lang="en-US" altLang="en-US"/>
              <a:pPr>
                <a:defRPr/>
              </a:pPr>
              <a:t>‹#›</a:t>
            </a:fld>
            <a:endParaRPr lang="en-US" altLang="en-US"/>
          </a:p>
        </p:txBody>
      </p:sp>
    </p:spTree>
    <p:extLst>
      <p:ext uri="{BB962C8B-B14F-4D97-AF65-F5344CB8AC3E}">
        <p14:creationId xmlns:p14="http://schemas.microsoft.com/office/powerpoint/2010/main" val="3352441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83E13D-C4BE-49B2-81CD-CCA0251A7F14}"/>
              </a:ext>
            </a:extLst>
          </p:cNvPr>
          <p:cNvSpPr/>
          <p:nvPr userDrawn="1"/>
        </p:nvSpPr>
        <p:spPr>
          <a:xfrm>
            <a:off x="0" y="4767262"/>
            <a:ext cx="9144000" cy="376238"/>
          </a:xfrm>
          <a:prstGeom prst="rect">
            <a:avLst/>
          </a:prstGeom>
          <a:solidFill>
            <a:srgbClr val="4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A579A2E8-BE44-4600-BFE7-E6FA52179CBE}"/>
              </a:ext>
            </a:extLst>
          </p:cNvPr>
          <p:cNvSpPr/>
          <p:nvPr userDrawn="1"/>
        </p:nvSpPr>
        <p:spPr>
          <a:xfrm>
            <a:off x="0" y="1"/>
            <a:ext cx="9144000" cy="999308"/>
          </a:xfrm>
          <a:prstGeom prst="rect">
            <a:avLst/>
          </a:prstGeom>
          <a:solidFill>
            <a:srgbClr val="27A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Box 9">
            <a:extLst>
              <a:ext uri="{FF2B5EF4-FFF2-40B4-BE49-F238E27FC236}">
                <a16:creationId xmlns:a16="http://schemas.microsoft.com/office/drawing/2014/main" id="{282CF394-EAA2-4DB3-8A1D-528F777A96F9}"/>
              </a:ext>
            </a:extLst>
          </p:cNvPr>
          <p:cNvSpPr txBox="1"/>
          <p:nvPr userDrawn="1"/>
        </p:nvSpPr>
        <p:spPr>
          <a:xfrm>
            <a:off x="133066" y="4859403"/>
            <a:ext cx="2838734" cy="230832"/>
          </a:xfrm>
          <a:prstGeom prst="rect">
            <a:avLst/>
          </a:prstGeom>
          <a:noFill/>
        </p:spPr>
        <p:txBody>
          <a:bodyPr wrap="square" rtlCol="0">
            <a:spAutoFit/>
          </a:bodyPr>
          <a:lstStyle/>
          <a:p>
            <a:r>
              <a:rPr lang="en-US" sz="900" dirty="0">
                <a:solidFill>
                  <a:schemeClr val="bg1"/>
                </a:solidFill>
                <a:latin typeface="Gotham Narrow Book" pitchFamily="50" charset="0"/>
              </a:rPr>
              <a:t>© Vaccinate Your Family, 2020</a:t>
            </a:r>
          </a:p>
        </p:txBody>
      </p:sp>
      <p:sp>
        <p:nvSpPr>
          <p:cNvPr id="11" name="Title 1">
            <a:extLst>
              <a:ext uri="{FF2B5EF4-FFF2-40B4-BE49-F238E27FC236}">
                <a16:creationId xmlns:a16="http://schemas.microsoft.com/office/drawing/2014/main" id="{2750C9AC-96C1-4940-BFD1-EC0F1FC1DC0F}"/>
              </a:ext>
            </a:extLst>
          </p:cNvPr>
          <p:cNvSpPr>
            <a:spLocks noGrp="1"/>
          </p:cNvSpPr>
          <p:nvPr>
            <p:ph type="title"/>
          </p:nvPr>
        </p:nvSpPr>
        <p:spPr>
          <a:xfrm>
            <a:off x="628650" y="128646"/>
            <a:ext cx="7886700" cy="742016"/>
          </a:xfrm>
        </p:spPr>
        <p:txBody>
          <a:bodyPr>
            <a:normAutofit/>
          </a:bodyPr>
          <a:lstStyle>
            <a:lvl1pPr>
              <a:defRPr sz="3000" b="1">
                <a:solidFill>
                  <a:schemeClr val="bg1"/>
                </a:solidFill>
                <a:latin typeface="+mj-lt"/>
                <a:cs typeface="Calibri" panose="020F050202020403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235B3752-45A0-41E4-91AB-AE46074267A6}"/>
              </a:ext>
            </a:extLst>
          </p:cNvPr>
          <p:cNvSpPr>
            <a:spLocks noGrp="1"/>
          </p:cNvSpPr>
          <p:nvPr>
            <p:ph idx="1"/>
          </p:nvPr>
        </p:nvSpPr>
        <p:spPr>
          <a:xfrm>
            <a:off x="628650" y="1369219"/>
            <a:ext cx="7886700" cy="326350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025AECBA-E191-4858-BB19-BDA9932EB614}"/>
              </a:ext>
            </a:extLst>
          </p:cNvPr>
          <p:cNvSpPr>
            <a:spLocks noGrp="1"/>
          </p:cNvSpPr>
          <p:nvPr>
            <p:ph type="sldNum" sz="quarter" idx="12"/>
          </p:nvPr>
        </p:nvSpPr>
        <p:spPr>
          <a:xfrm>
            <a:off x="6918416" y="4818459"/>
            <a:ext cx="2057400" cy="273844"/>
          </a:xfrm>
        </p:spPr>
        <p:txBody>
          <a:bodyPr/>
          <a:lstStyle>
            <a:lvl1pPr>
              <a:defRPr>
                <a:solidFill>
                  <a:schemeClr val="bg1"/>
                </a:solidFill>
                <a:latin typeface="Gotham Narrow Book" pitchFamily="50" charset="0"/>
              </a:defRPr>
            </a:lvl1pPr>
          </a:lstStyle>
          <a:p>
            <a:fld id="{3B3D8E9B-1ED4-4D35-BE41-ACD46A7E96ED}" type="slidenum">
              <a:rPr lang="en-US" smtClean="0"/>
              <a:pPr/>
              <a:t>‹#›</a:t>
            </a:fld>
            <a:endParaRPr lang="en-US" dirty="0"/>
          </a:p>
        </p:txBody>
      </p:sp>
    </p:spTree>
    <p:extLst>
      <p:ext uri="{BB962C8B-B14F-4D97-AF65-F5344CB8AC3E}">
        <p14:creationId xmlns:p14="http://schemas.microsoft.com/office/powerpoint/2010/main" val="268113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17" name="Text Placeholder 6"/>
          <p:cNvSpPr>
            <a:spLocks noGrp="1"/>
          </p:cNvSpPr>
          <p:nvPr>
            <p:ph type="body" sz="quarter" idx="12" hasCustomPrompt="1"/>
          </p:nvPr>
        </p:nvSpPr>
        <p:spPr>
          <a:xfrm>
            <a:off x="1049338" y="2095979"/>
            <a:ext cx="4945061" cy="2437921"/>
          </a:xfrm>
        </p:spPr>
        <p:txBody>
          <a:bodyPr lIns="0" tIns="0" rIns="0" bIns="0" anchor="t" anchorCtr="0">
            <a:noAutofit/>
          </a:bodyPr>
          <a:lstStyle>
            <a:lvl1pPr marL="342900" marR="0" indent="-342900" algn="l" defTabSz="914400" rtl="0" eaLnBrk="1" fontAlgn="auto" latinLnBrk="0" hangingPunct="1">
              <a:lnSpc>
                <a:spcPct val="100000"/>
              </a:lnSpc>
              <a:spcBef>
                <a:spcPts val="600"/>
              </a:spcBef>
              <a:spcAft>
                <a:spcPts val="0"/>
              </a:spcAft>
              <a:buClr>
                <a:schemeClr val="bg2"/>
              </a:buClr>
              <a:buSzPct val="100000"/>
              <a:buFont typeface="Arial"/>
              <a:buChar char="•"/>
              <a:tabLst/>
              <a:defRPr sz="2000" baseline="0">
                <a:solidFill>
                  <a:schemeClr val="tx1"/>
                </a:solidFill>
                <a:latin typeface="Helvetica"/>
              </a:defRPr>
            </a:lvl1pPr>
            <a:lvl2pPr marL="571500" indent="-342900">
              <a:buSzPct val="100000"/>
              <a:buFont typeface="Arial"/>
              <a:buChar char="•"/>
              <a:defRPr sz="2400" baseline="0">
                <a:solidFill>
                  <a:schemeClr val="tx1"/>
                </a:solidFill>
                <a:latin typeface="Helvetica"/>
              </a:defRPr>
            </a:lvl2pPr>
            <a:lvl3pPr marL="800100" indent="-342900">
              <a:buSzPct val="100000"/>
              <a:buFont typeface="Arial"/>
              <a:buChar char="•"/>
              <a:defRPr sz="2400" baseline="0">
                <a:solidFill>
                  <a:schemeClr val="tx1"/>
                </a:solidFill>
                <a:latin typeface="Helvetica"/>
              </a:defRPr>
            </a:lvl3pPr>
            <a:lvl4pPr marL="1028700" indent="-342900">
              <a:buSzPct val="100000"/>
              <a:buFont typeface="Arial"/>
              <a:buChar char="•"/>
              <a:defRPr sz="2400" baseline="0">
                <a:solidFill>
                  <a:schemeClr val="tx1"/>
                </a:solidFill>
                <a:latin typeface="Helvetica"/>
              </a:defRPr>
            </a:lvl4pPr>
            <a:lvl5pPr marL="1257300" indent="-342900">
              <a:buSzPct val="100000"/>
              <a:buFont typeface="Arial"/>
              <a:buChar char="•"/>
              <a:defRPr sz="2400" baseline="0">
                <a:solidFill>
                  <a:schemeClr val="tx1"/>
                </a:solidFill>
                <a:latin typeface="Helvetica"/>
              </a:defRPr>
            </a:lvl5pPr>
          </a:lstStyle>
          <a:p>
            <a:pPr lvl="0"/>
            <a:r>
              <a:rPr lang="en-US" dirty="0"/>
              <a:t>Bullet</a:t>
            </a:r>
          </a:p>
          <a:p>
            <a:pPr lvl="0"/>
            <a:r>
              <a:rPr lang="en-US" dirty="0"/>
              <a:t>Bullet</a:t>
            </a:r>
          </a:p>
          <a:p>
            <a:pPr lvl="0"/>
            <a:r>
              <a:rPr lang="en-US" dirty="0"/>
              <a:t>Bullet</a:t>
            </a:r>
          </a:p>
          <a:p>
            <a:pPr lvl="0"/>
            <a:r>
              <a:rPr lang="en-US" dirty="0"/>
              <a:t>Bullet</a:t>
            </a:r>
          </a:p>
        </p:txBody>
      </p:sp>
      <p:cxnSp>
        <p:nvCxnSpPr>
          <p:cNvPr id="23" name="Straight Connector 22"/>
          <p:cNvCxnSpPr/>
          <p:nvPr userDrawn="1"/>
        </p:nvCxnSpPr>
        <p:spPr>
          <a:xfrm flipV="1">
            <a:off x="446387" y="1590631"/>
            <a:ext cx="8240029" cy="28619"/>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35" name="Text Placeholder 4"/>
          <p:cNvSpPr>
            <a:spLocks noGrp="1"/>
          </p:cNvSpPr>
          <p:nvPr>
            <p:ph type="body" sz="quarter" idx="11" hasCustomPrompt="1"/>
          </p:nvPr>
        </p:nvSpPr>
        <p:spPr>
          <a:xfrm>
            <a:off x="446387" y="1085965"/>
            <a:ext cx="3770013" cy="533286"/>
          </a:xfrm>
          <a:solidFill>
            <a:schemeClr val="tx2"/>
          </a:solidFill>
        </p:spPr>
        <p:txBody>
          <a:bodyPr lIns="91440" tIns="0" bIns="45720" anchor="ctr" anchorCtr="0">
            <a:noAutofit/>
          </a:bodyPr>
          <a:lstStyle>
            <a:lvl1pPr marL="0" indent="0">
              <a:spcBef>
                <a:spcPts val="0"/>
              </a:spcBef>
              <a:buNone/>
              <a:defRPr sz="3200" baseline="0">
                <a:solidFill>
                  <a:schemeClr val="bg1"/>
                </a:solidFill>
                <a:latin typeface="Helvetica"/>
              </a:defRPr>
            </a:lvl1pPr>
            <a:lvl2pPr marL="228600" indent="0">
              <a:buNone/>
              <a:defRPr/>
            </a:lvl2pPr>
            <a:lvl3pPr marL="457200" indent="0">
              <a:buNone/>
              <a:defRPr/>
            </a:lvl3pPr>
            <a:lvl4pPr marL="685800" indent="0">
              <a:buNone/>
              <a:defRPr/>
            </a:lvl4pPr>
            <a:lvl5pPr marL="914400" indent="0">
              <a:buNone/>
              <a:defRPr/>
            </a:lvl5pPr>
          </a:lstStyle>
          <a:p>
            <a:pPr lvl="0"/>
            <a:r>
              <a:rPr lang="en-US" dirty="0"/>
              <a:t>Header Goes Here</a:t>
            </a:r>
          </a:p>
        </p:txBody>
      </p:sp>
      <p:sp>
        <p:nvSpPr>
          <p:cNvPr id="9" name="Picture Placeholder 8"/>
          <p:cNvSpPr>
            <a:spLocks noGrp="1"/>
          </p:cNvSpPr>
          <p:nvPr>
            <p:ph type="pic" sz="quarter" idx="13"/>
          </p:nvPr>
        </p:nvSpPr>
        <p:spPr>
          <a:xfrm>
            <a:off x="6248400" y="1841500"/>
            <a:ext cx="2414588" cy="3025775"/>
          </a:xfrm>
        </p:spPr>
        <p:txBody>
          <a:bodyPr>
            <a:normAutofit/>
          </a:bodyPr>
          <a:lstStyle>
            <a:lvl1pPr marL="0" indent="0">
              <a:buNone/>
              <a:defRPr sz="1200"/>
            </a:lvl1pPr>
          </a:lstStyle>
          <a:p>
            <a:r>
              <a:rPr lang="en-US"/>
              <a:t>Click icon to add picture</a:t>
            </a:r>
            <a:endParaRPr lang="en-US" dirty="0"/>
          </a:p>
        </p:txBody>
      </p:sp>
      <p:grpSp>
        <p:nvGrpSpPr>
          <p:cNvPr id="10" name="Group 9">
            <a:extLst>
              <a:ext uri="{FF2B5EF4-FFF2-40B4-BE49-F238E27FC236}">
                <a16:creationId xmlns:a16="http://schemas.microsoft.com/office/drawing/2014/main" id="{B52F8C24-FCF6-4E03-904A-4B1CEBF269C4}"/>
              </a:ext>
            </a:extLst>
          </p:cNvPr>
          <p:cNvGrpSpPr/>
          <p:nvPr userDrawn="1"/>
        </p:nvGrpSpPr>
        <p:grpSpPr>
          <a:xfrm>
            <a:off x="0" y="-81788"/>
            <a:ext cx="9144000" cy="1110488"/>
            <a:chOff x="0" y="-81788"/>
            <a:chExt cx="9144000" cy="1110488"/>
          </a:xfrm>
        </p:grpSpPr>
        <p:sp>
          <p:nvSpPr>
            <p:cNvPr id="11" name="Rectangle 10">
              <a:extLst>
                <a:ext uri="{FF2B5EF4-FFF2-40B4-BE49-F238E27FC236}">
                  <a16:creationId xmlns:a16="http://schemas.microsoft.com/office/drawing/2014/main" id="{2A822B3A-DB25-421C-AA13-D925EEAAD28D}"/>
                </a:ext>
              </a:extLst>
            </p:cNvPr>
            <p:cNvSpPr/>
            <p:nvPr userDrawn="1"/>
          </p:nvSpPr>
          <p:spPr>
            <a:xfrm>
              <a:off x="0" y="0"/>
              <a:ext cx="9144000" cy="2413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ICMA-logo-flag.png">
              <a:extLst>
                <a:ext uri="{FF2B5EF4-FFF2-40B4-BE49-F238E27FC236}">
                  <a16:creationId xmlns:a16="http://schemas.microsoft.com/office/drawing/2014/main" id="{6E713EB3-8D0C-4A42-8BC4-3832CC87DA8A}"/>
                </a:ext>
              </a:extLst>
            </p:cNvPr>
            <p:cNvPicPr>
              <a:picLocks noChangeAspect="1"/>
            </p:cNvPicPr>
            <p:nvPr userDrawn="1"/>
          </p:nvPicPr>
          <p:blipFill>
            <a:blip r:embed="rId2" cstate="email">
              <a:alphaModFix/>
              <a:extLst>
                <a:ext uri="{28A0092B-C50C-407E-A947-70E740481C1C}">
                  <a14:useLocalDpi xmlns:a14="http://schemas.microsoft.com/office/drawing/2010/main" val="0"/>
                </a:ext>
              </a:extLst>
            </a:blip>
            <a:stretch>
              <a:fillRect/>
            </a:stretch>
          </p:blipFill>
          <p:spPr>
            <a:xfrm>
              <a:off x="6837680" y="-81788"/>
              <a:ext cx="1865386" cy="1110488"/>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picture 02">
    <p:spTree>
      <p:nvGrpSpPr>
        <p:cNvPr id="1" name=""/>
        <p:cNvGrpSpPr/>
        <p:nvPr/>
      </p:nvGrpSpPr>
      <p:grpSpPr>
        <a:xfrm>
          <a:off x="0" y="0"/>
          <a:ext cx="0" cy="0"/>
          <a:chOff x="0" y="0"/>
          <a:chExt cx="0" cy="0"/>
        </a:xfrm>
      </p:grpSpPr>
      <p:grpSp>
        <p:nvGrpSpPr>
          <p:cNvPr id="15" name="Group 14"/>
          <p:cNvGrpSpPr/>
          <p:nvPr userDrawn="1"/>
        </p:nvGrpSpPr>
        <p:grpSpPr>
          <a:xfrm>
            <a:off x="0" y="-81788"/>
            <a:ext cx="9144000" cy="1110488"/>
            <a:chOff x="0" y="-81788"/>
            <a:chExt cx="9144000" cy="1110488"/>
          </a:xfrm>
        </p:grpSpPr>
        <p:sp>
          <p:nvSpPr>
            <p:cNvPr id="16" name="Rectangle 15"/>
            <p:cNvSpPr/>
            <p:nvPr userDrawn="1"/>
          </p:nvSpPr>
          <p:spPr>
            <a:xfrm>
              <a:off x="0" y="0"/>
              <a:ext cx="9144000" cy="2413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ICMA-logo-flag.png"/>
            <p:cNvPicPr>
              <a:picLocks noChangeAspect="1"/>
            </p:cNvPicPr>
            <p:nvPr userDrawn="1"/>
          </p:nvPicPr>
          <p:blipFill>
            <a:blip r:embed="rId2" cstate="email">
              <a:alphaModFix/>
              <a:extLst>
                <a:ext uri="{28A0092B-C50C-407E-A947-70E740481C1C}">
                  <a14:useLocalDpi xmlns:a14="http://schemas.microsoft.com/office/drawing/2010/main" val="0"/>
                </a:ext>
              </a:extLst>
            </a:blip>
            <a:stretch>
              <a:fillRect/>
            </a:stretch>
          </p:blipFill>
          <p:spPr>
            <a:xfrm>
              <a:off x="6837680" y="-81788"/>
              <a:ext cx="1865386" cy="1110488"/>
            </a:xfrm>
            <a:prstGeom prst="rect">
              <a:avLst/>
            </a:prstGeom>
          </p:spPr>
        </p:pic>
      </p:grpSp>
      <p:sp>
        <p:nvSpPr>
          <p:cNvPr id="17" name="Text Placeholder 4"/>
          <p:cNvSpPr>
            <a:spLocks noGrp="1"/>
          </p:cNvSpPr>
          <p:nvPr>
            <p:ph type="body" sz="quarter" idx="11" hasCustomPrompt="1"/>
          </p:nvPr>
        </p:nvSpPr>
        <p:spPr>
          <a:xfrm>
            <a:off x="621474" y="667900"/>
            <a:ext cx="3984625" cy="276181"/>
          </a:xfrm>
        </p:spPr>
        <p:txBody>
          <a:bodyPr lIns="0" bIns="0" anchor="ctr" anchorCtr="0">
            <a:noAutofit/>
          </a:bodyPr>
          <a:lstStyle>
            <a:lvl1pPr marL="0" indent="0">
              <a:buNone/>
              <a:defRPr sz="3200" baseline="0">
                <a:solidFill>
                  <a:schemeClr val="bg2"/>
                </a:solidFill>
                <a:latin typeface="Helvetica"/>
              </a:defRPr>
            </a:lvl1pPr>
            <a:lvl2pPr marL="228600" indent="0">
              <a:buNone/>
              <a:defRPr/>
            </a:lvl2pPr>
            <a:lvl3pPr marL="457200" indent="0">
              <a:buNone/>
              <a:defRPr/>
            </a:lvl3pPr>
            <a:lvl4pPr marL="685800" indent="0">
              <a:buNone/>
              <a:defRPr/>
            </a:lvl4pPr>
            <a:lvl5pPr marL="914400" indent="0">
              <a:buNone/>
              <a:defRPr/>
            </a:lvl5pPr>
          </a:lstStyle>
          <a:p>
            <a:pPr lvl="0"/>
            <a:r>
              <a:rPr lang="en-US" dirty="0"/>
              <a:t>Title Here</a:t>
            </a:r>
          </a:p>
        </p:txBody>
      </p:sp>
      <p:sp>
        <p:nvSpPr>
          <p:cNvPr id="18" name="Picture Placeholder 8"/>
          <p:cNvSpPr>
            <a:spLocks noGrp="1"/>
          </p:cNvSpPr>
          <p:nvPr>
            <p:ph type="pic" sz="quarter" idx="13"/>
          </p:nvPr>
        </p:nvSpPr>
        <p:spPr>
          <a:xfrm>
            <a:off x="654318" y="1317424"/>
            <a:ext cx="8008671" cy="3511279"/>
          </a:xfrm>
        </p:spPr>
        <p:txBody>
          <a:bodyPr>
            <a:normAutofit/>
          </a:bodyPr>
          <a:lstStyle>
            <a:lvl1pPr marL="0" indent="0">
              <a:buNone/>
              <a:defRPr sz="1200"/>
            </a:lvl1pPr>
          </a:lstStyle>
          <a:p>
            <a:r>
              <a:rPr lang="en-US"/>
              <a:t>Click icon to add picture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grpSp>
        <p:nvGrpSpPr>
          <p:cNvPr id="10" name="Group 9"/>
          <p:cNvGrpSpPr/>
          <p:nvPr userDrawn="1"/>
        </p:nvGrpSpPr>
        <p:grpSpPr>
          <a:xfrm>
            <a:off x="0" y="-81788"/>
            <a:ext cx="9144000" cy="1110488"/>
            <a:chOff x="0" y="-81788"/>
            <a:chExt cx="9144000" cy="1110488"/>
          </a:xfrm>
        </p:grpSpPr>
        <p:sp>
          <p:nvSpPr>
            <p:cNvPr id="11" name="Rectangle 10"/>
            <p:cNvSpPr/>
            <p:nvPr userDrawn="1"/>
          </p:nvSpPr>
          <p:spPr>
            <a:xfrm>
              <a:off x="0" y="0"/>
              <a:ext cx="9144000" cy="2413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ICMA-logo-flag.png"/>
            <p:cNvPicPr>
              <a:picLocks noChangeAspect="1"/>
            </p:cNvPicPr>
            <p:nvPr userDrawn="1"/>
          </p:nvPicPr>
          <p:blipFill>
            <a:blip r:embed="rId2" cstate="email">
              <a:alphaModFix/>
              <a:extLst>
                <a:ext uri="{28A0092B-C50C-407E-A947-70E740481C1C}">
                  <a14:useLocalDpi xmlns:a14="http://schemas.microsoft.com/office/drawing/2010/main" val="0"/>
                </a:ext>
              </a:extLst>
            </a:blip>
            <a:stretch>
              <a:fillRect/>
            </a:stretch>
          </p:blipFill>
          <p:spPr>
            <a:xfrm>
              <a:off x="6837680" y="-81788"/>
              <a:ext cx="1865386" cy="1110488"/>
            </a:xfrm>
            <a:prstGeom prst="rect">
              <a:avLst/>
            </a:prstGeom>
          </p:spPr>
        </p:pic>
      </p:grpSp>
      <p:sp>
        <p:nvSpPr>
          <p:cNvPr id="18" name="Text Placeholder 6"/>
          <p:cNvSpPr>
            <a:spLocks noGrp="1"/>
          </p:cNvSpPr>
          <p:nvPr>
            <p:ph type="body" sz="quarter" idx="12"/>
          </p:nvPr>
        </p:nvSpPr>
        <p:spPr>
          <a:xfrm>
            <a:off x="613035" y="1508418"/>
            <a:ext cx="3984625" cy="2222021"/>
          </a:xfrm>
        </p:spPr>
        <p:txBody>
          <a:bodyPr lIns="0" tIns="0" rIns="0" bIns="0">
            <a:noAutofit/>
          </a:bodyPr>
          <a:lstStyle>
            <a:lvl1pPr marL="0" marR="0" indent="0" algn="l" defTabSz="914400" rtl="0" eaLnBrk="1" fontAlgn="auto" latinLnBrk="0" hangingPunct="1">
              <a:lnSpc>
                <a:spcPct val="100000"/>
              </a:lnSpc>
              <a:spcBef>
                <a:spcPts val="2000"/>
              </a:spcBef>
              <a:spcAft>
                <a:spcPts val="0"/>
              </a:spcAft>
              <a:buClr>
                <a:schemeClr val="bg2"/>
              </a:buClr>
              <a:buSzPct val="100000"/>
              <a:buFont typeface="Arial"/>
              <a:buNone/>
              <a:tabLst/>
              <a:defRPr sz="2000" baseline="0">
                <a:solidFill>
                  <a:schemeClr val="tx1"/>
                </a:solidFill>
                <a:latin typeface="Helvetica"/>
              </a:defRPr>
            </a:lvl1pPr>
            <a:lvl2pPr marL="571500" indent="-342900">
              <a:buSzPct val="100000"/>
              <a:buFont typeface="Arial"/>
              <a:buChar char="•"/>
              <a:defRPr sz="2400" baseline="0">
                <a:solidFill>
                  <a:schemeClr val="tx1"/>
                </a:solidFill>
                <a:latin typeface="Helvetica"/>
              </a:defRPr>
            </a:lvl2pPr>
            <a:lvl3pPr marL="800100" indent="-342900">
              <a:buSzPct val="100000"/>
              <a:buFont typeface="Arial"/>
              <a:buChar char="•"/>
              <a:defRPr sz="2400" baseline="0">
                <a:solidFill>
                  <a:schemeClr val="tx1"/>
                </a:solidFill>
                <a:latin typeface="Helvetica"/>
              </a:defRPr>
            </a:lvl3pPr>
            <a:lvl4pPr marL="1028700" indent="-342900">
              <a:buSzPct val="100000"/>
              <a:buFont typeface="Arial"/>
              <a:buChar char="•"/>
              <a:defRPr sz="2400" baseline="0">
                <a:solidFill>
                  <a:schemeClr val="tx1"/>
                </a:solidFill>
                <a:latin typeface="Helvetica"/>
              </a:defRPr>
            </a:lvl4pPr>
            <a:lvl5pPr marL="1257300" indent="-342900">
              <a:buSzPct val="100000"/>
              <a:buFont typeface="Arial"/>
              <a:buChar char="•"/>
              <a:defRPr sz="2400" baseline="0">
                <a:solidFill>
                  <a:schemeClr val="tx1"/>
                </a:solidFill>
                <a:latin typeface="Helvetica"/>
              </a:defRPr>
            </a:lvl5pPr>
          </a:lstStyle>
          <a:p>
            <a:pPr lvl="0"/>
            <a:r>
              <a:rPr lang="en-US"/>
              <a:t>Click to edit Master text styles</a:t>
            </a:r>
          </a:p>
        </p:txBody>
      </p:sp>
      <p:sp>
        <p:nvSpPr>
          <p:cNvPr id="19" name="Text Placeholder 4"/>
          <p:cNvSpPr>
            <a:spLocks noGrp="1"/>
          </p:cNvSpPr>
          <p:nvPr>
            <p:ph type="body" sz="quarter" idx="11" hasCustomPrompt="1"/>
          </p:nvPr>
        </p:nvSpPr>
        <p:spPr>
          <a:xfrm>
            <a:off x="602087" y="838651"/>
            <a:ext cx="3984625" cy="276181"/>
          </a:xfrm>
        </p:spPr>
        <p:txBody>
          <a:bodyPr lIns="0" bIns="0" anchor="ctr" anchorCtr="0">
            <a:noAutofit/>
          </a:bodyPr>
          <a:lstStyle>
            <a:lvl1pPr marL="0" indent="0">
              <a:buNone/>
              <a:tabLst>
                <a:tab pos="1028700" algn="l"/>
              </a:tabLst>
              <a:defRPr sz="3200" baseline="0">
                <a:solidFill>
                  <a:schemeClr val="bg2"/>
                </a:solidFill>
                <a:latin typeface="Helvetica"/>
              </a:defRPr>
            </a:lvl1pPr>
            <a:lvl2pPr marL="228600" indent="0">
              <a:buNone/>
              <a:defRPr/>
            </a:lvl2pPr>
            <a:lvl3pPr marL="457200" indent="0">
              <a:buNone/>
              <a:defRPr/>
            </a:lvl3pPr>
            <a:lvl4pPr marL="685800" indent="0">
              <a:buNone/>
              <a:defRPr/>
            </a:lvl4pPr>
            <a:lvl5pPr marL="914400" indent="0">
              <a:buNone/>
              <a:defRPr/>
            </a:lvl5pPr>
          </a:lstStyle>
          <a:p>
            <a:pPr lvl="0"/>
            <a:r>
              <a:rPr lang="en-US" dirty="0"/>
              <a:t>Title Here</a:t>
            </a:r>
          </a:p>
        </p:txBody>
      </p:sp>
      <p:sp>
        <p:nvSpPr>
          <p:cNvPr id="22" name="Picture Placeholder 8"/>
          <p:cNvSpPr>
            <a:spLocks noGrp="1"/>
          </p:cNvSpPr>
          <p:nvPr>
            <p:ph type="pic" sz="quarter" idx="13"/>
          </p:nvPr>
        </p:nvSpPr>
        <p:spPr>
          <a:xfrm>
            <a:off x="4851400" y="1267540"/>
            <a:ext cx="3811588" cy="3604961"/>
          </a:xfrm>
        </p:spPr>
        <p:txBody>
          <a:bodyPr>
            <a:normAutofit/>
          </a:bodyPr>
          <a:lstStyle>
            <a:lvl1pPr marL="0" indent="0">
              <a:buNone/>
              <a:defRPr sz="1200"/>
            </a:lvl1pPr>
          </a:lstStyle>
          <a:p>
            <a:r>
              <a:rPr lang="en-US"/>
              <a:t>Click icon to add picture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content">
    <p:spTree>
      <p:nvGrpSpPr>
        <p:cNvPr id="1" name=""/>
        <p:cNvGrpSpPr/>
        <p:nvPr/>
      </p:nvGrpSpPr>
      <p:grpSpPr>
        <a:xfrm>
          <a:off x="0" y="0"/>
          <a:ext cx="0" cy="0"/>
          <a:chOff x="0" y="0"/>
          <a:chExt cx="0" cy="0"/>
        </a:xfrm>
      </p:grpSpPr>
      <p:grpSp>
        <p:nvGrpSpPr>
          <p:cNvPr id="9" name="Group 8"/>
          <p:cNvGrpSpPr/>
          <p:nvPr userDrawn="1"/>
        </p:nvGrpSpPr>
        <p:grpSpPr>
          <a:xfrm>
            <a:off x="0" y="-81788"/>
            <a:ext cx="9144000" cy="1110488"/>
            <a:chOff x="0" y="-81788"/>
            <a:chExt cx="9144000" cy="1110488"/>
          </a:xfrm>
        </p:grpSpPr>
        <p:sp>
          <p:nvSpPr>
            <p:cNvPr id="14" name="Rectangle 13"/>
            <p:cNvSpPr/>
            <p:nvPr userDrawn="1"/>
          </p:nvSpPr>
          <p:spPr>
            <a:xfrm>
              <a:off x="0" y="0"/>
              <a:ext cx="9144000" cy="2413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ICMA-logo-flag.png"/>
            <p:cNvPicPr>
              <a:picLocks noChangeAspect="1"/>
            </p:cNvPicPr>
            <p:nvPr userDrawn="1"/>
          </p:nvPicPr>
          <p:blipFill>
            <a:blip r:embed="rId2" cstate="email">
              <a:alphaModFix/>
              <a:extLst>
                <a:ext uri="{28A0092B-C50C-407E-A947-70E740481C1C}">
                  <a14:useLocalDpi xmlns:a14="http://schemas.microsoft.com/office/drawing/2010/main" val="0"/>
                </a:ext>
              </a:extLst>
            </a:blip>
            <a:stretch>
              <a:fillRect/>
            </a:stretch>
          </p:blipFill>
          <p:spPr>
            <a:xfrm>
              <a:off x="6837680" y="-81788"/>
              <a:ext cx="1865386" cy="1110488"/>
            </a:xfrm>
            <a:prstGeom prst="rect">
              <a:avLst/>
            </a:prstGeom>
          </p:spPr>
        </p:pic>
      </p:grpSp>
      <p:sp>
        <p:nvSpPr>
          <p:cNvPr id="5" name="Table Placeholder 4"/>
          <p:cNvSpPr>
            <a:spLocks noGrp="1"/>
          </p:cNvSpPr>
          <p:nvPr>
            <p:ph type="tbl" sz="quarter" idx="12"/>
          </p:nvPr>
        </p:nvSpPr>
        <p:spPr>
          <a:xfrm>
            <a:off x="446387" y="1811867"/>
            <a:ext cx="8216601" cy="3022600"/>
          </a:xfrm>
        </p:spPr>
        <p:txBody>
          <a:bodyPr>
            <a:normAutofit/>
          </a:bodyPr>
          <a:lstStyle>
            <a:lvl1pPr marL="0" indent="0" algn="l">
              <a:buNone/>
              <a:defRPr sz="1200"/>
            </a:lvl1pPr>
          </a:lstStyle>
          <a:p>
            <a:r>
              <a:rPr lang="en-US"/>
              <a:t>Click icon to add table</a:t>
            </a:r>
            <a:endParaRPr lang="en-US" dirty="0"/>
          </a:p>
        </p:txBody>
      </p:sp>
      <p:cxnSp>
        <p:nvCxnSpPr>
          <p:cNvPr id="18" name="Straight Connector 17"/>
          <p:cNvCxnSpPr/>
          <p:nvPr userDrawn="1"/>
        </p:nvCxnSpPr>
        <p:spPr>
          <a:xfrm flipV="1">
            <a:off x="446387" y="1590631"/>
            <a:ext cx="8240029" cy="28619"/>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20" name="Text Placeholder 4"/>
          <p:cNvSpPr>
            <a:spLocks noGrp="1"/>
          </p:cNvSpPr>
          <p:nvPr>
            <p:ph type="body" sz="quarter" idx="11" hasCustomPrompt="1"/>
          </p:nvPr>
        </p:nvSpPr>
        <p:spPr>
          <a:xfrm>
            <a:off x="446387" y="1085965"/>
            <a:ext cx="3770013" cy="533286"/>
          </a:xfrm>
          <a:solidFill>
            <a:schemeClr val="tx2"/>
          </a:solidFill>
        </p:spPr>
        <p:txBody>
          <a:bodyPr lIns="91440" tIns="0" bIns="45720" anchor="ctr" anchorCtr="0">
            <a:noAutofit/>
          </a:bodyPr>
          <a:lstStyle>
            <a:lvl1pPr marL="0" indent="0">
              <a:spcBef>
                <a:spcPts val="0"/>
              </a:spcBef>
              <a:buNone/>
              <a:defRPr sz="3200" baseline="0">
                <a:solidFill>
                  <a:schemeClr val="bg1"/>
                </a:solidFill>
                <a:latin typeface="Helvetica"/>
              </a:defRPr>
            </a:lvl1pPr>
            <a:lvl2pPr marL="228600" indent="0">
              <a:buNone/>
              <a:defRPr/>
            </a:lvl2pPr>
            <a:lvl3pPr marL="457200" indent="0">
              <a:buNone/>
              <a:defRPr/>
            </a:lvl3pPr>
            <a:lvl4pPr marL="685800" indent="0">
              <a:buNone/>
              <a:defRPr/>
            </a:lvl4pPr>
            <a:lvl5pPr marL="914400" indent="0">
              <a:buNone/>
              <a:defRPr/>
            </a:lvl5pPr>
          </a:lstStyle>
          <a:p>
            <a:pPr lvl="0"/>
            <a:r>
              <a:rPr lang="en-US" dirty="0"/>
              <a:t>Header Goes Here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11" name="Group 10"/>
          <p:cNvGrpSpPr/>
          <p:nvPr userDrawn="1"/>
        </p:nvGrpSpPr>
        <p:grpSpPr>
          <a:xfrm>
            <a:off x="0" y="-81788"/>
            <a:ext cx="9144000" cy="1110488"/>
            <a:chOff x="0" y="-81788"/>
            <a:chExt cx="9144000" cy="1110488"/>
          </a:xfrm>
        </p:grpSpPr>
        <p:sp>
          <p:nvSpPr>
            <p:cNvPr id="13" name="Rectangle 12"/>
            <p:cNvSpPr/>
            <p:nvPr userDrawn="1"/>
          </p:nvSpPr>
          <p:spPr>
            <a:xfrm>
              <a:off x="0" y="0"/>
              <a:ext cx="9144000" cy="2413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ICMA-logo-flag.png"/>
            <p:cNvPicPr>
              <a:picLocks noChangeAspect="1"/>
            </p:cNvPicPr>
            <p:nvPr userDrawn="1"/>
          </p:nvPicPr>
          <p:blipFill>
            <a:blip r:embed="rId2" cstate="email">
              <a:alphaModFix/>
              <a:extLst>
                <a:ext uri="{28A0092B-C50C-407E-A947-70E740481C1C}">
                  <a14:useLocalDpi xmlns:a14="http://schemas.microsoft.com/office/drawing/2010/main" val="0"/>
                </a:ext>
              </a:extLst>
            </a:blip>
            <a:stretch>
              <a:fillRect/>
            </a:stretch>
          </p:blipFill>
          <p:spPr>
            <a:xfrm>
              <a:off x="6837680" y="-81788"/>
              <a:ext cx="1865386" cy="1110488"/>
            </a:xfrm>
            <a:prstGeom prst="rect">
              <a:avLst/>
            </a:prstGeom>
          </p:spPr>
        </p:pic>
      </p:grpSp>
      <p:sp>
        <p:nvSpPr>
          <p:cNvPr id="6" name="Text Placeholder 4"/>
          <p:cNvSpPr>
            <a:spLocks noGrp="1"/>
          </p:cNvSpPr>
          <p:nvPr>
            <p:ph type="body" sz="quarter" idx="11" hasCustomPrompt="1"/>
          </p:nvPr>
        </p:nvSpPr>
        <p:spPr>
          <a:xfrm>
            <a:off x="613035" y="754325"/>
            <a:ext cx="3984625" cy="276181"/>
          </a:xfrm>
        </p:spPr>
        <p:txBody>
          <a:bodyPr lIns="0" bIns="0" anchor="ctr" anchorCtr="0">
            <a:noAutofit/>
          </a:bodyPr>
          <a:lstStyle>
            <a:lvl1pPr marL="0" indent="0">
              <a:buNone/>
              <a:tabLst>
                <a:tab pos="1028700" algn="l"/>
              </a:tabLst>
              <a:defRPr sz="3200" baseline="0">
                <a:solidFill>
                  <a:schemeClr val="bg2"/>
                </a:solidFill>
                <a:latin typeface="Helvetica"/>
              </a:defRPr>
            </a:lvl1pPr>
            <a:lvl2pPr marL="228600" indent="0">
              <a:buNone/>
              <a:defRPr/>
            </a:lvl2pPr>
            <a:lvl3pPr marL="457200" indent="0">
              <a:buNone/>
              <a:defRPr/>
            </a:lvl3pPr>
            <a:lvl4pPr marL="685800" indent="0">
              <a:buNone/>
              <a:defRPr/>
            </a:lvl4pPr>
            <a:lvl5pPr marL="914400" indent="0">
              <a:buNone/>
              <a:defRPr/>
            </a:lvl5pPr>
          </a:lstStyle>
          <a:p>
            <a:pPr lvl="0"/>
            <a:r>
              <a:rPr lang="en-US" dirty="0"/>
              <a:t>Table title here</a:t>
            </a:r>
          </a:p>
        </p:txBody>
      </p:sp>
      <p:sp>
        <p:nvSpPr>
          <p:cNvPr id="12" name="Table Placeholder 11"/>
          <p:cNvSpPr>
            <a:spLocks noGrp="1"/>
          </p:cNvSpPr>
          <p:nvPr>
            <p:ph type="tbl" sz="quarter" idx="12"/>
          </p:nvPr>
        </p:nvSpPr>
        <p:spPr>
          <a:xfrm>
            <a:off x="612776" y="1209675"/>
            <a:ext cx="8050213" cy="3648075"/>
          </a:xfrm>
        </p:spPr>
        <p:txBody>
          <a:bodyPr>
            <a:normAutofit/>
          </a:bodyPr>
          <a:lstStyle>
            <a:lvl1pPr marL="0" indent="0">
              <a:buNone/>
              <a:defRPr sz="1200"/>
            </a:lvl1pPr>
          </a:lstStyle>
          <a:p>
            <a:r>
              <a:rPr lang="en-US"/>
              <a:t>Click icon to add table</a:t>
            </a:r>
            <a:endParaRPr lang="en-US" dirty="0"/>
          </a:p>
        </p:txBody>
      </p:sp>
    </p:spTree>
    <p:extLst>
      <p:ext uri="{BB962C8B-B14F-4D97-AF65-F5344CB8AC3E}">
        <p14:creationId xmlns:p14="http://schemas.microsoft.com/office/powerpoint/2010/main" val="320201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eparators">
    <p:spTree>
      <p:nvGrpSpPr>
        <p:cNvPr id="1" name=""/>
        <p:cNvGrpSpPr/>
        <p:nvPr/>
      </p:nvGrpSpPr>
      <p:grpSpPr>
        <a:xfrm>
          <a:off x="0" y="0"/>
          <a:ext cx="0" cy="0"/>
          <a:chOff x="0" y="0"/>
          <a:chExt cx="0" cy="0"/>
        </a:xfrm>
      </p:grpSpPr>
      <p:grpSp>
        <p:nvGrpSpPr>
          <p:cNvPr id="7" name="Group 6"/>
          <p:cNvGrpSpPr/>
          <p:nvPr userDrawn="1"/>
        </p:nvGrpSpPr>
        <p:grpSpPr>
          <a:xfrm>
            <a:off x="0" y="-81788"/>
            <a:ext cx="9144000" cy="5225288"/>
            <a:chOff x="0" y="-81788"/>
            <a:chExt cx="9144000" cy="5225288"/>
          </a:xfrm>
        </p:grpSpPr>
        <p:sp>
          <p:nvSpPr>
            <p:cNvPr id="28" name="Rectangle 27"/>
            <p:cNvSpPr/>
            <p:nvPr userDrawn="1"/>
          </p:nvSpPr>
          <p:spPr>
            <a:xfrm>
              <a:off x="0" y="-1"/>
              <a:ext cx="9144000" cy="15959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descr="ICMA-logo-flag.png"/>
            <p:cNvPicPr>
              <a:picLocks noChangeAspect="1"/>
            </p:cNvPicPr>
            <p:nvPr userDrawn="1"/>
          </p:nvPicPr>
          <p:blipFill>
            <a:blip r:embed="rId2" cstate="email">
              <a:alphaModFix/>
              <a:extLst>
                <a:ext uri="{28A0092B-C50C-407E-A947-70E740481C1C}">
                  <a14:useLocalDpi xmlns:a14="http://schemas.microsoft.com/office/drawing/2010/main" val="0"/>
                </a:ext>
              </a:extLst>
            </a:blip>
            <a:stretch>
              <a:fillRect/>
            </a:stretch>
          </p:blipFill>
          <p:spPr>
            <a:xfrm>
              <a:off x="6837680" y="-81788"/>
              <a:ext cx="1865386" cy="1110488"/>
            </a:xfrm>
            <a:prstGeom prst="rect">
              <a:avLst/>
            </a:prstGeom>
          </p:spPr>
        </p:pic>
        <p:sp>
          <p:nvSpPr>
            <p:cNvPr id="30" name="Rectangle 29"/>
            <p:cNvSpPr/>
            <p:nvPr userDrawn="1"/>
          </p:nvSpPr>
          <p:spPr>
            <a:xfrm>
              <a:off x="0" y="1595966"/>
              <a:ext cx="9144000" cy="339513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0" y="4991100"/>
              <a:ext cx="9144000" cy="152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Text Placeholder 6"/>
          <p:cNvSpPr>
            <a:spLocks noGrp="1"/>
          </p:cNvSpPr>
          <p:nvPr userDrawn="1">
            <p:ph type="body" sz="quarter" idx="12" hasCustomPrompt="1"/>
          </p:nvPr>
        </p:nvSpPr>
        <p:spPr>
          <a:xfrm>
            <a:off x="1044576" y="2045179"/>
            <a:ext cx="6727824" cy="2488721"/>
          </a:xfrm>
        </p:spPr>
        <p:txBody>
          <a:bodyPr lIns="0" tIns="0" rIns="0" bIns="0">
            <a:normAutofit/>
          </a:bodyPr>
          <a:lstStyle>
            <a:lvl1pPr marL="342900" marR="0" indent="-342900" algn="l" defTabSz="914400" rtl="0" eaLnBrk="1" fontAlgn="auto" latinLnBrk="0" hangingPunct="1">
              <a:lnSpc>
                <a:spcPct val="100000"/>
              </a:lnSpc>
              <a:spcBef>
                <a:spcPts val="800"/>
              </a:spcBef>
              <a:spcAft>
                <a:spcPts val="0"/>
              </a:spcAft>
              <a:buClr>
                <a:schemeClr val="bg2"/>
              </a:buClr>
              <a:buSzPct val="100000"/>
              <a:buFont typeface="Arial"/>
              <a:buChar char="•"/>
              <a:tabLst/>
              <a:defRPr sz="2400" baseline="0">
                <a:solidFill>
                  <a:schemeClr val="bg1"/>
                </a:solidFill>
                <a:latin typeface="Helvetica"/>
              </a:defRPr>
            </a:lvl1pPr>
            <a:lvl2pPr marL="571500" indent="-342900">
              <a:buSzPct val="100000"/>
              <a:buFont typeface="Arial"/>
              <a:buChar char="•"/>
              <a:defRPr sz="2400" baseline="0">
                <a:solidFill>
                  <a:schemeClr val="tx1"/>
                </a:solidFill>
                <a:latin typeface="Helvetica"/>
              </a:defRPr>
            </a:lvl2pPr>
            <a:lvl3pPr marL="800100" indent="-342900">
              <a:buSzPct val="100000"/>
              <a:buFont typeface="Arial"/>
              <a:buChar char="•"/>
              <a:defRPr sz="2400" baseline="0">
                <a:solidFill>
                  <a:schemeClr val="tx1"/>
                </a:solidFill>
                <a:latin typeface="Helvetica"/>
              </a:defRPr>
            </a:lvl3pPr>
            <a:lvl4pPr marL="1028700" indent="-342900">
              <a:buSzPct val="100000"/>
              <a:buFont typeface="Arial"/>
              <a:buChar char="•"/>
              <a:defRPr sz="2400" baseline="0">
                <a:solidFill>
                  <a:schemeClr val="tx1"/>
                </a:solidFill>
                <a:latin typeface="Helvetica"/>
              </a:defRPr>
            </a:lvl4pPr>
            <a:lvl5pPr marL="1257300" indent="-342900">
              <a:buSzPct val="100000"/>
              <a:buFont typeface="Arial"/>
              <a:buChar char="•"/>
              <a:defRPr sz="2400" baseline="0">
                <a:solidFill>
                  <a:schemeClr val="tx1"/>
                </a:solidFill>
                <a:latin typeface="Helvetica"/>
              </a:defRPr>
            </a:lvl5pPr>
          </a:lstStyle>
          <a:p>
            <a:pPr lvl="0"/>
            <a:r>
              <a:rPr lang="en-US" dirty="0"/>
              <a:t>Bullet</a:t>
            </a:r>
          </a:p>
          <a:p>
            <a:pPr lvl="0"/>
            <a:r>
              <a:rPr lang="en-US" dirty="0"/>
              <a:t>Bullet</a:t>
            </a:r>
          </a:p>
          <a:p>
            <a:pPr lvl="0"/>
            <a:r>
              <a:rPr lang="en-US" dirty="0"/>
              <a:t>Bullet</a:t>
            </a:r>
          </a:p>
          <a:p>
            <a:pPr lvl="0"/>
            <a:r>
              <a:rPr lang="en-US" dirty="0"/>
              <a:t>Bullet</a:t>
            </a:r>
          </a:p>
        </p:txBody>
      </p:sp>
      <p:sp>
        <p:nvSpPr>
          <p:cNvPr id="20" name="Title 1"/>
          <p:cNvSpPr>
            <a:spLocks noGrp="1"/>
          </p:cNvSpPr>
          <p:nvPr userDrawn="1">
            <p:ph type="title" hasCustomPrompt="1"/>
          </p:nvPr>
        </p:nvSpPr>
        <p:spPr>
          <a:xfrm>
            <a:off x="384175" y="1179248"/>
            <a:ext cx="7261225" cy="373325"/>
          </a:xfrm>
        </p:spPr>
        <p:txBody>
          <a:bodyPr anchor="ctr" anchorCtr="0"/>
          <a:lstStyle>
            <a:lvl1pPr>
              <a:defRPr sz="4400">
                <a:solidFill>
                  <a:schemeClr val="bg1"/>
                </a:solidFill>
                <a:latin typeface="Helvetica"/>
              </a:defRPr>
            </a:lvl1pPr>
          </a:lstStyle>
          <a:p>
            <a:r>
              <a:rPr lang="en-US" dirty="0"/>
              <a:t>Section Separator (text only)</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divider p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5143500"/>
          </a:xfrm>
        </p:spPr>
        <p:txBody>
          <a:bodyPr>
            <a:normAutofit/>
          </a:bodyPr>
          <a:lstStyle>
            <a:lvl1pPr marL="0" indent="0">
              <a:spcBef>
                <a:spcPts val="0"/>
              </a:spcBef>
              <a:buNone/>
              <a:defRPr sz="1200"/>
            </a:lvl1pPr>
          </a:lstStyle>
          <a:p>
            <a:r>
              <a:rPr lang="en-US"/>
              <a:t>Click icon to add picture</a:t>
            </a:r>
            <a:endParaRPr lang="en-US" dirty="0"/>
          </a:p>
        </p:txBody>
      </p:sp>
      <p:sp>
        <p:nvSpPr>
          <p:cNvPr id="21" name="Picture Placeholder 43"/>
          <p:cNvSpPr>
            <a:spLocks noGrp="1"/>
          </p:cNvSpPr>
          <p:nvPr>
            <p:ph type="pic" sz="quarter" idx="14" hasCustomPrompt="1"/>
          </p:nvPr>
        </p:nvSpPr>
        <p:spPr>
          <a:xfrm>
            <a:off x="2413000" y="0"/>
            <a:ext cx="6829426" cy="5231607"/>
          </a:xfrm>
        </p:spPr>
        <p:txBody>
          <a:bodyPr>
            <a:normAutofit/>
          </a:bodyPr>
          <a:lstStyle>
            <a:lvl1pPr marL="0" indent="0">
              <a:buNone/>
              <a:defRPr sz="1200"/>
            </a:lvl1pPr>
          </a:lstStyle>
          <a:p>
            <a:r>
              <a:rPr lang="en-US" dirty="0"/>
              <a:t>ICMA white blocks</a:t>
            </a:r>
          </a:p>
        </p:txBody>
      </p:sp>
      <p:sp>
        <p:nvSpPr>
          <p:cNvPr id="20" name="Title 1"/>
          <p:cNvSpPr>
            <a:spLocks noGrp="1"/>
          </p:cNvSpPr>
          <p:nvPr>
            <p:ph type="title" hasCustomPrompt="1"/>
          </p:nvPr>
        </p:nvSpPr>
        <p:spPr>
          <a:xfrm>
            <a:off x="549275" y="2658534"/>
            <a:ext cx="4302126" cy="2056342"/>
          </a:xfrm>
        </p:spPr>
        <p:txBody>
          <a:bodyPr anchor="ctr" anchorCtr="0"/>
          <a:lstStyle>
            <a:lvl1pPr>
              <a:spcBef>
                <a:spcPts val="0"/>
              </a:spcBef>
              <a:defRPr sz="8000">
                <a:solidFill>
                  <a:schemeClr val="bg1"/>
                </a:solidFill>
                <a:latin typeface="Helvetica"/>
              </a:defRPr>
            </a:lvl1pPr>
          </a:lstStyle>
          <a:p>
            <a:r>
              <a:rPr lang="en-US" dirty="0"/>
              <a:t>Divider</a:t>
            </a:r>
            <a:br>
              <a:rPr lang="en-US" dirty="0"/>
            </a:br>
            <a:r>
              <a:rPr lang="en-US" dirty="0"/>
              <a:t>Page</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363070"/>
            <a:ext cx="7556313" cy="837080"/>
          </a:xfrm>
          <a:prstGeom prst="rect">
            <a:avLst/>
          </a:prstGeom>
        </p:spPr>
        <p:txBody>
          <a:bodyPr vert="horz" lIns="91440" tIns="45720" rIns="91440" bIns="45720" rtlCol="0" anchor="t" anchorCtr="0">
            <a:noAutofit/>
          </a:bodyPr>
          <a:lstStyle/>
          <a:p>
            <a:r>
              <a:rPr lang="en-US"/>
              <a:t>Click to edit Master title style</a:t>
            </a:r>
            <a:endParaRPr dirty="0"/>
          </a:p>
        </p:txBody>
      </p:sp>
      <p:sp>
        <p:nvSpPr>
          <p:cNvPr id="3" name="Text Placeholder 2"/>
          <p:cNvSpPr>
            <a:spLocks noGrp="1"/>
          </p:cNvSpPr>
          <p:nvPr>
            <p:ph type="body" idx="1"/>
          </p:nvPr>
        </p:nvSpPr>
        <p:spPr>
          <a:xfrm>
            <a:off x="498475" y="1485901"/>
            <a:ext cx="7556313" cy="3108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4817689"/>
            <a:ext cx="2133600" cy="273844"/>
          </a:xfrm>
          <a:prstGeom prst="rect">
            <a:avLst/>
          </a:prstGeom>
        </p:spPr>
        <p:txBody>
          <a:bodyPr vert="horz" lIns="91440" tIns="45720" rIns="91440" bIns="45720" rtlCol="0" anchor="ctr"/>
          <a:lstStyle>
            <a:lvl1pPr algn="r">
              <a:defRPr sz="1100">
                <a:solidFill>
                  <a:schemeClr val="tx1">
                    <a:lumMod val="65000"/>
                    <a:lumOff val="35000"/>
                  </a:schemeClr>
                </a:solidFill>
                <a:latin typeface="Helvetica"/>
              </a:defRPr>
            </a:lvl1pPr>
          </a:lstStyle>
          <a:p>
            <a:fld id="{D728701E-CAF4-4159-9B3E-41C86DFFA30D}" type="datetimeFigureOut">
              <a:rPr lang="en-US" smtClean="0"/>
              <a:pPr/>
              <a:t>10/14/2020</a:t>
            </a:fld>
            <a:endParaRPr lang="en-US" dirty="0"/>
          </a:p>
        </p:txBody>
      </p:sp>
      <p:sp>
        <p:nvSpPr>
          <p:cNvPr id="5" name="Footer Placeholder 4"/>
          <p:cNvSpPr>
            <a:spLocks noGrp="1"/>
          </p:cNvSpPr>
          <p:nvPr>
            <p:ph type="ftr" sz="quarter" idx="3"/>
          </p:nvPr>
        </p:nvSpPr>
        <p:spPr>
          <a:xfrm>
            <a:off x="201706" y="4817689"/>
            <a:ext cx="6122894" cy="273844"/>
          </a:xfrm>
          <a:prstGeom prst="rect">
            <a:avLst/>
          </a:prstGeom>
        </p:spPr>
        <p:txBody>
          <a:bodyPr vert="horz" lIns="91440" tIns="45720" rIns="91440" bIns="45720" rtlCol="0" anchor="ctr"/>
          <a:lstStyle>
            <a:lvl1pPr algn="l">
              <a:defRPr sz="1100">
                <a:solidFill>
                  <a:schemeClr val="tx1">
                    <a:lumMod val="65000"/>
                    <a:lumOff val="35000"/>
                  </a:schemeClr>
                </a:solidFill>
                <a:latin typeface="Helvetica"/>
              </a:defRPr>
            </a:lvl1pPr>
          </a:lstStyle>
          <a:p>
            <a:endParaRPr lang="en-US" dirty="0"/>
          </a:p>
        </p:txBody>
      </p:sp>
      <p:sp>
        <p:nvSpPr>
          <p:cNvPr id="6" name="Slide Number Placeholder 5"/>
          <p:cNvSpPr>
            <a:spLocks noGrp="1"/>
          </p:cNvSpPr>
          <p:nvPr>
            <p:ph type="sldNum" sz="quarter" idx="4"/>
          </p:nvPr>
        </p:nvSpPr>
        <p:spPr>
          <a:xfrm>
            <a:off x="8305800" y="181676"/>
            <a:ext cx="554038" cy="273844"/>
          </a:xfrm>
          <a:prstGeom prst="rect">
            <a:avLst/>
          </a:prstGeom>
        </p:spPr>
        <p:txBody>
          <a:bodyPr vert="horz" lIns="91440" tIns="45720" rIns="91440" bIns="45720" rtlCol="0" anchor="ctr"/>
          <a:lstStyle>
            <a:lvl1pPr algn="r">
              <a:defRPr sz="1400">
                <a:solidFill>
                  <a:schemeClr val="bg1"/>
                </a:solidFill>
                <a:latin typeface="Helvetica"/>
              </a:defRPr>
            </a:lvl1pPr>
          </a:lstStyle>
          <a:p>
            <a:fld id="{162F1D00-BD13-4404-86B0-79703945A0A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8" r:id="rId6"/>
    <p:sldLayoutId id="2147483677" r:id="rId7"/>
    <p:sldLayoutId id="2147483669" r:id="rId8"/>
    <p:sldLayoutId id="2147483670" r:id="rId9"/>
    <p:sldLayoutId id="2147483671" r:id="rId10"/>
    <p:sldLayoutId id="2147483676" r:id="rId11"/>
    <p:sldLayoutId id="2147483663" r:id="rId12"/>
    <p:sldLayoutId id="2147483667" r:id="rId13"/>
    <p:sldLayoutId id="2147483674" r:id="rId14"/>
    <p:sldLayoutId id="2147483678" r:id="rId15"/>
    <p:sldLayoutId id="2147483673" r:id="rId16"/>
  </p:sldLayoutIdLst>
  <p:txStyles>
    <p:titleStyle>
      <a:lvl1pPr algn="l" defTabSz="914400" rtl="0" eaLnBrk="1" latinLnBrk="0" hangingPunct="1">
        <a:spcBef>
          <a:spcPct val="0"/>
        </a:spcBef>
        <a:buNone/>
        <a:defRPr sz="3600" b="0" kern="1200">
          <a:solidFill>
            <a:schemeClr val="accent1"/>
          </a:solidFill>
          <a:latin typeface="Helvetica"/>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Helvetica"/>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Helvetica"/>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Helvetica"/>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Helvetica"/>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Helvetica"/>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5876D1-DCB3-4BAA-8A0D-0D593F75FD7E}"/>
              </a:ext>
            </a:extLst>
          </p:cNvPr>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705D5F9-91DF-450D-8FE0-9034160A5235}"/>
              </a:ext>
            </a:extLst>
          </p:cNvPr>
          <p:cNvSpPr/>
          <p:nvPr/>
        </p:nvSpPr>
        <p:spPr>
          <a:xfrm>
            <a:off x="0" y="4750594"/>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F9574586-F498-4464-AC16-143C90EDB392}"/>
              </a:ext>
            </a:extLst>
          </p:cNvPr>
          <p:cNvSpPr>
            <a:spLocks noGrp="1"/>
          </p:cNvSpPr>
          <p:nvPr>
            <p:ph type="title"/>
          </p:nvPr>
        </p:nvSpPr>
        <p:spPr>
          <a:xfrm>
            <a:off x="822722" y="215504"/>
            <a:ext cx="7543800" cy="10870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4101" name="Text Placeholder 2">
            <a:extLst>
              <a:ext uri="{FF2B5EF4-FFF2-40B4-BE49-F238E27FC236}">
                <a16:creationId xmlns:a16="http://schemas.microsoft.com/office/drawing/2014/main" id="{4CD2F71A-8764-4942-8AAE-65F14F371156}"/>
              </a:ext>
            </a:extLst>
          </p:cNvPr>
          <p:cNvSpPr>
            <a:spLocks noGrp="1" noChangeArrowheads="1"/>
          </p:cNvSpPr>
          <p:nvPr>
            <p:ph type="body" idx="1"/>
          </p:nvPr>
        </p:nvSpPr>
        <p:spPr bwMode="auto">
          <a:xfrm>
            <a:off x="822722" y="1384698"/>
            <a:ext cx="7543800" cy="301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D86E4E8-5958-4DB2-A419-B7DED2A7AF7E}"/>
              </a:ext>
            </a:extLst>
          </p:cNvPr>
          <p:cNvSpPr>
            <a:spLocks noGrp="1"/>
          </p:cNvSpPr>
          <p:nvPr>
            <p:ph type="dt" sz="half" idx="2"/>
          </p:nvPr>
        </p:nvSpPr>
        <p:spPr>
          <a:xfrm>
            <a:off x="822723" y="4844654"/>
            <a:ext cx="1854994" cy="273844"/>
          </a:xfrm>
          <a:prstGeom prst="rect">
            <a:avLst/>
          </a:prstGeom>
        </p:spPr>
        <p:txBody>
          <a:bodyPr vert="horz" lIns="91440" tIns="45720" rIns="91440" bIns="45720" rtlCol="0" anchor="ctr"/>
          <a:lstStyle>
            <a:lvl1pPr algn="l">
              <a:defRPr sz="675">
                <a:solidFill>
                  <a:srgbClr val="FFFFFF"/>
                </a:solidFill>
                <a:latin typeface="Arial" panose="020B0604020202020204" pitchFamily="34" charset="0"/>
                <a:ea typeface="MS PGothic" panose="020B0600070205080204" pitchFamily="34" charset="-128"/>
              </a:defRPr>
            </a:lvl1pPr>
          </a:lstStyle>
          <a:p>
            <a:pPr>
              <a:defRPr/>
            </a:pPr>
            <a:fld id="{06BC1EBB-180D-47D1-AD19-6165ED7C1503}" type="datetime1">
              <a:rPr lang="en-US"/>
              <a:pPr>
                <a:defRPr/>
              </a:pPr>
              <a:t>10/14/2020</a:t>
            </a:fld>
            <a:endParaRPr lang="en-US"/>
          </a:p>
        </p:txBody>
      </p:sp>
      <p:sp>
        <p:nvSpPr>
          <p:cNvPr id="5" name="Footer Placeholder 4">
            <a:extLst>
              <a:ext uri="{FF2B5EF4-FFF2-40B4-BE49-F238E27FC236}">
                <a16:creationId xmlns:a16="http://schemas.microsoft.com/office/drawing/2014/main" id="{3FD4CA43-F9ED-4023-A252-ED7A24A50801}"/>
              </a:ext>
            </a:extLst>
          </p:cNvPr>
          <p:cNvSpPr>
            <a:spLocks noGrp="1"/>
          </p:cNvSpPr>
          <p:nvPr>
            <p:ph type="ftr" sz="quarter" idx="3"/>
          </p:nvPr>
        </p:nvSpPr>
        <p:spPr>
          <a:xfrm>
            <a:off x="2764632" y="4844654"/>
            <a:ext cx="3617119" cy="273844"/>
          </a:xfrm>
          <a:prstGeom prst="rect">
            <a:avLst/>
          </a:prstGeom>
        </p:spPr>
        <p:txBody>
          <a:bodyPr vert="horz" lIns="91440" tIns="45720" rIns="91440" bIns="45720" rtlCol="0" anchor="ctr"/>
          <a:lstStyle>
            <a:lvl1pPr algn="ctr">
              <a:defRPr sz="675" cap="all" baseline="0">
                <a:solidFill>
                  <a:srgbClr val="FFFFFF"/>
                </a:solidFill>
                <a:latin typeface="Arial" panose="020B0604020202020204" pitchFamily="34" charset="0"/>
                <a:ea typeface="MS PGothic"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2A2E5D4A-0D67-4D08-88B1-F64B77C38941}"/>
              </a:ext>
            </a:extLst>
          </p:cNvPr>
          <p:cNvSpPr>
            <a:spLocks noGrp="1"/>
          </p:cNvSpPr>
          <p:nvPr>
            <p:ph type="sldNum" sz="quarter" idx="4"/>
          </p:nvPr>
        </p:nvSpPr>
        <p:spPr>
          <a:xfrm>
            <a:off x="7425929" y="4844654"/>
            <a:ext cx="983456" cy="273844"/>
          </a:xfrm>
          <a:prstGeom prst="rect">
            <a:avLst/>
          </a:prstGeom>
        </p:spPr>
        <p:txBody>
          <a:bodyPr vert="horz" lIns="91440" tIns="45720" rIns="91440" bIns="45720" rtlCol="0" anchor="ctr"/>
          <a:lstStyle>
            <a:lvl1pPr algn="r">
              <a:defRPr sz="788">
                <a:solidFill>
                  <a:srgbClr val="FFFFFF"/>
                </a:solidFill>
                <a:latin typeface="Arial" panose="020B0604020202020204" pitchFamily="34" charset="0"/>
                <a:ea typeface="MS PGothic" panose="020B0600070205080204" pitchFamily="34" charset="-128"/>
              </a:defRPr>
            </a:lvl1pPr>
          </a:lstStyle>
          <a:p>
            <a:pPr>
              <a:defRPr/>
            </a:pPr>
            <a:fld id="{69F6A7B6-4D81-4E19-9488-D8E1CBCE4246}" type="slidenum">
              <a:rPr lang="en-US"/>
              <a:pPr>
                <a:defRPr/>
              </a:pPr>
              <a:t>‹#›</a:t>
            </a:fld>
            <a:endParaRPr lang="en-US"/>
          </a:p>
        </p:txBody>
      </p:sp>
      <p:cxnSp>
        <p:nvCxnSpPr>
          <p:cNvPr id="10" name="Straight Connector 9">
            <a:extLst>
              <a:ext uri="{FF2B5EF4-FFF2-40B4-BE49-F238E27FC236}">
                <a16:creationId xmlns:a16="http://schemas.microsoft.com/office/drawing/2014/main" id="{81A24E04-5174-4033-96C7-EEFFC37EFCC0}"/>
              </a:ext>
            </a:extLst>
          </p:cNvPr>
          <p:cNvCxnSpPr/>
          <p:nvPr/>
        </p:nvCxnSpPr>
        <p:spPr>
          <a:xfrm>
            <a:off x="895350" y="1303735"/>
            <a:ext cx="74747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31198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hdr="0" ftr="0" dt="0"/>
  <p:txStyles>
    <p:titleStyle>
      <a:lvl1pPr algn="l" rtl="0" eaLnBrk="0" fontAlgn="base" hangingPunct="0">
        <a:lnSpc>
          <a:spcPct val="85000"/>
        </a:lnSpc>
        <a:spcBef>
          <a:spcPct val="0"/>
        </a:spcBef>
        <a:spcAft>
          <a:spcPct val="0"/>
        </a:spcAft>
        <a:defRPr sz="3600" kern="1200" spc="-38">
          <a:solidFill>
            <a:srgbClr val="404040"/>
          </a:solidFill>
          <a:latin typeface="+mj-lt"/>
          <a:ea typeface="+mj-ea"/>
          <a:cs typeface="+mj-cs"/>
        </a:defRPr>
      </a:lvl1pPr>
      <a:lvl2pPr algn="l" rtl="0" eaLnBrk="0" fontAlgn="base" hangingPunct="0">
        <a:lnSpc>
          <a:spcPct val="85000"/>
        </a:lnSpc>
        <a:spcBef>
          <a:spcPct val="0"/>
        </a:spcBef>
        <a:spcAft>
          <a:spcPct val="0"/>
        </a:spcAft>
        <a:defRPr sz="3600">
          <a:solidFill>
            <a:srgbClr val="404040"/>
          </a:solidFill>
          <a:latin typeface="Calibri Light" charset="0"/>
        </a:defRPr>
      </a:lvl2pPr>
      <a:lvl3pPr algn="l" rtl="0" eaLnBrk="0" fontAlgn="base" hangingPunct="0">
        <a:lnSpc>
          <a:spcPct val="85000"/>
        </a:lnSpc>
        <a:spcBef>
          <a:spcPct val="0"/>
        </a:spcBef>
        <a:spcAft>
          <a:spcPct val="0"/>
        </a:spcAft>
        <a:defRPr sz="3600">
          <a:solidFill>
            <a:srgbClr val="404040"/>
          </a:solidFill>
          <a:latin typeface="Calibri Light" charset="0"/>
        </a:defRPr>
      </a:lvl3pPr>
      <a:lvl4pPr algn="l" rtl="0" eaLnBrk="0" fontAlgn="base" hangingPunct="0">
        <a:lnSpc>
          <a:spcPct val="85000"/>
        </a:lnSpc>
        <a:spcBef>
          <a:spcPct val="0"/>
        </a:spcBef>
        <a:spcAft>
          <a:spcPct val="0"/>
        </a:spcAft>
        <a:defRPr sz="3600">
          <a:solidFill>
            <a:srgbClr val="404040"/>
          </a:solidFill>
          <a:latin typeface="Calibri Light" charset="0"/>
        </a:defRPr>
      </a:lvl4pPr>
      <a:lvl5pPr algn="l" rtl="0" eaLnBrk="0" fontAlgn="base" hangingPunct="0">
        <a:lnSpc>
          <a:spcPct val="85000"/>
        </a:lnSpc>
        <a:spcBef>
          <a:spcPct val="0"/>
        </a:spcBef>
        <a:spcAft>
          <a:spcPct val="0"/>
        </a:spcAft>
        <a:defRPr sz="3600">
          <a:solidFill>
            <a:srgbClr val="404040"/>
          </a:solidFill>
          <a:latin typeface="Calibri Light" charset="0"/>
        </a:defRPr>
      </a:lvl5pPr>
      <a:lvl6pPr marL="342900" algn="l" rtl="0" fontAlgn="base">
        <a:lnSpc>
          <a:spcPct val="85000"/>
        </a:lnSpc>
        <a:spcBef>
          <a:spcPct val="0"/>
        </a:spcBef>
        <a:spcAft>
          <a:spcPct val="0"/>
        </a:spcAft>
        <a:defRPr sz="3600">
          <a:solidFill>
            <a:srgbClr val="404040"/>
          </a:solidFill>
          <a:latin typeface="Calibri Light" charset="0"/>
        </a:defRPr>
      </a:lvl6pPr>
      <a:lvl7pPr marL="685800" algn="l" rtl="0" fontAlgn="base">
        <a:lnSpc>
          <a:spcPct val="85000"/>
        </a:lnSpc>
        <a:spcBef>
          <a:spcPct val="0"/>
        </a:spcBef>
        <a:spcAft>
          <a:spcPct val="0"/>
        </a:spcAft>
        <a:defRPr sz="3600">
          <a:solidFill>
            <a:srgbClr val="404040"/>
          </a:solidFill>
          <a:latin typeface="Calibri Light" charset="0"/>
        </a:defRPr>
      </a:lvl7pPr>
      <a:lvl8pPr marL="1028700" algn="l" rtl="0" fontAlgn="base">
        <a:lnSpc>
          <a:spcPct val="85000"/>
        </a:lnSpc>
        <a:spcBef>
          <a:spcPct val="0"/>
        </a:spcBef>
        <a:spcAft>
          <a:spcPct val="0"/>
        </a:spcAft>
        <a:defRPr sz="3600">
          <a:solidFill>
            <a:srgbClr val="404040"/>
          </a:solidFill>
          <a:latin typeface="Calibri Light" charset="0"/>
        </a:defRPr>
      </a:lvl8pPr>
      <a:lvl9pPr marL="1371600" algn="l" rtl="0" fontAlgn="base">
        <a:lnSpc>
          <a:spcPct val="85000"/>
        </a:lnSpc>
        <a:spcBef>
          <a:spcPct val="0"/>
        </a:spcBef>
        <a:spcAft>
          <a:spcPct val="0"/>
        </a:spcAft>
        <a:defRPr sz="3600">
          <a:solidFill>
            <a:srgbClr val="404040"/>
          </a:solidFill>
          <a:latin typeface="Calibri Light" charset="0"/>
        </a:defRPr>
      </a:lvl9pPr>
    </p:titleStyle>
    <p:bodyStyle>
      <a:lvl1pPr marL="67866" indent="-67866" algn="l" rtl="0" eaLnBrk="0" fontAlgn="base" hangingPunct="0">
        <a:lnSpc>
          <a:spcPct val="90000"/>
        </a:lnSpc>
        <a:spcBef>
          <a:spcPts val="900"/>
        </a:spcBef>
        <a:spcAft>
          <a:spcPts val="150"/>
        </a:spcAft>
        <a:buClr>
          <a:schemeClr val="accent1"/>
        </a:buClr>
        <a:buSzPct val="100000"/>
        <a:buFont typeface="Calibri" panose="020F0502020204030204" pitchFamily="34" charset="0"/>
        <a:buChar char=" "/>
        <a:defRPr sz="1500" kern="1200">
          <a:solidFill>
            <a:srgbClr val="404040"/>
          </a:solidFill>
          <a:latin typeface="+mn-lt"/>
          <a:ea typeface="+mn-ea"/>
          <a:cs typeface="+mn-cs"/>
        </a:defRPr>
      </a:lvl1pPr>
      <a:lvl2pPr marL="286941" indent="-136922" algn="l" rtl="0" eaLnBrk="0" fontAlgn="base" hangingPunct="0">
        <a:lnSpc>
          <a:spcPct val="90000"/>
        </a:lnSpc>
        <a:spcBef>
          <a:spcPts val="150"/>
        </a:spcBef>
        <a:spcAft>
          <a:spcPts val="300"/>
        </a:spcAft>
        <a:buClr>
          <a:schemeClr val="accent1"/>
        </a:buClr>
        <a:buFont typeface="Calibri" panose="020F0502020204030204" pitchFamily="34" charset="0"/>
        <a:buChar char="◦"/>
        <a:defRPr kern="1200">
          <a:solidFill>
            <a:srgbClr val="404040"/>
          </a:solidFill>
          <a:latin typeface="+mn-lt"/>
          <a:ea typeface="+mn-ea"/>
          <a:cs typeface="+mn-cs"/>
        </a:defRPr>
      </a:lvl2pPr>
      <a:lvl3pPr marL="425054" indent="-136922" algn="l"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3pPr>
      <a:lvl4pPr marL="561975" indent="-136922" algn="l"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4pPr>
      <a:lvl5pPr marL="698897" indent="-136922" algn="l"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1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13.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8.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tags" Target="../tags/tag15.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tags" Target="../tags/tag1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tags" Target="../tags/tag1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18.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19.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8.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22.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ags" Target="../tags/tag23.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8.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8.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26.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8.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8.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5.xml"/><Relationship Id="rId7" Type="http://schemas.openxmlformats.org/officeDocument/2006/relationships/diagramColors" Target="../diagrams/colors2.xml"/><Relationship Id="rId2" Type="http://schemas.openxmlformats.org/officeDocument/2006/relationships/slideLayout" Target="../slideLayouts/slideLayout24.xml"/><Relationship Id="rId1" Type="http://schemas.openxmlformats.org/officeDocument/2006/relationships/tags" Target="../tags/tag2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1.xml"/><Relationship Id="rId1" Type="http://schemas.openxmlformats.org/officeDocument/2006/relationships/tags" Target="../tags/tag30.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tags" Target="../tags/tag4.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tags" Target="../tags/tag31.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1.xml"/><Relationship Id="rId1" Type="http://schemas.openxmlformats.org/officeDocument/2006/relationships/tags" Target="../tags/tag32.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1.xml"/><Relationship Id="rId1" Type="http://schemas.openxmlformats.org/officeDocument/2006/relationships/tags" Target="../tags/tag33.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1.xml"/><Relationship Id="rId1" Type="http://schemas.openxmlformats.org/officeDocument/2006/relationships/tags" Target="../tags/tag34.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8.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1.xml"/><Relationship Id="rId1" Type="http://schemas.openxmlformats.org/officeDocument/2006/relationships/tags" Target="../tags/tag36.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1.xml"/><Relationship Id="rId1" Type="http://schemas.openxmlformats.org/officeDocument/2006/relationships/tags" Target="../tags/tag37.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0.xml"/><Relationship Id="rId1" Type="http://schemas.openxmlformats.org/officeDocument/2006/relationships/tags" Target="../tags/tag38.xml"/><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1.xml"/><Relationship Id="rId1" Type="http://schemas.openxmlformats.org/officeDocument/2006/relationships/tags" Target="../tags/tag39.xml"/><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3.xml"/><Relationship Id="rId1" Type="http://schemas.openxmlformats.org/officeDocument/2006/relationships/tags" Target="../tags/tag40.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8" Type="http://schemas.openxmlformats.org/officeDocument/2006/relationships/hyperlink" Target="https://www.astho.org/Federal-Government-Relations/Correspondence/ASTHO-AIM-COVID-19-Immunization-Campaign-Policy-Principles/?utm_source=Informz&amp;utm_medium=email&amp;utm_campaign=Informz" TargetMode="External"/><Relationship Id="rId13" Type="http://schemas.openxmlformats.org/officeDocument/2006/relationships/hyperlink" Target="https://www.cdc.gov/flu/pdf/pandemic-resources/pandemic-influenza-vaccine-distribution-9p-508.pdf" TargetMode="External"/><Relationship Id="rId18" Type="http://schemas.openxmlformats.org/officeDocument/2006/relationships/hyperlink" Target="https://www.cdc.gov/flu/professionals/vaccination/vax_clinic.htm" TargetMode="External"/><Relationship Id="rId3" Type="http://schemas.openxmlformats.org/officeDocument/2006/relationships/notesSlide" Target="../notesSlides/notesSlide26.xml"/><Relationship Id="rId7" Type="http://schemas.openxmlformats.org/officeDocument/2006/relationships/hyperlink" Target="https://www.astho.org/Federal-Government-Relations/Correspondence/ASTHO-Joins-Comments-Operation-Warp-Speed-Leaders/" TargetMode="External"/><Relationship Id="rId12" Type="http://schemas.openxmlformats.org/officeDocument/2006/relationships/hyperlink" Target="https://www.gao.gov/new.items/d11632.pdf" TargetMode="External"/><Relationship Id="rId17" Type="http://schemas.openxmlformats.org/officeDocument/2006/relationships/hyperlink" Target="https://www.izsummitpartners.org/content/uploads/2019/02/off-site-vaccination-clinic-checklist.pdf" TargetMode="External"/><Relationship Id="rId2" Type="http://schemas.openxmlformats.org/officeDocument/2006/relationships/slideLayout" Target="../slideLayouts/slideLayout23.xml"/><Relationship Id="rId16" Type="http://schemas.openxmlformats.org/officeDocument/2006/relationships/hyperlink" Target="https://www.cdc.gov/flu/pandemic-resources/pdf/roadmap_panflu.pdf" TargetMode="External"/><Relationship Id="rId1" Type="http://schemas.openxmlformats.org/officeDocument/2006/relationships/tags" Target="../tags/tag41.xml"/><Relationship Id="rId6" Type="http://schemas.openxmlformats.org/officeDocument/2006/relationships/hyperlink" Target="https://www.mass-vaccination-resources.org/" TargetMode="External"/><Relationship Id="rId11" Type="http://schemas.openxmlformats.org/officeDocument/2006/relationships/image" Target="../media/image20.jpeg"/><Relationship Id="rId5" Type="http://schemas.openxmlformats.org/officeDocument/2006/relationships/hyperlink" Target="https://www.cdc.gov/vaccines/imz-managers/downloads/COVID-19-Vaccination-Program-Interim_Playbook.pdf" TargetMode="External"/><Relationship Id="rId15" Type="http://schemas.openxmlformats.org/officeDocument/2006/relationships/hyperlink" Target="https://www.cdc.gov/flu/pandemic-resources/pdf/2018-Influenza-Checklist.pdf" TargetMode="External"/><Relationship Id="rId10" Type="http://schemas.openxmlformats.org/officeDocument/2006/relationships/hyperlink" Target="https://astho.org/Programs/Infectious-Disease/H1N1/H1N1-Barriers-Project-Report-Final-hi-res/" TargetMode="External"/><Relationship Id="rId4" Type="http://schemas.openxmlformats.org/officeDocument/2006/relationships/hyperlink" Target="https://cdn.ymaws.com/www.immunizationmanagers.org/resource/resmgr/covid-19_preparation_tips_fo.pdf" TargetMode="External"/><Relationship Id="rId9" Type="http://schemas.openxmlformats.org/officeDocument/2006/relationships/hyperlink" Target="https://www.hhs.gov/sites/default/files/fact-sheet-operation-warp-speed.pdf" TargetMode="External"/><Relationship Id="rId14" Type="http://schemas.openxmlformats.org/officeDocument/2006/relationships/hyperlink" Target="https://www.cdc.gov/flu/pandemic-resources/national-strategy/planning-guidance/index.html"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4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graphic_01.png"/>
          <p:cNvPicPr>
            <a:picLocks noGrp="1" noChangeAspect="1"/>
          </p:cNvPicPr>
          <p:nvPr>
            <p:ph type="pic" sz="quarter" idx="12"/>
          </p:nvPr>
        </p:nvPicPr>
        <p:blipFill rotWithShape="1">
          <a:blip r:embed="rId3" cstate="email">
            <a:extLst>
              <a:ext uri="{28A0092B-C50C-407E-A947-70E740481C1C}">
                <a14:useLocalDpi xmlns:a14="http://schemas.microsoft.com/office/drawing/2010/main" val="0"/>
              </a:ext>
            </a:extLst>
          </a:blip>
          <a:srcRect t="40535"/>
          <a:stretch/>
        </p:blipFill>
        <p:spPr/>
      </p:pic>
      <p:pic>
        <p:nvPicPr>
          <p:cNvPr id="15" name="Picture Placeholder 14" descr="squares-white-final-DARKER.png"/>
          <p:cNvPicPr>
            <a:picLocks noGrp="1" noChangeAspect="1"/>
          </p:cNvPicPr>
          <p:nvPr>
            <p:ph type="pic" sz="quarter" idx="14"/>
          </p:nvPr>
        </p:nvPicPr>
        <p:blipFill rotWithShape="1">
          <a:blip r:embed="rId4" cstate="email">
            <a:alphaModFix amt="49000"/>
            <a:extLst>
              <a:ext uri="{28A0092B-C50C-407E-A947-70E740481C1C}">
                <a14:useLocalDpi xmlns:a14="http://schemas.microsoft.com/office/drawing/2010/main" val="0"/>
              </a:ext>
            </a:extLst>
          </a:blip>
          <a:srcRect l="19478" t="30599" r="-19478" b="24296"/>
          <a:stretch/>
        </p:blipFill>
        <p:spPr>
          <a:xfrm flipH="1">
            <a:off x="2823557" y="249767"/>
            <a:ext cx="6443207" cy="2906175"/>
          </a:xfrm>
          <a:effectLst/>
        </p:spPr>
      </p:pic>
      <p:sp>
        <p:nvSpPr>
          <p:cNvPr id="6" name="Text Placeholder 5"/>
          <p:cNvSpPr>
            <a:spLocks noGrp="1"/>
          </p:cNvSpPr>
          <p:nvPr>
            <p:ph type="body" sz="quarter" idx="11"/>
          </p:nvPr>
        </p:nvSpPr>
        <p:spPr/>
        <p:txBody>
          <a:bodyPr/>
          <a:lstStyle/>
          <a:p>
            <a:endParaRPr lang="en-US"/>
          </a:p>
        </p:txBody>
      </p:sp>
      <p:pic>
        <p:nvPicPr>
          <p:cNvPr id="24" name="Picture Placeholder 23" descr="ICMA-logo-flag.png"/>
          <p:cNvPicPr>
            <a:picLocks noGrp="1" noChangeAspect="1"/>
          </p:cNvPicPr>
          <p:nvPr>
            <p:ph type="pic" sz="quarter" idx="13"/>
          </p:nvPr>
        </p:nvPicPr>
        <p:blipFill rotWithShape="1">
          <a:blip r:embed="rId5" cstate="email">
            <a:extLst>
              <a:ext uri="{28A0092B-C50C-407E-A947-70E740481C1C}">
                <a14:useLocalDpi xmlns:a14="http://schemas.microsoft.com/office/drawing/2010/main" val="0"/>
              </a:ext>
            </a:extLst>
          </a:blip>
          <a:srcRect t="8156"/>
          <a:stretch/>
        </p:blipFill>
        <p:spPr/>
      </p:pic>
      <p:sp>
        <p:nvSpPr>
          <p:cNvPr id="12" name="Text Placeholder 11"/>
          <p:cNvSpPr>
            <a:spLocks noGrp="1"/>
          </p:cNvSpPr>
          <p:nvPr>
            <p:ph type="body" sz="quarter" idx="15"/>
          </p:nvPr>
        </p:nvSpPr>
        <p:spPr/>
        <p:txBody>
          <a:bodyPr/>
          <a:lstStyle/>
          <a:p>
            <a:pPr marL="0" marR="0">
              <a:spcBef>
                <a:spcPts val="0"/>
              </a:spcBef>
              <a:spcAft>
                <a:spcPts val="0"/>
              </a:spcAft>
            </a:pPr>
            <a:r>
              <a:rPr lang="en-US" sz="3600" dirty="0">
                <a:effectLst/>
                <a:latin typeface="Helvetica" panose="020B0604020202020204" pitchFamily="34" charset="0"/>
                <a:ea typeface="Calibri" panose="020F0502020204030204" pitchFamily="34" charset="0"/>
                <a:cs typeface="Helvetica" panose="020B0604020202020204" pitchFamily="34" charset="0"/>
              </a:rPr>
              <a:t>COVID-19 Mass Vaccination</a:t>
            </a:r>
          </a:p>
        </p:txBody>
      </p:sp>
      <p:sp>
        <p:nvSpPr>
          <p:cNvPr id="13" name="Text Placeholder 12"/>
          <p:cNvSpPr>
            <a:spLocks noGrp="1"/>
          </p:cNvSpPr>
          <p:nvPr>
            <p:ph type="body" sz="quarter" idx="16"/>
          </p:nvPr>
        </p:nvSpPr>
        <p:spPr/>
        <p:txBody>
          <a:bodyPr/>
          <a:lstStyle/>
          <a:p>
            <a:r>
              <a:rPr lang="en-US" sz="2000" dirty="0">
                <a:effectLst/>
                <a:latin typeface="Helvetica" panose="020B0604020202020204" pitchFamily="34" charset="0"/>
                <a:ea typeface="Calibri" panose="020F0502020204030204" pitchFamily="34" charset="0"/>
                <a:cs typeface="Helvetica" panose="020B0604020202020204" pitchFamily="34" charset="0"/>
              </a:rPr>
              <a:t>Preliminary Guidance for Local Government Leaders and Managers</a:t>
            </a:r>
            <a:endParaRPr lang="en-US" sz="2000" dirty="0">
              <a:latin typeface="Helvetica" panose="020B0604020202020204" pitchFamily="34" charset="0"/>
              <a:cs typeface="Helvetica" panose="020B0604020202020204" pitchFamily="34" charset="0"/>
            </a:endParaRPr>
          </a:p>
        </p:txBody>
      </p:sp>
    </p:spTree>
    <p:custDataLst>
      <p:tags r:id="rId1"/>
    </p:custDataLst>
    <p:extLst>
      <p:ext uri="{BB962C8B-B14F-4D97-AF65-F5344CB8AC3E}">
        <p14:creationId xmlns:p14="http://schemas.microsoft.com/office/powerpoint/2010/main" val="3731059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043098" y="1157287"/>
            <a:ext cx="7261225" cy="2828925"/>
          </a:xfrm>
        </p:spPr>
        <p:txBody>
          <a:bodyPr/>
          <a:lstStyle/>
          <a:p>
            <a:pPr algn="ctr"/>
            <a:r>
              <a:rPr lang="en-US" sz="4800" dirty="0"/>
              <a:t>2020: The Year of What Could Possibly Be Next</a:t>
            </a:r>
            <a:br>
              <a:rPr lang="en-US" sz="4800" dirty="0"/>
            </a:br>
            <a:r>
              <a:rPr lang="en-US" sz="2800" dirty="0"/>
              <a:t>www.icma.org/coronavirus</a:t>
            </a:r>
          </a:p>
        </p:txBody>
      </p:sp>
    </p:spTree>
    <p:custDataLst>
      <p:tags r:id="rId1"/>
    </p:custDataLst>
    <p:extLst>
      <p:ext uri="{BB962C8B-B14F-4D97-AF65-F5344CB8AC3E}">
        <p14:creationId xmlns:p14="http://schemas.microsoft.com/office/powerpoint/2010/main" val="2488282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D3B3D-EECC-45EB-B28B-9D708C67EC1D}"/>
              </a:ext>
            </a:extLst>
          </p:cNvPr>
          <p:cNvSpPr>
            <a:spLocks noGrp="1"/>
          </p:cNvSpPr>
          <p:nvPr>
            <p:ph type="ctrTitle"/>
          </p:nvPr>
        </p:nvSpPr>
        <p:spPr>
          <a:xfrm>
            <a:off x="3060700" y="1574006"/>
            <a:ext cx="5486117" cy="1699022"/>
          </a:xfrm>
        </p:spPr>
        <p:txBody>
          <a:bodyPr wrap="square" numCol="1" anchorCtr="0" compatLnSpc="1">
            <a:prstTxWarp prst="textNoShape">
              <a:avLst/>
            </a:prstTxWarp>
            <a:normAutofit fontScale="90000"/>
          </a:bodyPr>
          <a:lstStyle/>
          <a:p>
            <a:pPr algn="ctr" eaLnBrk="1" fontAlgn="auto" hangingPunct="1">
              <a:spcAft>
                <a:spcPts val="0"/>
              </a:spcAft>
              <a:defRPr/>
            </a:pPr>
            <a:br>
              <a:rPr lang="en-US" sz="4875" dirty="0">
                <a:solidFill>
                  <a:srgbClr val="262626"/>
                </a:solidFill>
                <a:ea typeface="MS PGothic" charset="0"/>
              </a:rPr>
            </a:br>
            <a:r>
              <a:rPr lang="en-US" sz="4875" dirty="0">
                <a:solidFill>
                  <a:srgbClr val="262626"/>
                </a:solidFill>
                <a:ea typeface="MS PGothic" charset="0"/>
              </a:rPr>
              <a:t>ICMA: COVID-19 Vaccine Preparation</a:t>
            </a:r>
          </a:p>
        </p:txBody>
      </p:sp>
      <p:sp>
        <p:nvSpPr>
          <p:cNvPr id="3" name="Subtitle 2">
            <a:extLst>
              <a:ext uri="{FF2B5EF4-FFF2-40B4-BE49-F238E27FC236}">
                <a16:creationId xmlns:a16="http://schemas.microsoft.com/office/drawing/2014/main" id="{EE7ECA00-CFDF-4324-B7CD-EE7E3981A5D0}"/>
              </a:ext>
            </a:extLst>
          </p:cNvPr>
          <p:cNvSpPr>
            <a:spLocks noGrp="1"/>
          </p:cNvSpPr>
          <p:nvPr>
            <p:ph type="subTitle" idx="1"/>
          </p:nvPr>
        </p:nvSpPr>
        <p:spPr>
          <a:xfrm>
            <a:off x="3248554" y="3423839"/>
            <a:ext cx="5160830" cy="857250"/>
          </a:xfrm>
        </p:spPr>
        <p:txBody>
          <a:bodyPr rtlCol="0">
            <a:noAutofit/>
          </a:bodyPr>
          <a:lstStyle/>
          <a:p>
            <a:pPr algn="ctr"/>
            <a:r>
              <a:rPr lang="en-US" b="1" dirty="0">
                <a:solidFill>
                  <a:srgbClr val="29C5CD"/>
                </a:solidFill>
              </a:rPr>
              <a:t>Claire Hannan, MPH</a:t>
            </a:r>
          </a:p>
          <a:p>
            <a:pPr algn="ctr"/>
            <a:r>
              <a:rPr lang="en-US" b="1" dirty="0">
                <a:solidFill>
                  <a:srgbClr val="29C5CD"/>
                </a:solidFill>
              </a:rPr>
              <a:t>Executive Director, Assoc of IZ Managers                           </a:t>
            </a:r>
          </a:p>
          <a:p>
            <a:pPr algn="ctr"/>
            <a:r>
              <a:rPr lang="en-US" b="1" dirty="0">
                <a:solidFill>
                  <a:srgbClr val="29C5CD"/>
                </a:solidFill>
              </a:rPr>
              <a:t>October 14, 2020</a:t>
            </a:r>
          </a:p>
        </p:txBody>
      </p:sp>
      <p:pic>
        <p:nvPicPr>
          <p:cNvPr id="87044" name="Picture 4">
            <a:extLst>
              <a:ext uri="{FF2B5EF4-FFF2-40B4-BE49-F238E27FC236}">
                <a16:creationId xmlns:a16="http://schemas.microsoft.com/office/drawing/2014/main" id="{F6D46C9C-6E60-4E16-831C-2968B4B65B42}"/>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800100" y="93267"/>
            <a:ext cx="7543800" cy="162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A person wearing a suit and tie smiling at the camera&#10;&#10;Description automatically generated">
            <a:extLst>
              <a:ext uri="{FF2B5EF4-FFF2-40B4-BE49-F238E27FC236}">
                <a16:creationId xmlns:a16="http://schemas.microsoft.com/office/drawing/2014/main" id="{630855E1-397C-43BA-83D6-766F80EF7C04}"/>
              </a:ext>
              <a:ext uri="{C183D7F6-B498-43B3-948B-1728B52AA6E4}">
                <adec:decorative xmlns:adec="http://schemas.microsoft.com/office/drawing/2017/decorative" val="0"/>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385" r="-2" b="28509"/>
          <a:stretch/>
        </p:blipFill>
        <p:spPr bwMode="auto">
          <a:xfrm>
            <a:off x="342900" y="1719661"/>
            <a:ext cx="2905655" cy="25825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221B8-BAA6-4914-85BE-8601169512AA}"/>
              </a:ext>
            </a:extLst>
          </p:cNvPr>
          <p:cNvSpPr>
            <a:spLocks noGrp="1"/>
          </p:cNvSpPr>
          <p:nvPr>
            <p:ph type="title"/>
          </p:nvPr>
        </p:nvSpPr>
        <p:spPr/>
        <p:txBody>
          <a:bodyPr/>
          <a:lstStyle/>
          <a:p>
            <a:r>
              <a:rPr lang="en-US" b="1" dirty="0">
                <a:solidFill>
                  <a:srgbClr val="0070C0"/>
                </a:solidFill>
              </a:rPr>
              <a:t>Agenda</a:t>
            </a:r>
            <a:r>
              <a:rPr lang="en-US" dirty="0"/>
              <a:t> 	</a:t>
            </a:r>
          </a:p>
        </p:txBody>
      </p:sp>
      <p:sp>
        <p:nvSpPr>
          <p:cNvPr id="3" name="Content Placeholder 2">
            <a:extLst>
              <a:ext uri="{FF2B5EF4-FFF2-40B4-BE49-F238E27FC236}">
                <a16:creationId xmlns:a16="http://schemas.microsoft.com/office/drawing/2014/main" id="{2C9E66C0-C57D-4E29-953E-63898193B5E4}"/>
              </a:ext>
            </a:extLst>
          </p:cNvPr>
          <p:cNvSpPr>
            <a:spLocks noGrp="1"/>
          </p:cNvSpPr>
          <p:nvPr>
            <p:ph idx="1"/>
          </p:nvPr>
        </p:nvSpPr>
        <p:spPr>
          <a:xfrm>
            <a:off x="777478" y="1397398"/>
            <a:ext cx="7543800" cy="3017044"/>
          </a:xfrm>
        </p:spPr>
        <p:txBody>
          <a:bodyPr/>
          <a:lstStyle/>
          <a:p>
            <a:pPr>
              <a:buFont typeface="Arial" panose="020B0604020202020204" pitchFamily="34" charset="0"/>
              <a:buChar char="•"/>
            </a:pPr>
            <a:r>
              <a:rPr lang="en-US" sz="2400" dirty="0">
                <a:solidFill>
                  <a:schemeClr val="tx1"/>
                </a:solidFill>
              </a:rPr>
              <a:t> Introduction to AIM</a:t>
            </a:r>
          </a:p>
          <a:p>
            <a:pPr>
              <a:buFont typeface="Arial" panose="020B0604020202020204" pitchFamily="34" charset="0"/>
              <a:buChar char="•"/>
            </a:pPr>
            <a:r>
              <a:rPr lang="en-US" sz="2400" dirty="0">
                <a:solidFill>
                  <a:schemeClr val="tx1"/>
                </a:solidFill>
              </a:rPr>
              <a:t> COVID-19 vaccine development</a:t>
            </a:r>
          </a:p>
          <a:p>
            <a:pPr>
              <a:buFont typeface="Arial" panose="020B0604020202020204" pitchFamily="34" charset="0"/>
              <a:buChar char="•"/>
            </a:pPr>
            <a:r>
              <a:rPr lang="en-US" sz="2400" dirty="0">
                <a:solidFill>
                  <a:schemeClr val="tx1"/>
                </a:solidFill>
              </a:rPr>
              <a:t> COVID-19 vaccine distribution plan</a:t>
            </a:r>
          </a:p>
          <a:p>
            <a:pPr>
              <a:buFont typeface="Arial" panose="020B0604020202020204" pitchFamily="34" charset="0"/>
              <a:buChar char="•"/>
            </a:pPr>
            <a:r>
              <a:rPr lang="en-US" sz="2400" dirty="0">
                <a:solidFill>
                  <a:schemeClr val="tx1"/>
                </a:solidFill>
              </a:rPr>
              <a:t> CDC’s Interim Playbook for Jurisdictional Operations and state COVID-19 vaccine planning</a:t>
            </a:r>
          </a:p>
          <a:p>
            <a:pPr>
              <a:buFont typeface="Arial" panose="020B0604020202020204" pitchFamily="34" charset="0"/>
              <a:buChar char="•"/>
            </a:pPr>
            <a:endParaRPr lang="en-US" sz="2400" dirty="0">
              <a:solidFill>
                <a:schemeClr val="tx1"/>
              </a:solidFill>
            </a:endParaRPr>
          </a:p>
        </p:txBody>
      </p:sp>
      <p:pic>
        <p:nvPicPr>
          <p:cNvPr id="4" name="Picture 3">
            <a:extLst>
              <a:ext uri="{FF2B5EF4-FFF2-40B4-BE49-F238E27FC236}">
                <a16:creationId xmlns:a16="http://schemas.microsoft.com/office/drawing/2014/main" id="{960C556F-9980-4AA4-8D51-A2958787F63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23858" y="81889"/>
            <a:ext cx="1138238" cy="6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89550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19E62-B47E-4029-8F00-0808CA0EC116}"/>
              </a:ext>
            </a:extLst>
          </p:cNvPr>
          <p:cNvSpPr>
            <a:spLocks noGrp="1"/>
          </p:cNvSpPr>
          <p:nvPr>
            <p:ph type="title"/>
          </p:nvPr>
        </p:nvSpPr>
        <p:spPr/>
        <p:txBody>
          <a:bodyPr>
            <a:normAutofit/>
          </a:bodyPr>
          <a:lstStyle/>
          <a:p>
            <a:r>
              <a:rPr lang="en-US" sz="3200" b="1" dirty="0">
                <a:solidFill>
                  <a:srgbClr val="0070C0"/>
                </a:solidFill>
              </a:rPr>
              <a:t>Association of Immunization Managers (AIM)</a:t>
            </a:r>
          </a:p>
        </p:txBody>
      </p:sp>
      <p:sp>
        <p:nvSpPr>
          <p:cNvPr id="3" name="Content Placeholder 2">
            <a:extLst>
              <a:ext uri="{FF2B5EF4-FFF2-40B4-BE49-F238E27FC236}">
                <a16:creationId xmlns:a16="http://schemas.microsoft.com/office/drawing/2014/main" id="{15166D73-0FD8-44A1-9DB3-C1EE4117DA9B}"/>
              </a:ext>
            </a:extLst>
          </p:cNvPr>
          <p:cNvSpPr>
            <a:spLocks noGrp="1"/>
          </p:cNvSpPr>
          <p:nvPr>
            <p:ph idx="1"/>
          </p:nvPr>
        </p:nvSpPr>
        <p:spPr/>
        <p:txBody>
          <a:bodyPr/>
          <a:lstStyle/>
          <a:p>
            <a:r>
              <a:rPr lang="en-US" sz="2250" dirty="0"/>
              <a:t>AIM represents the 64 immunization programs who receive funding from CDC’s National Center for Immunization and Respiratory Diseases (NCIRD). These 64 immunization programs are in 50 states, 5 major cities + DC, the territories, and Pacific Islands</a:t>
            </a:r>
          </a:p>
          <a:p>
            <a:r>
              <a:rPr lang="en-US" sz="2250" dirty="0"/>
              <a:t>These 64 immunization programs are tasked with COVID-19 vaccine planning: distribution, administration, and tracking. </a:t>
            </a:r>
          </a:p>
        </p:txBody>
      </p:sp>
      <p:sp>
        <p:nvSpPr>
          <p:cNvPr id="4" name="Slide Number Placeholder 3">
            <a:extLst>
              <a:ext uri="{FF2B5EF4-FFF2-40B4-BE49-F238E27FC236}">
                <a16:creationId xmlns:a16="http://schemas.microsoft.com/office/drawing/2014/main" id="{B26CEC27-8500-4E8A-A9F9-61BA7AC76D0F}"/>
              </a:ext>
            </a:extLst>
          </p:cNvPr>
          <p:cNvSpPr>
            <a:spLocks noGrp="1"/>
          </p:cNvSpPr>
          <p:nvPr>
            <p:ph type="sldNum" sz="quarter" idx="12"/>
          </p:nvPr>
        </p:nvSpPr>
        <p:spPr/>
        <p:txBody>
          <a:bodyPr/>
          <a:lstStyle/>
          <a:p>
            <a:pPr defTabSz="685800" eaLnBrk="0" fontAlgn="base" hangingPunct="0">
              <a:spcBef>
                <a:spcPct val="0"/>
              </a:spcBef>
              <a:spcAft>
                <a:spcPct val="0"/>
              </a:spcAft>
              <a:defRPr/>
            </a:pPr>
            <a:fld id="{6AE41D8E-E117-492A-A912-804BA069A2EF}" type="slidenum">
              <a:rPr lang="en-US"/>
              <a:pPr defTabSz="685800" eaLnBrk="0" fontAlgn="base" hangingPunct="0">
                <a:spcBef>
                  <a:spcPct val="0"/>
                </a:spcBef>
                <a:spcAft>
                  <a:spcPct val="0"/>
                </a:spcAft>
                <a:defRPr/>
              </a:pPr>
              <a:t>13</a:t>
            </a:fld>
            <a:endParaRPr lang="en-US"/>
          </a:p>
        </p:txBody>
      </p:sp>
      <p:pic>
        <p:nvPicPr>
          <p:cNvPr id="6" name="Picture 5">
            <a:extLst>
              <a:ext uri="{FF2B5EF4-FFF2-40B4-BE49-F238E27FC236}">
                <a16:creationId xmlns:a16="http://schemas.microsoft.com/office/drawing/2014/main" id="{5F421778-9B55-48C5-967B-90E91F9404B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17656" y="257771"/>
            <a:ext cx="1138238" cy="6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79824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B6A3-BCEB-4ABB-903F-619E2B11C1CC}"/>
              </a:ext>
            </a:extLst>
          </p:cNvPr>
          <p:cNvSpPr>
            <a:spLocks noGrp="1"/>
          </p:cNvSpPr>
          <p:nvPr>
            <p:ph type="title"/>
          </p:nvPr>
        </p:nvSpPr>
        <p:spPr>
          <a:xfrm>
            <a:off x="3633256" y="197645"/>
            <a:ext cx="4776107" cy="1088068"/>
          </a:xfrm>
        </p:spPr>
        <p:txBody>
          <a:bodyPr vert="horz" lIns="68580" tIns="34290" rIns="68580" bIns="34290" rtlCol="0" anchor="b">
            <a:normAutofit/>
          </a:bodyPr>
          <a:lstStyle/>
          <a:p>
            <a:pPr eaLnBrk="1" hangingPunct="1"/>
            <a:r>
              <a:rPr lang="en-US" sz="3000" b="1" dirty="0">
                <a:solidFill>
                  <a:srgbClr val="0070C0"/>
                </a:solidFill>
              </a:rPr>
              <a:t>Operation Warp Speed</a:t>
            </a:r>
            <a:br>
              <a:rPr lang="en-US" sz="3000" b="1" dirty="0">
                <a:solidFill>
                  <a:srgbClr val="0070C0"/>
                </a:solidFill>
              </a:rPr>
            </a:br>
            <a:r>
              <a:rPr lang="en-US" sz="3000" b="1" dirty="0">
                <a:solidFill>
                  <a:srgbClr val="0070C0"/>
                </a:solidFill>
              </a:rPr>
              <a:t>May 15, 2020</a:t>
            </a:r>
          </a:p>
        </p:txBody>
      </p:sp>
      <p:pic>
        <p:nvPicPr>
          <p:cNvPr id="326658" name="Picture 2" descr="A group of people in a park&#10;&#10;Description automatically generated">
            <a:extLst>
              <a:ext uri="{FF2B5EF4-FFF2-40B4-BE49-F238E27FC236}">
                <a16:creationId xmlns:a16="http://schemas.microsoft.com/office/drawing/2014/main" id="{55F5D82D-B81D-4B58-8ECC-B8E8C615EA05}"/>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22619" r="32161" b="1"/>
          <a:stretch/>
        </p:blipFill>
        <p:spPr bwMode="auto">
          <a:xfrm>
            <a:off x="15" y="-9096"/>
            <a:ext cx="3490707" cy="515259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E24464A8-3D6F-47D5-A282-A5FB4D310C79}"/>
              </a:ext>
            </a:extLst>
          </p:cNvPr>
          <p:cNvSpPr>
            <a:spLocks noGrp="1"/>
          </p:cNvSpPr>
          <p:nvPr>
            <p:ph type="sldNum" sz="quarter" idx="12"/>
          </p:nvPr>
        </p:nvSpPr>
        <p:spPr>
          <a:xfrm>
            <a:off x="7425344" y="4844839"/>
            <a:ext cx="984019" cy="273844"/>
          </a:xfrm>
        </p:spPr>
        <p:txBody>
          <a:bodyPr vert="horz" lIns="68580" tIns="34290" rIns="68580" bIns="34290" rtlCol="0" anchor="ctr">
            <a:normAutofit/>
          </a:bodyPr>
          <a:lstStyle/>
          <a:p>
            <a:pPr defTabSz="685800" fontAlgn="base">
              <a:spcBef>
                <a:spcPct val="0"/>
              </a:spcBef>
              <a:spcAft>
                <a:spcPts val="450"/>
              </a:spcAft>
              <a:defRPr/>
            </a:pPr>
            <a:fld id="{BDE0E522-F653-43FB-9EF8-2BBBF1394D77}" type="slidenum">
              <a:rPr lang="en-US">
                <a:solidFill>
                  <a:prstClr val="black">
                    <a:lumMod val="75000"/>
                    <a:lumOff val="25000"/>
                  </a:prstClr>
                </a:solidFill>
                <a:latin typeface="Calibri" panose="020F0502020204030204"/>
              </a:rPr>
              <a:pPr defTabSz="685800" fontAlgn="base">
                <a:spcBef>
                  <a:spcPct val="0"/>
                </a:spcBef>
                <a:spcAft>
                  <a:spcPts val="450"/>
                </a:spcAft>
                <a:defRPr/>
              </a:pPr>
              <a:t>14</a:t>
            </a:fld>
            <a:endParaRPr lang="en-US">
              <a:solidFill>
                <a:prstClr val="black">
                  <a:lumMod val="75000"/>
                  <a:lumOff val="25000"/>
                </a:prstClr>
              </a:solidFill>
              <a:latin typeface="Calibri" panose="020F0502020204030204"/>
            </a:endParaRPr>
          </a:p>
        </p:txBody>
      </p:sp>
      <p:pic>
        <p:nvPicPr>
          <p:cNvPr id="9" name="Picture 8" descr="A close up of a sign&#10;&#10;Description automatically generated">
            <a:extLst>
              <a:ext uri="{FF2B5EF4-FFF2-40B4-BE49-F238E27FC236}">
                <a16:creationId xmlns:a16="http://schemas.microsoft.com/office/drawing/2014/main" id="{19BD71FA-9813-8743-9A92-324445804DF2}"/>
              </a:ext>
            </a:extLst>
          </p:cNvPr>
          <p:cNvPicPr/>
          <p:nvPr/>
        </p:nvPicPr>
        <p:blipFill>
          <a:blip r:embed="rId5" cstate="email">
            <a:extLst>
              <a:ext uri="{28A0092B-C50C-407E-A947-70E740481C1C}">
                <a14:useLocalDpi xmlns:a14="http://schemas.microsoft.com/office/drawing/2010/main" val="0"/>
              </a:ext>
            </a:extLst>
          </a:blip>
          <a:stretch>
            <a:fillRect/>
          </a:stretch>
        </p:blipFill>
        <p:spPr>
          <a:xfrm>
            <a:off x="7772401" y="61097"/>
            <a:ext cx="1294172" cy="680582"/>
          </a:xfrm>
          <a:prstGeom prst="rect">
            <a:avLst/>
          </a:prstGeom>
        </p:spPr>
      </p:pic>
      <p:sp>
        <p:nvSpPr>
          <p:cNvPr id="6" name="Content Placeholder 5">
            <a:extLst>
              <a:ext uri="{FF2B5EF4-FFF2-40B4-BE49-F238E27FC236}">
                <a16:creationId xmlns:a16="http://schemas.microsoft.com/office/drawing/2014/main" id="{6A504111-C721-4CCC-9213-1E3C6CD8350D}"/>
              </a:ext>
            </a:extLst>
          </p:cNvPr>
          <p:cNvSpPr>
            <a:spLocks noGrp="1"/>
          </p:cNvSpPr>
          <p:nvPr>
            <p:ph sz="half" idx="2"/>
          </p:nvPr>
        </p:nvSpPr>
        <p:spPr/>
        <p:txBody>
          <a:bodyPr/>
          <a:lstStyle/>
          <a:p>
            <a:endParaRPr lang="en-US"/>
          </a:p>
        </p:txBody>
      </p:sp>
      <p:pic>
        <p:nvPicPr>
          <p:cNvPr id="8" name="Picture 7">
            <a:extLst>
              <a:ext uri="{FF2B5EF4-FFF2-40B4-BE49-F238E27FC236}">
                <a16:creationId xmlns:a16="http://schemas.microsoft.com/office/drawing/2014/main" id="{4819082E-5E7A-4D7F-84A7-75BD7CDF4D09}"/>
              </a:ext>
            </a:extLst>
          </p:cNvPr>
          <p:cNvPicPr>
            <a:picLocks noChangeAspect="1"/>
          </p:cNvPicPr>
          <p:nvPr/>
        </p:nvPicPr>
        <p:blipFill rotWithShape="1">
          <a:blip r:embed="rId6"/>
          <a:srcRect l="17083" t="10864" r="18789" b="5811"/>
          <a:stretch/>
        </p:blipFill>
        <p:spPr>
          <a:xfrm>
            <a:off x="3490721" y="1306074"/>
            <a:ext cx="5650425" cy="3829453"/>
          </a:xfrm>
          <a:prstGeom prst="rect">
            <a:avLst/>
          </a:prstGeom>
        </p:spPr>
      </p:pic>
    </p:spTree>
    <p:custDataLst>
      <p:tags r:id="rId1"/>
    </p:custDataLst>
    <p:extLst>
      <p:ext uri="{BB962C8B-B14F-4D97-AF65-F5344CB8AC3E}">
        <p14:creationId xmlns:p14="http://schemas.microsoft.com/office/powerpoint/2010/main" val="3197716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342900"/>
            <a:ext cx="8455914" cy="445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390906"/>
            <a:ext cx="8359902"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a:solidFill>
                <a:prstClr val="white"/>
              </a:solidFill>
              <a:latin typeface="Calibri" panose="020F0502020204030204"/>
            </a:endParaRPr>
          </a:p>
        </p:txBody>
      </p:sp>
      <p:sp>
        <p:nvSpPr>
          <p:cNvPr id="2" name="Slide Number Placeholder 1">
            <a:extLst>
              <a:ext uri="{FF2B5EF4-FFF2-40B4-BE49-F238E27FC236}">
                <a16:creationId xmlns:a16="http://schemas.microsoft.com/office/drawing/2014/main" id="{74C898C6-6784-4A43-9230-19AB2FF75EFB}"/>
              </a:ext>
            </a:extLst>
          </p:cNvPr>
          <p:cNvSpPr>
            <a:spLocks noGrp="1"/>
          </p:cNvSpPr>
          <p:nvPr>
            <p:ph type="sldNum" sz="quarter" idx="12"/>
          </p:nvPr>
        </p:nvSpPr>
        <p:spPr>
          <a:xfrm>
            <a:off x="7425344" y="4844839"/>
            <a:ext cx="984019" cy="273844"/>
          </a:xfrm>
        </p:spPr>
        <p:txBody>
          <a:bodyPr>
            <a:normAutofit/>
          </a:bodyPr>
          <a:lstStyle/>
          <a:p>
            <a:pPr defTabSz="685800" eaLnBrk="0" fontAlgn="base" hangingPunct="0">
              <a:spcBef>
                <a:spcPct val="0"/>
              </a:spcBef>
              <a:spcAft>
                <a:spcPts val="450"/>
              </a:spcAft>
              <a:defRPr/>
            </a:pPr>
            <a:fld id="{7D4D9237-8518-48B5-A64B-EE303532CD92}" type="slidenum">
              <a:rPr lang="en-US" altLang="en-US"/>
              <a:pPr defTabSz="685800" eaLnBrk="0" fontAlgn="base" hangingPunct="0">
                <a:spcBef>
                  <a:spcPct val="0"/>
                </a:spcBef>
                <a:spcAft>
                  <a:spcPts val="450"/>
                </a:spcAft>
                <a:defRPr/>
              </a:pPr>
              <a:t>15</a:t>
            </a:fld>
            <a:endParaRPr lang="en-US" altLang="en-US"/>
          </a:p>
        </p:txBody>
      </p:sp>
      <p:pic>
        <p:nvPicPr>
          <p:cNvPr id="7" name="Picture 6">
            <a:extLst>
              <a:ext uri="{FF2B5EF4-FFF2-40B4-BE49-F238E27FC236}">
                <a16:creationId xmlns:a16="http://schemas.microsoft.com/office/drawing/2014/main" id="{08739A5F-27DF-41B1-880E-144D6D7DB4E0}"/>
              </a:ext>
            </a:extLst>
          </p:cNvPr>
          <p:cNvPicPr>
            <a:picLocks noChangeAspect="1"/>
          </p:cNvPicPr>
          <p:nvPr/>
        </p:nvPicPr>
        <p:blipFill rotWithShape="1">
          <a:blip r:embed="rId4"/>
          <a:srcRect l="11894" t="18981" r="13567" b="8574"/>
          <a:stretch/>
        </p:blipFill>
        <p:spPr>
          <a:xfrm>
            <a:off x="48006" y="97102"/>
            <a:ext cx="9053020" cy="4949296"/>
          </a:xfrm>
          <a:prstGeom prst="rect">
            <a:avLst/>
          </a:prstGeom>
        </p:spPr>
      </p:pic>
    </p:spTree>
    <p:custDataLst>
      <p:tags r:id="rId1"/>
    </p:custDataLst>
    <p:extLst>
      <p:ext uri="{BB962C8B-B14F-4D97-AF65-F5344CB8AC3E}">
        <p14:creationId xmlns:p14="http://schemas.microsoft.com/office/powerpoint/2010/main" val="997174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342900"/>
            <a:ext cx="8455914" cy="445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390906"/>
            <a:ext cx="8359902"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a:solidFill>
                <a:prstClr val="white"/>
              </a:solidFill>
              <a:latin typeface="Calibri" panose="020F0502020204030204"/>
            </a:endParaRPr>
          </a:p>
        </p:txBody>
      </p:sp>
      <p:pic>
        <p:nvPicPr>
          <p:cNvPr id="4" name="Picture 3">
            <a:extLst>
              <a:ext uri="{FF2B5EF4-FFF2-40B4-BE49-F238E27FC236}">
                <a16:creationId xmlns:a16="http://schemas.microsoft.com/office/drawing/2014/main" id="{F0F580A8-3008-4FAF-9B39-DDC5B099243F}"/>
              </a:ext>
            </a:extLst>
          </p:cNvPr>
          <p:cNvPicPr>
            <a:picLocks noChangeAspect="1"/>
          </p:cNvPicPr>
          <p:nvPr/>
        </p:nvPicPr>
        <p:blipFill rotWithShape="1">
          <a:blip r:embed="rId4"/>
          <a:srcRect l="14767" t="10280" r="15836" b="5362"/>
          <a:stretch/>
        </p:blipFill>
        <p:spPr>
          <a:xfrm>
            <a:off x="66798" y="75836"/>
            <a:ext cx="9010403" cy="4991827"/>
          </a:xfrm>
          <a:prstGeom prst="rect">
            <a:avLst/>
          </a:prstGeom>
        </p:spPr>
      </p:pic>
      <p:sp>
        <p:nvSpPr>
          <p:cNvPr id="2" name="Slide Number Placeholder 1">
            <a:extLst>
              <a:ext uri="{FF2B5EF4-FFF2-40B4-BE49-F238E27FC236}">
                <a16:creationId xmlns:a16="http://schemas.microsoft.com/office/drawing/2014/main" id="{74C898C6-6784-4A43-9230-19AB2FF75EFB}"/>
              </a:ext>
            </a:extLst>
          </p:cNvPr>
          <p:cNvSpPr>
            <a:spLocks noGrp="1"/>
          </p:cNvSpPr>
          <p:nvPr>
            <p:ph type="sldNum" sz="quarter" idx="12"/>
          </p:nvPr>
        </p:nvSpPr>
        <p:spPr>
          <a:xfrm>
            <a:off x="7425344" y="4844839"/>
            <a:ext cx="984019" cy="273844"/>
          </a:xfrm>
        </p:spPr>
        <p:txBody>
          <a:bodyPr>
            <a:normAutofit/>
          </a:bodyPr>
          <a:lstStyle/>
          <a:p>
            <a:pPr defTabSz="685800" eaLnBrk="0" fontAlgn="base" hangingPunct="0">
              <a:spcBef>
                <a:spcPct val="0"/>
              </a:spcBef>
              <a:spcAft>
                <a:spcPts val="450"/>
              </a:spcAft>
              <a:defRPr/>
            </a:pPr>
            <a:fld id="{7D4D9237-8518-48B5-A64B-EE303532CD92}" type="slidenum">
              <a:rPr lang="en-US" altLang="en-US"/>
              <a:pPr defTabSz="685800" eaLnBrk="0" fontAlgn="base" hangingPunct="0">
                <a:spcBef>
                  <a:spcPct val="0"/>
                </a:spcBef>
                <a:spcAft>
                  <a:spcPts val="450"/>
                </a:spcAft>
                <a:defRPr/>
              </a:pPr>
              <a:t>16</a:t>
            </a:fld>
            <a:endParaRPr lang="en-US" altLang="en-US"/>
          </a:p>
        </p:txBody>
      </p:sp>
    </p:spTree>
    <p:custDataLst>
      <p:tags r:id="rId1"/>
    </p:custDataLst>
    <p:extLst>
      <p:ext uri="{BB962C8B-B14F-4D97-AF65-F5344CB8AC3E}">
        <p14:creationId xmlns:p14="http://schemas.microsoft.com/office/powerpoint/2010/main" val="2356978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41244-7492-494C-9593-C3975F091F85}"/>
              </a:ext>
            </a:extLst>
          </p:cNvPr>
          <p:cNvSpPr>
            <a:spLocks noGrp="1"/>
          </p:cNvSpPr>
          <p:nvPr>
            <p:ph type="title"/>
          </p:nvPr>
        </p:nvSpPr>
        <p:spPr>
          <a:xfrm>
            <a:off x="822721" y="215504"/>
            <a:ext cx="7543800" cy="1087040"/>
          </a:xfrm>
        </p:spPr>
        <p:txBody>
          <a:bodyPr>
            <a:normAutofit/>
          </a:bodyPr>
          <a:lstStyle/>
          <a:p>
            <a:r>
              <a:rPr lang="en-US" sz="3200" b="1" dirty="0">
                <a:solidFill>
                  <a:srgbClr val="0070C0"/>
                </a:solidFill>
              </a:rPr>
              <a:t>FDA COVID-19 Vaccine Guidance for Industry  </a:t>
            </a:r>
          </a:p>
        </p:txBody>
      </p:sp>
      <p:sp>
        <p:nvSpPr>
          <p:cNvPr id="3" name="Content Placeholder 2">
            <a:extLst>
              <a:ext uri="{FF2B5EF4-FFF2-40B4-BE49-F238E27FC236}">
                <a16:creationId xmlns:a16="http://schemas.microsoft.com/office/drawing/2014/main" id="{84CE3374-D416-427E-AAAD-9E5D1028A3FF}"/>
              </a:ext>
            </a:extLst>
          </p:cNvPr>
          <p:cNvSpPr>
            <a:spLocks noGrp="1"/>
          </p:cNvSpPr>
          <p:nvPr>
            <p:ph idx="1"/>
          </p:nvPr>
        </p:nvSpPr>
        <p:spPr>
          <a:xfrm>
            <a:off x="822721" y="1469838"/>
            <a:ext cx="7169362" cy="3017044"/>
          </a:xfrm>
        </p:spPr>
        <p:txBody>
          <a:bodyPr/>
          <a:lstStyle/>
          <a:p>
            <a:pPr>
              <a:buFont typeface="Arial" panose="020B0604020202020204" pitchFamily="34" charset="0"/>
              <a:buChar char="•"/>
            </a:pPr>
            <a:r>
              <a:rPr lang="en-US" dirty="0"/>
              <a:t>Development and Licensure of Vaccines to Prevent COVID-19, June 2020</a:t>
            </a:r>
          </a:p>
          <a:p>
            <a:pPr lvl="1">
              <a:buFont typeface="Arial" panose="020B0604020202020204" pitchFamily="34" charset="0"/>
              <a:buChar char="•"/>
            </a:pPr>
            <a:r>
              <a:rPr lang="en-US" sz="1500" dirty="0"/>
              <a:t>Demonstrate 50% effectiveness</a:t>
            </a:r>
          </a:p>
          <a:p>
            <a:pPr>
              <a:buFont typeface="Arial" panose="020B0604020202020204" pitchFamily="34" charset="0"/>
              <a:buChar char="•"/>
            </a:pPr>
            <a:r>
              <a:rPr lang="en-US" dirty="0"/>
              <a:t>Emergency Use Authorization for Vaccines to Prevent COVID-19, October 2020</a:t>
            </a:r>
          </a:p>
          <a:p>
            <a:pPr lvl="1">
              <a:buFont typeface="Arial" panose="020B0604020202020204" pitchFamily="34" charset="0"/>
              <a:buChar char="•"/>
            </a:pPr>
            <a:r>
              <a:rPr lang="en-US" sz="1500" dirty="0"/>
              <a:t>Follow-up duration of at least two months after completion of the full vaccination regimen to help provide adequate information to assess a vaccine’s benefit-risk profile</a:t>
            </a:r>
          </a:p>
          <a:p>
            <a:pPr>
              <a:buFont typeface="Arial" panose="020B0604020202020204" pitchFamily="34" charset="0"/>
              <a:buChar char="•"/>
            </a:pPr>
            <a:r>
              <a:rPr lang="en-US" dirty="0"/>
              <a:t>EUA:</a:t>
            </a:r>
          </a:p>
          <a:p>
            <a:pPr lvl="1">
              <a:buFont typeface="Arial" panose="020B0604020202020204" pitchFamily="34" charset="0"/>
              <a:buChar char="•"/>
            </a:pPr>
            <a:r>
              <a:rPr lang="en-US" sz="1500" dirty="0"/>
              <a:t>Declared HHS emergency </a:t>
            </a:r>
          </a:p>
          <a:p>
            <a:pPr lvl="1">
              <a:buFont typeface="Arial" panose="020B0604020202020204" pitchFamily="34" charset="0"/>
              <a:buChar char="•"/>
            </a:pPr>
            <a:r>
              <a:rPr lang="en-US" sz="1500" dirty="0"/>
              <a:t>Evidence of effectiveness</a:t>
            </a:r>
          </a:p>
          <a:p>
            <a:pPr lvl="1">
              <a:buFont typeface="Arial" panose="020B0604020202020204" pitchFamily="34" charset="0"/>
              <a:buChar char="•"/>
            </a:pPr>
            <a:r>
              <a:rPr lang="en-US" sz="1500" dirty="0"/>
              <a:t>Known and potential benefits outweigh </a:t>
            </a:r>
            <a:br>
              <a:rPr lang="en-US" sz="1500" dirty="0"/>
            </a:br>
            <a:r>
              <a:rPr lang="en-US" sz="1500" dirty="0"/>
              <a:t>known and potential risk</a:t>
            </a:r>
          </a:p>
          <a:p>
            <a:pPr lvl="1">
              <a:buFont typeface="Arial" panose="020B0604020202020204" pitchFamily="34" charset="0"/>
              <a:buChar char="•"/>
            </a:pPr>
            <a:r>
              <a:rPr lang="en-US" sz="1500" dirty="0"/>
              <a:t>No adequate, approved and available alternative </a:t>
            </a:r>
          </a:p>
          <a:p>
            <a:pPr marL="150019" lvl="1" indent="0">
              <a:buNone/>
            </a:pPr>
            <a:endParaRPr lang="en-US" dirty="0"/>
          </a:p>
        </p:txBody>
      </p:sp>
      <p:sp>
        <p:nvSpPr>
          <p:cNvPr id="4" name="Slide Number Placeholder 3">
            <a:extLst>
              <a:ext uri="{FF2B5EF4-FFF2-40B4-BE49-F238E27FC236}">
                <a16:creationId xmlns:a16="http://schemas.microsoft.com/office/drawing/2014/main" id="{3C7E14A0-4238-4D06-AD89-1FD150B8A96C}"/>
              </a:ext>
            </a:extLst>
          </p:cNvPr>
          <p:cNvSpPr>
            <a:spLocks noGrp="1"/>
          </p:cNvSpPr>
          <p:nvPr>
            <p:ph type="sldNum" sz="quarter" idx="12"/>
          </p:nvPr>
        </p:nvSpPr>
        <p:spPr/>
        <p:txBody>
          <a:bodyPr/>
          <a:lstStyle/>
          <a:p>
            <a:pPr defTabSz="685800" eaLnBrk="0" fontAlgn="base" hangingPunct="0">
              <a:spcBef>
                <a:spcPct val="0"/>
              </a:spcBef>
              <a:spcAft>
                <a:spcPct val="0"/>
              </a:spcAft>
              <a:defRPr/>
            </a:pPr>
            <a:fld id="{6AE41D8E-E117-492A-A912-804BA069A2EF}" type="slidenum">
              <a:rPr lang="en-US"/>
              <a:pPr defTabSz="685800" eaLnBrk="0" fontAlgn="base" hangingPunct="0">
                <a:spcBef>
                  <a:spcPct val="0"/>
                </a:spcBef>
                <a:spcAft>
                  <a:spcPct val="0"/>
                </a:spcAft>
                <a:defRPr/>
              </a:pPr>
              <a:t>17</a:t>
            </a:fld>
            <a:endParaRPr lang="en-US"/>
          </a:p>
        </p:txBody>
      </p:sp>
      <p:pic>
        <p:nvPicPr>
          <p:cNvPr id="6" name="Picture 5">
            <a:extLst>
              <a:ext uri="{FF2B5EF4-FFF2-40B4-BE49-F238E27FC236}">
                <a16:creationId xmlns:a16="http://schemas.microsoft.com/office/drawing/2014/main" id="{E6BBC30C-1ED9-4B76-9876-36DE527811AC}"/>
              </a:ext>
            </a:extLst>
          </p:cNvPr>
          <p:cNvPicPr>
            <a:picLocks noChangeAspect="1"/>
          </p:cNvPicPr>
          <p:nvPr/>
        </p:nvPicPr>
        <p:blipFill rotWithShape="1">
          <a:blip r:embed="rId4"/>
          <a:srcRect l="6136" t="22302" r="43955" b="50001"/>
          <a:stretch/>
        </p:blipFill>
        <p:spPr>
          <a:xfrm>
            <a:off x="4443734" y="2785528"/>
            <a:ext cx="4563688" cy="1424594"/>
          </a:xfrm>
          <a:prstGeom prst="rect">
            <a:avLst/>
          </a:prstGeom>
        </p:spPr>
      </p:pic>
    </p:spTree>
    <p:custDataLst>
      <p:tags r:id="rId1"/>
    </p:custDataLst>
    <p:extLst>
      <p:ext uri="{BB962C8B-B14F-4D97-AF65-F5344CB8AC3E}">
        <p14:creationId xmlns:p14="http://schemas.microsoft.com/office/powerpoint/2010/main" val="1791981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41244-7492-494C-9593-C3975F091F85}"/>
              </a:ext>
            </a:extLst>
          </p:cNvPr>
          <p:cNvSpPr>
            <a:spLocks noGrp="1"/>
          </p:cNvSpPr>
          <p:nvPr>
            <p:ph type="title"/>
          </p:nvPr>
        </p:nvSpPr>
        <p:spPr>
          <a:xfrm>
            <a:off x="797442" y="215504"/>
            <a:ext cx="7569080" cy="1087040"/>
          </a:xfrm>
        </p:spPr>
        <p:txBody>
          <a:bodyPr/>
          <a:lstStyle/>
          <a:p>
            <a:r>
              <a:rPr lang="en-US" b="1" dirty="0">
                <a:solidFill>
                  <a:srgbClr val="0070C0"/>
                </a:solidFill>
              </a:rPr>
              <a:t>COVID-19 Vaccine Approval and Recommendation Process </a:t>
            </a:r>
          </a:p>
        </p:txBody>
      </p:sp>
      <p:sp>
        <p:nvSpPr>
          <p:cNvPr id="3" name="Content Placeholder 2">
            <a:extLst>
              <a:ext uri="{FF2B5EF4-FFF2-40B4-BE49-F238E27FC236}">
                <a16:creationId xmlns:a16="http://schemas.microsoft.com/office/drawing/2014/main" id="{84CE3374-D416-427E-AAAD-9E5D1028A3FF}"/>
              </a:ext>
            </a:extLst>
          </p:cNvPr>
          <p:cNvSpPr>
            <a:spLocks noGrp="1"/>
          </p:cNvSpPr>
          <p:nvPr>
            <p:ph idx="1"/>
          </p:nvPr>
        </p:nvSpPr>
        <p:spPr>
          <a:xfrm>
            <a:off x="797442" y="1565076"/>
            <a:ext cx="5218666" cy="3017044"/>
          </a:xfrm>
        </p:spPr>
        <p:txBody>
          <a:bodyPr/>
          <a:lstStyle/>
          <a:p>
            <a:pPr>
              <a:buFont typeface="Arial" panose="020B0604020202020204" pitchFamily="34" charset="0"/>
              <a:buChar char="•"/>
            </a:pPr>
            <a:r>
              <a:rPr lang="en-US" sz="1800" dirty="0"/>
              <a:t>FDA approves vaccine licensure request or authorizes its use under Emergency Use Authorization (regulatory authority)</a:t>
            </a:r>
          </a:p>
          <a:p>
            <a:pPr>
              <a:buFont typeface="Arial" panose="020B0604020202020204" pitchFamily="34" charset="0"/>
              <a:buChar char="•"/>
            </a:pPr>
            <a:r>
              <a:rPr lang="en-US" sz="1800" dirty="0"/>
              <a:t>CDC makes recommendations on the</a:t>
            </a:r>
            <a:r>
              <a:rPr lang="en-US" sz="1800" i="1" dirty="0"/>
              <a:t> use </a:t>
            </a:r>
            <a:r>
              <a:rPr lang="en-US" sz="1800" dirty="0"/>
              <a:t>of vaccine once it is authorized or licensed (CDC/ACIP recommendations are covered by health insurance)</a:t>
            </a:r>
          </a:p>
          <a:p>
            <a:pPr>
              <a:buFont typeface="Arial" panose="020B0604020202020204" pitchFamily="34" charset="0"/>
              <a:buChar char="•"/>
            </a:pPr>
            <a:r>
              <a:rPr lang="en-US" sz="1800" dirty="0"/>
              <a:t>Two independent advisory committees: Vaccines and Related Biological Products Advisory Committee (VRBPAC) advises FDA; Advisory Committee on Immunization Practices (ACIP) advises CDC </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C7E14A0-4238-4D06-AD89-1FD150B8A96C}"/>
              </a:ext>
            </a:extLst>
          </p:cNvPr>
          <p:cNvSpPr>
            <a:spLocks noGrp="1"/>
          </p:cNvSpPr>
          <p:nvPr>
            <p:ph type="sldNum" sz="quarter" idx="12"/>
          </p:nvPr>
        </p:nvSpPr>
        <p:spPr/>
        <p:txBody>
          <a:bodyPr/>
          <a:lstStyle/>
          <a:p>
            <a:pPr defTabSz="685800" eaLnBrk="0" fontAlgn="base" hangingPunct="0">
              <a:spcBef>
                <a:spcPct val="0"/>
              </a:spcBef>
              <a:spcAft>
                <a:spcPct val="0"/>
              </a:spcAft>
              <a:defRPr/>
            </a:pPr>
            <a:fld id="{6AE41D8E-E117-492A-A912-804BA069A2EF}" type="slidenum">
              <a:rPr lang="en-US"/>
              <a:pPr defTabSz="685800" eaLnBrk="0" fontAlgn="base" hangingPunct="0">
                <a:spcBef>
                  <a:spcPct val="0"/>
                </a:spcBef>
                <a:spcAft>
                  <a:spcPct val="0"/>
                </a:spcAft>
                <a:defRPr/>
              </a:pPr>
              <a:t>18</a:t>
            </a:fld>
            <a:endParaRPr lang="en-US"/>
          </a:p>
        </p:txBody>
      </p:sp>
      <p:pic>
        <p:nvPicPr>
          <p:cNvPr id="8" name="Picture 7">
            <a:extLst>
              <a:ext uri="{FF2B5EF4-FFF2-40B4-BE49-F238E27FC236}">
                <a16:creationId xmlns:a16="http://schemas.microsoft.com/office/drawing/2014/main" id="{F44578AF-172E-4D48-B30D-025D4F69D155}"/>
              </a:ext>
            </a:extLst>
          </p:cNvPr>
          <p:cNvPicPr>
            <a:picLocks noChangeAspect="1"/>
          </p:cNvPicPr>
          <p:nvPr/>
        </p:nvPicPr>
        <p:blipFill rotWithShape="1">
          <a:blip r:embed="rId4"/>
          <a:srcRect l="48818" t="36606" r="18591" b="9818"/>
          <a:stretch/>
        </p:blipFill>
        <p:spPr>
          <a:xfrm>
            <a:off x="6016109" y="1695765"/>
            <a:ext cx="2980113" cy="2755669"/>
          </a:xfrm>
          <a:prstGeom prst="rect">
            <a:avLst/>
          </a:prstGeom>
        </p:spPr>
      </p:pic>
    </p:spTree>
    <p:custDataLst>
      <p:tags r:id="rId1"/>
    </p:custDataLst>
    <p:extLst>
      <p:ext uri="{BB962C8B-B14F-4D97-AF65-F5344CB8AC3E}">
        <p14:creationId xmlns:p14="http://schemas.microsoft.com/office/powerpoint/2010/main" val="3980151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BA4E1FF-E353-4C74-B123-A6F38BC5B74F}"/>
              </a:ext>
            </a:extLst>
          </p:cNvPr>
          <p:cNvSpPr>
            <a:spLocks noGrp="1"/>
          </p:cNvSpPr>
          <p:nvPr>
            <p:ph type="body" sz="half" idx="2"/>
          </p:nvPr>
        </p:nvSpPr>
        <p:spPr>
          <a:xfrm>
            <a:off x="142875" y="652384"/>
            <a:ext cx="2843213" cy="3569573"/>
          </a:xfrm>
        </p:spPr>
        <p:txBody>
          <a:bodyPr>
            <a:noAutofit/>
          </a:bodyPr>
          <a:lstStyle/>
          <a:p>
            <a:r>
              <a:rPr lang="en-US" sz="1800" dirty="0"/>
              <a:t>FDA and CDC continue to monitor vaccine safety after it is licensed or approved for use</a:t>
            </a:r>
          </a:p>
          <a:p>
            <a:r>
              <a:rPr lang="en-US" sz="1800" dirty="0"/>
              <a:t>Multiple surveillance systems are used to track adverse events following vaccination</a:t>
            </a:r>
          </a:p>
          <a:p>
            <a:r>
              <a:rPr lang="en-US" sz="1800" dirty="0"/>
              <a:t>Any adverse events occurring more frequently in vaccinated persons than in non-vaccinated persons will be investigated as a potential safety signal</a:t>
            </a:r>
          </a:p>
        </p:txBody>
      </p:sp>
      <p:sp>
        <p:nvSpPr>
          <p:cNvPr id="5" name="Slide Number Placeholder 4">
            <a:extLst>
              <a:ext uri="{FF2B5EF4-FFF2-40B4-BE49-F238E27FC236}">
                <a16:creationId xmlns:a16="http://schemas.microsoft.com/office/drawing/2014/main" id="{FD94F93D-5AD6-4722-952F-F768A083276A}"/>
              </a:ext>
            </a:extLst>
          </p:cNvPr>
          <p:cNvSpPr>
            <a:spLocks noGrp="1"/>
          </p:cNvSpPr>
          <p:nvPr>
            <p:ph type="sldNum" sz="quarter" idx="12"/>
          </p:nvPr>
        </p:nvSpPr>
        <p:spPr/>
        <p:txBody>
          <a:bodyPr/>
          <a:lstStyle/>
          <a:p>
            <a:pPr defTabSz="685800" eaLnBrk="0" fontAlgn="base" hangingPunct="0">
              <a:spcBef>
                <a:spcPct val="0"/>
              </a:spcBef>
              <a:spcAft>
                <a:spcPct val="0"/>
              </a:spcAft>
              <a:defRPr/>
            </a:pPr>
            <a:fld id="{FDF708E8-CA39-4FA2-AEDB-B6617E042FD2}" type="slidenum">
              <a:rPr lang="en-US" altLang="en-US">
                <a:solidFill>
                  <a:srgbClr val="344068"/>
                </a:solidFill>
              </a:rPr>
              <a:pPr defTabSz="685800" eaLnBrk="0" fontAlgn="base" hangingPunct="0">
                <a:spcBef>
                  <a:spcPct val="0"/>
                </a:spcBef>
                <a:spcAft>
                  <a:spcPct val="0"/>
                </a:spcAft>
                <a:defRPr/>
              </a:pPr>
              <a:t>19</a:t>
            </a:fld>
            <a:endParaRPr lang="en-US" altLang="en-US">
              <a:solidFill>
                <a:srgbClr val="344068"/>
              </a:solidFill>
            </a:endParaRPr>
          </a:p>
        </p:txBody>
      </p:sp>
      <p:pic>
        <p:nvPicPr>
          <p:cNvPr id="9" name="Content Placeholder 8">
            <a:extLst>
              <a:ext uri="{FF2B5EF4-FFF2-40B4-BE49-F238E27FC236}">
                <a16:creationId xmlns:a16="http://schemas.microsoft.com/office/drawing/2014/main" id="{51124F5D-571A-4E03-9D00-5931903CD6FD}"/>
              </a:ext>
            </a:extLst>
          </p:cNvPr>
          <p:cNvPicPr>
            <a:picLocks noGrp="1" noChangeAspect="1"/>
          </p:cNvPicPr>
          <p:nvPr>
            <p:ph idx="1"/>
          </p:nvPr>
        </p:nvPicPr>
        <p:blipFill rotWithShape="1">
          <a:blip r:embed="rId3"/>
          <a:srcRect l="24894" t="9036" r="24680" b="18322"/>
          <a:stretch/>
        </p:blipFill>
        <p:spPr>
          <a:xfrm>
            <a:off x="3348208" y="294993"/>
            <a:ext cx="5619413" cy="4553515"/>
          </a:xfrm>
          <a:prstGeom prst="rect">
            <a:avLst/>
          </a:prstGeom>
        </p:spPr>
      </p:pic>
    </p:spTree>
    <p:custDataLst>
      <p:tags r:id="rId1"/>
    </p:custDataLst>
    <p:extLst>
      <p:ext uri="{BB962C8B-B14F-4D97-AF65-F5344CB8AC3E}">
        <p14:creationId xmlns:p14="http://schemas.microsoft.com/office/powerpoint/2010/main" val="4185065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879A81DA-7E9F-4042-8C9B-CC128EFB6969}"/>
              </a:ext>
            </a:extLst>
          </p:cNvPr>
          <p:cNvSpPr txBox="1"/>
          <p:nvPr/>
        </p:nvSpPr>
        <p:spPr>
          <a:xfrm>
            <a:off x="630271" y="4104409"/>
            <a:ext cx="1737500" cy="654627"/>
          </a:xfrm>
          <a:prstGeom prst="rect">
            <a:avLst/>
          </a:prstGeom>
        </p:spPr>
        <p:txBody>
          <a:bodyPr vert="horz" wrap="square" lIns="91440" tIns="45720" rIns="91440" bIns="45720" rtlCol="0">
            <a:normAutofit/>
          </a:bodyPr>
          <a:lstStyle/>
          <a:p>
            <a:pPr marL="457200" indent="-457200">
              <a:buClr>
                <a:srgbClr val="1C82B8"/>
              </a:buClr>
            </a:pPr>
            <a:endParaRPr lang="en-US" sz="2400" dirty="0">
              <a:latin typeface="Helvetica"/>
              <a:cs typeface="Helvetica"/>
            </a:endParaRPr>
          </a:p>
        </p:txBody>
      </p:sp>
      <p:sp>
        <p:nvSpPr>
          <p:cNvPr id="31" name="Text Placeholder 2">
            <a:extLst>
              <a:ext uri="{FF2B5EF4-FFF2-40B4-BE49-F238E27FC236}">
                <a16:creationId xmlns:a16="http://schemas.microsoft.com/office/drawing/2014/main" id="{5101AE0C-928B-438E-AB80-C55E2CC08936}"/>
              </a:ext>
            </a:extLst>
          </p:cNvPr>
          <p:cNvSpPr>
            <a:spLocks noGrp="1"/>
          </p:cNvSpPr>
          <p:nvPr>
            <p:ph type="body" sz="quarter" idx="10"/>
          </p:nvPr>
        </p:nvSpPr>
        <p:spPr>
          <a:xfrm>
            <a:off x="749554" y="1231900"/>
            <a:ext cx="7556246" cy="542925"/>
          </a:xfrm>
        </p:spPr>
        <p:txBody>
          <a:bodyPr/>
          <a:lstStyle/>
          <a:p>
            <a:r>
              <a:rPr lang="en-US" dirty="0"/>
              <a:t>Today’s Presenters</a:t>
            </a:r>
          </a:p>
        </p:txBody>
      </p:sp>
      <p:pic>
        <p:nvPicPr>
          <p:cNvPr id="37" name="Picture 36">
            <a:extLst>
              <a:ext uri="{FF2B5EF4-FFF2-40B4-BE49-F238E27FC236}">
                <a16:creationId xmlns:a16="http://schemas.microsoft.com/office/drawing/2014/main" id="{99F501C4-04A0-4E26-8B8D-F342E1974BF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637694" y="2257302"/>
            <a:ext cx="2209870" cy="1654298"/>
          </a:xfrm>
          <a:prstGeom prst="roundRect">
            <a:avLst>
              <a:gd name="adj" fmla="val 8594"/>
            </a:avLst>
          </a:prstGeom>
          <a:solidFill>
            <a:srgbClr val="FFFFFF">
              <a:shade val="85000"/>
            </a:srgbClr>
          </a:solidFill>
          <a:ln>
            <a:noFill/>
          </a:ln>
          <a:effectLst>
            <a:reflection blurRad="12700" stA="20000" endPos="28000" dist="5000" dir="5400000" sy="-100000" algn="bl" rotWithShape="0"/>
            <a:softEdge rad="31750"/>
          </a:effectLst>
        </p:spPr>
      </p:pic>
      <p:sp>
        <p:nvSpPr>
          <p:cNvPr id="40" name="TextBox 39">
            <a:extLst>
              <a:ext uri="{FF2B5EF4-FFF2-40B4-BE49-F238E27FC236}">
                <a16:creationId xmlns:a16="http://schemas.microsoft.com/office/drawing/2014/main" id="{0678CD76-4CE2-4355-B5EC-FF2EF94EC5BA}"/>
              </a:ext>
            </a:extLst>
          </p:cNvPr>
          <p:cNvSpPr txBox="1"/>
          <p:nvPr/>
        </p:nvSpPr>
        <p:spPr>
          <a:xfrm>
            <a:off x="3467065" y="4383970"/>
            <a:ext cx="2496855" cy="614750"/>
          </a:xfrm>
          <a:prstGeom prst="rect">
            <a:avLst/>
          </a:prstGeom>
        </p:spPr>
        <p:txBody>
          <a:bodyPr vert="horz" wrap="square" lIns="91440" tIns="45720" rIns="91440" bIns="45720" rtlCol="0">
            <a:normAutofit/>
          </a:bodyPr>
          <a:lstStyle/>
          <a:p>
            <a:pPr marL="457200" indent="-457200">
              <a:buClr>
                <a:srgbClr val="1C82B8"/>
              </a:buClr>
            </a:pPr>
            <a:endParaRPr lang="en-US" sz="2400" dirty="0">
              <a:latin typeface="Helvetica"/>
              <a:cs typeface="Helvetica"/>
            </a:endParaRPr>
          </a:p>
        </p:txBody>
      </p:sp>
      <p:sp>
        <p:nvSpPr>
          <p:cNvPr id="43" name="TextBox 42">
            <a:extLst>
              <a:ext uri="{FF2B5EF4-FFF2-40B4-BE49-F238E27FC236}">
                <a16:creationId xmlns:a16="http://schemas.microsoft.com/office/drawing/2014/main" id="{470077B6-2756-4FB0-9160-D6D52E4A9651}"/>
              </a:ext>
            </a:extLst>
          </p:cNvPr>
          <p:cNvSpPr txBox="1"/>
          <p:nvPr/>
        </p:nvSpPr>
        <p:spPr>
          <a:xfrm>
            <a:off x="506148" y="4188393"/>
            <a:ext cx="4561608" cy="542925"/>
          </a:xfrm>
          <a:prstGeom prst="rect">
            <a:avLst/>
          </a:prstGeom>
        </p:spPr>
        <p:txBody>
          <a:bodyPr vert="horz" wrap="square" lIns="91440" tIns="45720" rIns="91440" bIns="45720" rtlCol="0">
            <a:noAutofit/>
          </a:bodyPr>
          <a:lstStyle/>
          <a:p>
            <a:pPr marL="457200" indent="-457200" algn="ctr">
              <a:buClr>
                <a:srgbClr val="1C82B8"/>
              </a:buClr>
            </a:pPr>
            <a:r>
              <a:rPr lang="en-US" sz="1200" dirty="0">
                <a:solidFill>
                  <a:schemeClr val="bg1"/>
                </a:solidFill>
                <a:latin typeface="Helvetica"/>
                <a:cs typeface="Helvetica"/>
              </a:rPr>
              <a:t>Tad McGalliard</a:t>
            </a:r>
          </a:p>
          <a:p>
            <a:pPr marL="457200" indent="-457200" algn="ctr">
              <a:buClr>
                <a:srgbClr val="1C82B8"/>
              </a:buClr>
            </a:pPr>
            <a:r>
              <a:rPr lang="en-US" sz="1200" dirty="0">
                <a:solidFill>
                  <a:schemeClr val="bg1"/>
                </a:solidFill>
                <a:latin typeface="Helvetica"/>
                <a:cs typeface="Helvetica"/>
              </a:rPr>
              <a:t>Director, Research and Technical Assistance</a:t>
            </a:r>
          </a:p>
          <a:p>
            <a:pPr marL="457200" indent="-457200" algn="ctr">
              <a:buClr>
                <a:srgbClr val="1C82B8"/>
              </a:buClr>
            </a:pPr>
            <a:r>
              <a:rPr lang="en-US" sz="1200" dirty="0">
                <a:solidFill>
                  <a:schemeClr val="bg1"/>
                </a:solidFill>
                <a:latin typeface="Helvetica"/>
                <a:cs typeface="Helvetica"/>
              </a:rPr>
              <a:t>ICMA</a:t>
            </a:r>
          </a:p>
        </p:txBody>
      </p:sp>
      <p:pic>
        <p:nvPicPr>
          <p:cNvPr id="2" name="Picture 1">
            <a:extLst>
              <a:ext uri="{FF2B5EF4-FFF2-40B4-BE49-F238E27FC236}">
                <a16:creationId xmlns:a16="http://schemas.microsoft.com/office/drawing/2014/main" id="{DD213342-107C-4D34-924B-23A30D073D39}"/>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417" r="-1" b="39238"/>
          <a:stretch/>
        </p:blipFill>
        <p:spPr>
          <a:xfrm>
            <a:off x="5012448" y="2257302"/>
            <a:ext cx="2167336" cy="1654298"/>
          </a:xfrm>
          <a:prstGeom prst="roundRect">
            <a:avLst>
              <a:gd name="adj" fmla="val 8594"/>
            </a:avLst>
          </a:prstGeom>
          <a:solidFill>
            <a:srgbClr val="FFFFFF">
              <a:shade val="85000"/>
            </a:srgbClr>
          </a:solidFill>
          <a:ln>
            <a:noFill/>
          </a:ln>
          <a:effectLst>
            <a:reflection blurRad="12700" stA="20000" endPos="28000" dist="5000" dir="5400000" sy="-100000" algn="bl" rotWithShape="0"/>
            <a:softEdge rad="31750"/>
          </a:effectLst>
        </p:spPr>
      </p:pic>
      <p:sp>
        <p:nvSpPr>
          <p:cNvPr id="3" name="TextBox 2">
            <a:extLst>
              <a:ext uri="{FF2B5EF4-FFF2-40B4-BE49-F238E27FC236}">
                <a16:creationId xmlns:a16="http://schemas.microsoft.com/office/drawing/2014/main" id="{B73EF3D0-54E0-48C7-A1A3-758B4180415F}"/>
              </a:ext>
            </a:extLst>
          </p:cNvPr>
          <p:cNvSpPr txBox="1"/>
          <p:nvPr/>
        </p:nvSpPr>
        <p:spPr>
          <a:xfrm>
            <a:off x="3815312" y="4188393"/>
            <a:ext cx="4561608" cy="542925"/>
          </a:xfrm>
          <a:prstGeom prst="rect">
            <a:avLst/>
          </a:prstGeom>
        </p:spPr>
        <p:txBody>
          <a:bodyPr vert="horz" wrap="square" lIns="91440" tIns="45720" rIns="91440" bIns="45720" rtlCol="0">
            <a:noAutofit/>
          </a:bodyPr>
          <a:lstStyle/>
          <a:p>
            <a:pPr marL="457200" indent="-457200" algn="ctr">
              <a:buClr>
                <a:srgbClr val="1C82B8"/>
              </a:buClr>
            </a:pPr>
            <a:r>
              <a:rPr lang="en-US" sz="1200" dirty="0">
                <a:solidFill>
                  <a:schemeClr val="bg1"/>
                </a:solidFill>
                <a:latin typeface="Helvetica"/>
                <a:cs typeface="Helvetica"/>
              </a:rPr>
              <a:t>Claire Hannan, MPH</a:t>
            </a:r>
          </a:p>
          <a:p>
            <a:pPr marL="457200" indent="-457200" algn="ctr">
              <a:buClr>
                <a:srgbClr val="1C82B8"/>
              </a:buClr>
            </a:pPr>
            <a:r>
              <a:rPr lang="en-US" sz="1200" dirty="0">
                <a:solidFill>
                  <a:schemeClr val="bg1"/>
                </a:solidFill>
                <a:latin typeface="Helvetica"/>
                <a:cs typeface="Helvetica"/>
              </a:rPr>
              <a:t>Executive Director</a:t>
            </a:r>
          </a:p>
          <a:p>
            <a:pPr marL="457200" indent="-457200" algn="ctr">
              <a:buClr>
                <a:srgbClr val="1C82B8"/>
              </a:buClr>
            </a:pPr>
            <a:r>
              <a:rPr lang="en-US" sz="1200" dirty="0">
                <a:solidFill>
                  <a:schemeClr val="bg1"/>
                </a:solidFill>
                <a:latin typeface="Helvetica"/>
                <a:cs typeface="Helvetica"/>
              </a:rPr>
              <a:t>Association for Immunization Managers</a:t>
            </a:r>
          </a:p>
        </p:txBody>
      </p:sp>
    </p:spTree>
    <p:custDataLst>
      <p:tags r:id="rId1"/>
    </p:custDataLst>
    <p:extLst>
      <p:ext uri="{BB962C8B-B14F-4D97-AF65-F5344CB8AC3E}">
        <p14:creationId xmlns:p14="http://schemas.microsoft.com/office/powerpoint/2010/main" val="332295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550A6-E0D4-430B-8BB5-514843EC8D24}"/>
              </a:ext>
            </a:extLst>
          </p:cNvPr>
          <p:cNvSpPr>
            <a:spLocks noGrp="1"/>
          </p:cNvSpPr>
          <p:nvPr>
            <p:ph type="title"/>
          </p:nvPr>
        </p:nvSpPr>
        <p:spPr>
          <a:xfrm>
            <a:off x="489098" y="261937"/>
            <a:ext cx="7920287" cy="766763"/>
          </a:xfrm>
        </p:spPr>
        <p:txBody>
          <a:bodyPr/>
          <a:lstStyle/>
          <a:p>
            <a:r>
              <a:rPr lang="en-US" b="1" dirty="0">
                <a:solidFill>
                  <a:srgbClr val="0070C0"/>
                </a:solidFill>
              </a:rPr>
              <a:t>V-SAFE Safety Surveillance</a:t>
            </a:r>
          </a:p>
        </p:txBody>
      </p:sp>
      <p:sp>
        <p:nvSpPr>
          <p:cNvPr id="4" name="Slide Number Placeholder 3">
            <a:extLst>
              <a:ext uri="{FF2B5EF4-FFF2-40B4-BE49-F238E27FC236}">
                <a16:creationId xmlns:a16="http://schemas.microsoft.com/office/drawing/2014/main" id="{9C71B94B-10FF-402F-8634-448F2B2E4C94}"/>
              </a:ext>
            </a:extLst>
          </p:cNvPr>
          <p:cNvSpPr>
            <a:spLocks noGrp="1"/>
          </p:cNvSpPr>
          <p:nvPr>
            <p:ph type="sldNum" sz="quarter" idx="12"/>
          </p:nvPr>
        </p:nvSpPr>
        <p:spPr/>
        <p:txBody>
          <a:bodyPr/>
          <a:lstStyle/>
          <a:p>
            <a:pPr defTabSz="685800" eaLnBrk="0" fontAlgn="base" hangingPunct="0">
              <a:spcBef>
                <a:spcPct val="0"/>
              </a:spcBef>
              <a:spcAft>
                <a:spcPct val="0"/>
              </a:spcAft>
              <a:defRPr/>
            </a:pPr>
            <a:fld id="{6AE41D8E-E117-492A-A912-804BA069A2EF}" type="slidenum">
              <a:rPr lang="en-US"/>
              <a:pPr defTabSz="685800" eaLnBrk="0" fontAlgn="base" hangingPunct="0">
                <a:spcBef>
                  <a:spcPct val="0"/>
                </a:spcBef>
                <a:spcAft>
                  <a:spcPct val="0"/>
                </a:spcAft>
                <a:defRPr/>
              </a:pPr>
              <a:t>20</a:t>
            </a:fld>
            <a:endParaRPr lang="en-US"/>
          </a:p>
        </p:txBody>
      </p:sp>
      <p:pic>
        <p:nvPicPr>
          <p:cNvPr id="6" name="Content Placeholder 5">
            <a:extLst>
              <a:ext uri="{FF2B5EF4-FFF2-40B4-BE49-F238E27FC236}">
                <a16:creationId xmlns:a16="http://schemas.microsoft.com/office/drawing/2014/main" id="{880ED62F-F926-4D42-8513-B104547C4C4E}"/>
              </a:ext>
            </a:extLst>
          </p:cNvPr>
          <p:cNvPicPr>
            <a:picLocks noGrp="1" noChangeAspect="1"/>
          </p:cNvPicPr>
          <p:nvPr>
            <p:ph idx="1"/>
          </p:nvPr>
        </p:nvPicPr>
        <p:blipFill rotWithShape="1">
          <a:blip r:embed="rId3"/>
          <a:srcRect l="11528" t="12346" r="13056" b="5810"/>
          <a:stretch/>
        </p:blipFill>
        <p:spPr>
          <a:xfrm>
            <a:off x="489098" y="1028700"/>
            <a:ext cx="8048846" cy="4089798"/>
          </a:xfrm>
          <a:prstGeom prst="rect">
            <a:avLst/>
          </a:prstGeom>
        </p:spPr>
      </p:pic>
    </p:spTree>
    <p:custDataLst>
      <p:tags r:id="rId1"/>
    </p:custDataLst>
    <p:extLst>
      <p:ext uri="{BB962C8B-B14F-4D97-AF65-F5344CB8AC3E}">
        <p14:creationId xmlns:p14="http://schemas.microsoft.com/office/powerpoint/2010/main" val="766102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9FAE5-CC5D-44BC-97D2-E9BBB1B5A88A}"/>
              </a:ext>
            </a:extLst>
          </p:cNvPr>
          <p:cNvSpPr>
            <a:spLocks noGrp="1"/>
          </p:cNvSpPr>
          <p:nvPr>
            <p:ph type="title"/>
          </p:nvPr>
        </p:nvSpPr>
        <p:spPr>
          <a:xfrm>
            <a:off x="797442" y="214953"/>
            <a:ext cx="7569318" cy="1088068"/>
          </a:xfrm>
        </p:spPr>
        <p:txBody>
          <a:bodyPr/>
          <a:lstStyle/>
          <a:p>
            <a:r>
              <a:rPr lang="en-US" b="1" dirty="0">
                <a:solidFill>
                  <a:srgbClr val="0070C0"/>
                </a:solidFill>
              </a:rPr>
              <a:t>COVID-19 Vaccine Development </a:t>
            </a:r>
          </a:p>
        </p:txBody>
      </p:sp>
      <p:sp>
        <p:nvSpPr>
          <p:cNvPr id="5" name="Slide Number Placeholder 4">
            <a:extLst>
              <a:ext uri="{FF2B5EF4-FFF2-40B4-BE49-F238E27FC236}">
                <a16:creationId xmlns:a16="http://schemas.microsoft.com/office/drawing/2014/main" id="{ABAB8878-2DC2-4CCA-9F68-4E339FA6BC62}"/>
              </a:ext>
            </a:extLst>
          </p:cNvPr>
          <p:cNvSpPr>
            <a:spLocks noGrp="1"/>
          </p:cNvSpPr>
          <p:nvPr>
            <p:ph type="sldNum" sz="quarter" idx="12"/>
          </p:nvPr>
        </p:nvSpPr>
        <p:spPr/>
        <p:txBody>
          <a:bodyPr/>
          <a:lstStyle/>
          <a:p>
            <a:pPr defTabSz="685800" eaLnBrk="0" fontAlgn="base" hangingPunct="0">
              <a:spcBef>
                <a:spcPct val="0"/>
              </a:spcBef>
              <a:spcAft>
                <a:spcPct val="0"/>
              </a:spcAft>
              <a:defRPr/>
            </a:pPr>
            <a:fld id="{5C3CEF6D-D31E-41B8-AACA-4F22AA8E7BD3}" type="slidenum">
              <a:rPr lang="en-US"/>
              <a:pPr defTabSz="685800" eaLnBrk="0" fontAlgn="base" hangingPunct="0">
                <a:spcBef>
                  <a:spcPct val="0"/>
                </a:spcBef>
                <a:spcAft>
                  <a:spcPct val="0"/>
                </a:spcAft>
                <a:defRPr/>
              </a:pPr>
              <a:t>21</a:t>
            </a:fld>
            <a:endParaRPr lang="en-US"/>
          </a:p>
        </p:txBody>
      </p:sp>
      <p:pic>
        <p:nvPicPr>
          <p:cNvPr id="9" name="Content Placeholder 8">
            <a:extLst>
              <a:ext uri="{FF2B5EF4-FFF2-40B4-BE49-F238E27FC236}">
                <a16:creationId xmlns:a16="http://schemas.microsoft.com/office/drawing/2014/main" id="{D491E36A-B28D-4AB6-93B3-9D60565147B4}"/>
              </a:ext>
            </a:extLst>
          </p:cNvPr>
          <p:cNvPicPr>
            <a:picLocks noGrp="1" noChangeAspect="1"/>
          </p:cNvPicPr>
          <p:nvPr>
            <p:ph sz="half" idx="1"/>
          </p:nvPr>
        </p:nvPicPr>
        <p:blipFill rotWithShape="1">
          <a:blip r:embed="rId4"/>
          <a:srcRect l="24767" t="45255" r="25690" b="11358"/>
          <a:stretch/>
        </p:blipFill>
        <p:spPr>
          <a:xfrm>
            <a:off x="372139" y="1445223"/>
            <a:ext cx="4161616" cy="3073613"/>
          </a:xfrm>
          <a:prstGeom prst="rect">
            <a:avLst/>
          </a:prstGeom>
        </p:spPr>
      </p:pic>
      <p:pic>
        <p:nvPicPr>
          <p:cNvPr id="13" name="Content Placeholder 12">
            <a:extLst>
              <a:ext uri="{FF2B5EF4-FFF2-40B4-BE49-F238E27FC236}">
                <a16:creationId xmlns:a16="http://schemas.microsoft.com/office/drawing/2014/main" id="{CF126921-F91E-4C3F-ACF9-B661260426C5}"/>
              </a:ext>
            </a:extLst>
          </p:cNvPr>
          <p:cNvPicPr>
            <a:picLocks noGrp="1" noChangeAspect="1"/>
          </p:cNvPicPr>
          <p:nvPr>
            <p:ph sz="half" idx="2"/>
          </p:nvPr>
        </p:nvPicPr>
        <p:blipFill rotWithShape="1">
          <a:blip r:embed="rId5"/>
          <a:srcRect l="9723" t="8643" r="28750" b="5810"/>
          <a:stretch/>
        </p:blipFill>
        <p:spPr>
          <a:xfrm>
            <a:off x="4663679" y="1445224"/>
            <a:ext cx="3702844" cy="2895989"/>
          </a:xfrm>
          <a:prstGeom prst="rect">
            <a:avLst/>
          </a:prstGeom>
        </p:spPr>
      </p:pic>
    </p:spTree>
    <p:custDataLst>
      <p:tags r:id="rId1"/>
    </p:custDataLst>
    <p:extLst>
      <p:ext uri="{BB962C8B-B14F-4D97-AF65-F5344CB8AC3E}">
        <p14:creationId xmlns:p14="http://schemas.microsoft.com/office/powerpoint/2010/main" val="412435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26E-45CF-46F8-A657-42AABA036804}"/>
              </a:ext>
            </a:extLst>
          </p:cNvPr>
          <p:cNvSpPr>
            <a:spLocks noGrp="1"/>
          </p:cNvSpPr>
          <p:nvPr>
            <p:ph type="title"/>
          </p:nvPr>
        </p:nvSpPr>
        <p:spPr>
          <a:xfrm>
            <a:off x="808074" y="215504"/>
            <a:ext cx="7558448" cy="1087040"/>
          </a:xfrm>
        </p:spPr>
        <p:txBody>
          <a:bodyPr/>
          <a:lstStyle/>
          <a:p>
            <a:r>
              <a:rPr lang="en-US" b="1" dirty="0">
                <a:solidFill>
                  <a:srgbClr val="0070C0"/>
                </a:solidFill>
              </a:rPr>
              <a:t>Promising Vaccine Candidates</a:t>
            </a:r>
          </a:p>
        </p:txBody>
      </p:sp>
      <p:sp>
        <p:nvSpPr>
          <p:cNvPr id="3" name="Content Placeholder 2">
            <a:extLst>
              <a:ext uri="{FF2B5EF4-FFF2-40B4-BE49-F238E27FC236}">
                <a16:creationId xmlns:a16="http://schemas.microsoft.com/office/drawing/2014/main" id="{10F35A53-92D0-40C1-A885-5FB25B07092D}"/>
              </a:ext>
            </a:extLst>
          </p:cNvPr>
          <p:cNvSpPr>
            <a:spLocks noGrp="1"/>
          </p:cNvSpPr>
          <p:nvPr>
            <p:ph idx="1"/>
          </p:nvPr>
        </p:nvSpPr>
        <p:spPr>
          <a:xfrm>
            <a:off x="808073" y="1389827"/>
            <a:ext cx="5422605" cy="3203928"/>
          </a:xfrm>
        </p:spPr>
        <p:txBody>
          <a:bodyPr/>
          <a:lstStyle/>
          <a:p>
            <a:r>
              <a:rPr lang="en-US" dirty="0"/>
              <a:t>Operation Warp Speed has invested in research and development of 14 promising vaccine candidates and contracted for manufacture of 6 vaccine candidates:</a:t>
            </a:r>
          </a:p>
          <a:p>
            <a:r>
              <a:rPr lang="en-US" dirty="0"/>
              <a:t>1. </a:t>
            </a:r>
            <a:r>
              <a:rPr lang="en-US" b="1" dirty="0"/>
              <a:t>Pfizer</a:t>
            </a:r>
            <a:r>
              <a:rPr lang="en-US" dirty="0"/>
              <a:t> (100 million doses, late 2020/early 2021) [2 dose series, 21 days apart, ultra cold, pkg in 975 dose increments, requires diluent]</a:t>
            </a:r>
          </a:p>
          <a:p>
            <a:r>
              <a:rPr lang="en-US" dirty="0"/>
              <a:t>2</a:t>
            </a:r>
            <a:r>
              <a:rPr lang="en-US" b="1" dirty="0"/>
              <a:t>. </a:t>
            </a:r>
            <a:r>
              <a:rPr lang="en-US" b="1" dirty="0" err="1"/>
              <a:t>Moderna</a:t>
            </a:r>
            <a:r>
              <a:rPr lang="en-US" b="1" dirty="0"/>
              <a:t> </a:t>
            </a:r>
            <a:r>
              <a:rPr lang="en-US" dirty="0"/>
              <a:t>(100 million doses, early 2021) [2 dose series, 28 days apart, frozen, 100 dose pkg]</a:t>
            </a:r>
          </a:p>
          <a:p>
            <a:r>
              <a:rPr lang="en-US" dirty="0"/>
              <a:t>3. </a:t>
            </a:r>
            <a:r>
              <a:rPr lang="en-US" b="1" dirty="0"/>
              <a:t>Johnson &amp; Johnson </a:t>
            </a:r>
            <a:r>
              <a:rPr lang="en-US" dirty="0"/>
              <a:t>(100 million doses, Spring 2021) [1 dose, refrigerator stable, 100 dose pkg]</a:t>
            </a:r>
          </a:p>
          <a:p>
            <a:r>
              <a:rPr lang="en-US" dirty="0"/>
              <a:t>4. </a:t>
            </a:r>
            <a:r>
              <a:rPr lang="en-US" b="1" dirty="0"/>
              <a:t>Astra Zeneca </a:t>
            </a:r>
            <a:r>
              <a:rPr lang="en-US" dirty="0"/>
              <a:t>(300 million doses)</a:t>
            </a:r>
            <a:endParaRPr lang="en-US" b="1" dirty="0"/>
          </a:p>
          <a:p>
            <a:r>
              <a:rPr lang="en-US" dirty="0"/>
              <a:t>5. </a:t>
            </a:r>
            <a:r>
              <a:rPr lang="en-US" b="1" dirty="0"/>
              <a:t>GSK/Sanofi </a:t>
            </a:r>
            <a:r>
              <a:rPr lang="en-US" dirty="0"/>
              <a:t>(100 million doses) </a:t>
            </a:r>
          </a:p>
          <a:p>
            <a:r>
              <a:rPr lang="en-US" dirty="0"/>
              <a:t>6. </a:t>
            </a:r>
            <a:r>
              <a:rPr lang="en-US" b="1" dirty="0" err="1"/>
              <a:t>Novavax</a:t>
            </a:r>
            <a:r>
              <a:rPr lang="en-US" dirty="0"/>
              <a:t> (100 million doses)</a:t>
            </a:r>
          </a:p>
        </p:txBody>
      </p:sp>
      <p:sp>
        <p:nvSpPr>
          <p:cNvPr id="4" name="Slide Number Placeholder 3">
            <a:extLst>
              <a:ext uri="{FF2B5EF4-FFF2-40B4-BE49-F238E27FC236}">
                <a16:creationId xmlns:a16="http://schemas.microsoft.com/office/drawing/2014/main" id="{8B121985-F270-456B-AEA1-471C3F5A14AB}"/>
              </a:ext>
            </a:extLst>
          </p:cNvPr>
          <p:cNvSpPr>
            <a:spLocks noGrp="1"/>
          </p:cNvSpPr>
          <p:nvPr>
            <p:ph type="sldNum" sz="quarter" idx="12"/>
          </p:nvPr>
        </p:nvSpPr>
        <p:spPr/>
        <p:txBody>
          <a:bodyPr/>
          <a:lstStyle/>
          <a:p>
            <a:pPr defTabSz="685800" eaLnBrk="0" fontAlgn="base" hangingPunct="0">
              <a:spcBef>
                <a:spcPct val="0"/>
              </a:spcBef>
              <a:spcAft>
                <a:spcPct val="0"/>
              </a:spcAft>
              <a:defRPr/>
            </a:pPr>
            <a:fld id="{6AE41D8E-E117-492A-A912-804BA069A2EF}" type="slidenum">
              <a:rPr lang="en-US"/>
              <a:pPr defTabSz="685800" eaLnBrk="0" fontAlgn="base" hangingPunct="0">
                <a:spcBef>
                  <a:spcPct val="0"/>
                </a:spcBef>
                <a:spcAft>
                  <a:spcPct val="0"/>
                </a:spcAft>
                <a:defRPr/>
              </a:pPr>
              <a:t>22</a:t>
            </a:fld>
            <a:endParaRPr lang="en-US"/>
          </a:p>
        </p:txBody>
      </p:sp>
      <p:pic>
        <p:nvPicPr>
          <p:cNvPr id="5" name="Picture 2">
            <a:extLst>
              <a:ext uri="{FF2B5EF4-FFF2-40B4-BE49-F238E27FC236}">
                <a16:creationId xmlns:a16="http://schemas.microsoft.com/office/drawing/2014/main" id="{6C2B23C6-4AA7-4444-8448-71AEAE8B8D42}"/>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07493" y="1302544"/>
            <a:ext cx="2736507" cy="19935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55870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7F12-B029-4971-8C65-3289ED878354}"/>
              </a:ext>
            </a:extLst>
          </p:cNvPr>
          <p:cNvSpPr>
            <a:spLocks noGrp="1"/>
          </p:cNvSpPr>
          <p:nvPr>
            <p:ph type="title"/>
          </p:nvPr>
        </p:nvSpPr>
        <p:spPr>
          <a:xfrm>
            <a:off x="797442" y="215504"/>
            <a:ext cx="7569080" cy="1087040"/>
          </a:xfrm>
        </p:spPr>
        <p:txBody>
          <a:bodyPr/>
          <a:lstStyle/>
          <a:p>
            <a:r>
              <a:rPr lang="en-US" b="1" dirty="0">
                <a:solidFill>
                  <a:srgbClr val="0070C0"/>
                </a:solidFill>
              </a:rPr>
              <a:t>COVID-19 Vaccine Phased Approach</a:t>
            </a:r>
          </a:p>
        </p:txBody>
      </p:sp>
      <p:sp>
        <p:nvSpPr>
          <p:cNvPr id="4" name="Slide Number Placeholder 3">
            <a:extLst>
              <a:ext uri="{FF2B5EF4-FFF2-40B4-BE49-F238E27FC236}">
                <a16:creationId xmlns:a16="http://schemas.microsoft.com/office/drawing/2014/main" id="{7156CDE5-4759-4AB4-9DF0-268DBD55C020}"/>
              </a:ext>
            </a:extLst>
          </p:cNvPr>
          <p:cNvSpPr>
            <a:spLocks noGrp="1"/>
          </p:cNvSpPr>
          <p:nvPr>
            <p:ph type="sldNum" sz="quarter" idx="12"/>
          </p:nvPr>
        </p:nvSpPr>
        <p:spPr/>
        <p:txBody>
          <a:bodyPr/>
          <a:lstStyle/>
          <a:p>
            <a:pPr defTabSz="685800" eaLnBrk="0" fontAlgn="base" hangingPunct="0">
              <a:spcBef>
                <a:spcPct val="0"/>
              </a:spcBef>
              <a:spcAft>
                <a:spcPct val="0"/>
              </a:spcAft>
              <a:defRPr/>
            </a:pPr>
            <a:fld id="{6AE41D8E-E117-492A-A912-804BA069A2EF}" type="slidenum">
              <a:rPr lang="en-US"/>
              <a:pPr defTabSz="685800" eaLnBrk="0" fontAlgn="base" hangingPunct="0">
                <a:spcBef>
                  <a:spcPct val="0"/>
                </a:spcBef>
                <a:spcAft>
                  <a:spcPct val="0"/>
                </a:spcAft>
                <a:defRPr/>
              </a:pPr>
              <a:t>23</a:t>
            </a:fld>
            <a:endParaRPr lang="en-US"/>
          </a:p>
        </p:txBody>
      </p:sp>
      <p:pic>
        <p:nvPicPr>
          <p:cNvPr id="7" name="Content Placeholder 6">
            <a:extLst>
              <a:ext uri="{FF2B5EF4-FFF2-40B4-BE49-F238E27FC236}">
                <a16:creationId xmlns:a16="http://schemas.microsoft.com/office/drawing/2014/main" id="{C87A8B7F-1DC9-4509-A5D6-B9FAD073E01D}"/>
              </a:ext>
            </a:extLst>
          </p:cNvPr>
          <p:cNvPicPr>
            <a:picLocks noGrp="1" noChangeAspect="1"/>
          </p:cNvPicPr>
          <p:nvPr>
            <p:ph idx="1"/>
          </p:nvPr>
        </p:nvPicPr>
        <p:blipFill rotWithShape="1">
          <a:blip r:embed="rId3"/>
          <a:srcRect l="3842" t="11544" r="8445" b="15284"/>
          <a:stretch/>
        </p:blipFill>
        <p:spPr>
          <a:xfrm>
            <a:off x="467833" y="1478161"/>
            <a:ext cx="6958096" cy="3265081"/>
          </a:xfrm>
          <a:prstGeom prst="rect">
            <a:avLst/>
          </a:prstGeom>
        </p:spPr>
      </p:pic>
    </p:spTree>
    <p:custDataLst>
      <p:tags r:id="rId1"/>
    </p:custDataLst>
    <p:extLst>
      <p:ext uri="{BB962C8B-B14F-4D97-AF65-F5344CB8AC3E}">
        <p14:creationId xmlns:p14="http://schemas.microsoft.com/office/powerpoint/2010/main" val="2415163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9BB4-4744-4A16-9DD8-5C4840D9A2F0}"/>
              </a:ext>
            </a:extLst>
          </p:cNvPr>
          <p:cNvSpPr>
            <a:spLocks noGrp="1"/>
          </p:cNvSpPr>
          <p:nvPr>
            <p:ph type="title"/>
          </p:nvPr>
        </p:nvSpPr>
        <p:spPr>
          <a:xfrm>
            <a:off x="808074" y="215504"/>
            <a:ext cx="7558448" cy="1087040"/>
          </a:xfrm>
        </p:spPr>
        <p:txBody>
          <a:bodyPr/>
          <a:lstStyle/>
          <a:p>
            <a:r>
              <a:rPr lang="en-US" b="1" dirty="0">
                <a:solidFill>
                  <a:srgbClr val="0070C0"/>
                </a:solidFill>
              </a:rPr>
              <a:t>National Academy of Science</a:t>
            </a:r>
            <a:br>
              <a:rPr lang="en-US" b="1" dirty="0">
                <a:solidFill>
                  <a:srgbClr val="0070C0"/>
                </a:solidFill>
              </a:rPr>
            </a:br>
            <a:r>
              <a:rPr lang="en-US" b="1" i="1" dirty="0">
                <a:solidFill>
                  <a:srgbClr val="0070C0"/>
                </a:solidFill>
              </a:rPr>
              <a:t>Framework for Equitable Distribution </a:t>
            </a:r>
            <a:endParaRPr lang="en-US" b="1" dirty="0">
              <a:solidFill>
                <a:srgbClr val="0070C0"/>
              </a:solidFill>
            </a:endParaRPr>
          </a:p>
        </p:txBody>
      </p:sp>
      <p:sp>
        <p:nvSpPr>
          <p:cNvPr id="4" name="Slide Number Placeholder 3">
            <a:extLst>
              <a:ext uri="{FF2B5EF4-FFF2-40B4-BE49-F238E27FC236}">
                <a16:creationId xmlns:a16="http://schemas.microsoft.com/office/drawing/2014/main" id="{2D8F681F-7CC4-452A-923F-C2A768CC4F7A}"/>
              </a:ext>
            </a:extLst>
          </p:cNvPr>
          <p:cNvSpPr>
            <a:spLocks noGrp="1"/>
          </p:cNvSpPr>
          <p:nvPr>
            <p:ph type="sldNum" sz="quarter" idx="12"/>
          </p:nvPr>
        </p:nvSpPr>
        <p:spPr/>
        <p:txBody>
          <a:bodyPr/>
          <a:lstStyle/>
          <a:p>
            <a:pPr defTabSz="685800" eaLnBrk="0" fontAlgn="base" hangingPunct="0">
              <a:spcBef>
                <a:spcPct val="0"/>
              </a:spcBef>
              <a:spcAft>
                <a:spcPct val="0"/>
              </a:spcAft>
              <a:defRPr/>
            </a:pPr>
            <a:fld id="{6AE41D8E-E117-492A-A912-804BA069A2EF}" type="slidenum">
              <a:rPr lang="en-US"/>
              <a:pPr defTabSz="685800" eaLnBrk="0" fontAlgn="base" hangingPunct="0">
                <a:spcBef>
                  <a:spcPct val="0"/>
                </a:spcBef>
                <a:spcAft>
                  <a:spcPct val="0"/>
                </a:spcAft>
                <a:defRPr/>
              </a:pPr>
              <a:t>24</a:t>
            </a:fld>
            <a:endParaRPr lang="en-US"/>
          </a:p>
        </p:txBody>
      </p:sp>
      <p:pic>
        <p:nvPicPr>
          <p:cNvPr id="6" name="Picture 8">
            <a:extLst>
              <a:ext uri="{FF2B5EF4-FFF2-40B4-BE49-F238E27FC236}">
                <a16:creationId xmlns:a16="http://schemas.microsoft.com/office/drawing/2014/main" id="{7D3C77D3-F531-40AD-84D0-311CBBE83BF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16178" y="1320265"/>
            <a:ext cx="6526343" cy="339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60281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BE03-7341-4927-AB0C-F3C8B171A02C}"/>
              </a:ext>
            </a:extLst>
          </p:cNvPr>
          <p:cNvSpPr>
            <a:spLocks noGrp="1"/>
          </p:cNvSpPr>
          <p:nvPr>
            <p:ph type="title"/>
          </p:nvPr>
        </p:nvSpPr>
        <p:spPr>
          <a:xfrm>
            <a:off x="822960" y="214953"/>
            <a:ext cx="7543800" cy="1088068"/>
          </a:xfrm>
        </p:spPr>
        <p:txBody>
          <a:bodyPr/>
          <a:lstStyle/>
          <a:p>
            <a:r>
              <a:rPr lang="en-US" b="1" dirty="0">
                <a:solidFill>
                  <a:srgbClr val="0070C0"/>
                </a:solidFill>
              </a:rPr>
              <a:t>Possible Groups for Phase 1 Vaccination</a:t>
            </a:r>
          </a:p>
        </p:txBody>
      </p:sp>
      <p:sp>
        <p:nvSpPr>
          <p:cNvPr id="3" name="Content Placeholder 2">
            <a:extLst>
              <a:ext uri="{FF2B5EF4-FFF2-40B4-BE49-F238E27FC236}">
                <a16:creationId xmlns:a16="http://schemas.microsoft.com/office/drawing/2014/main" id="{B3FDEA65-5472-42BA-B845-0FC56EDFBA70}"/>
              </a:ext>
            </a:extLst>
          </p:cNvPr>
          <p:cNvSpPr>
            <a:spLocks noGrp="1"/>
          </p:cNvSpPr>
          <p:nvPr>
            <p:ph sz="half" idx="1"/>
          </p:nvPr>
        </p:nvSpPr>
        <p:spPr/>
        <p:txBody>
          <a:bodyPr/>
          <a:lstStyle/>
          <a:p>
            <a:r>
              <a:rPr lang="en-US" sz="2700" dirty="0"/>
              <a:t>Phase 1a</a:t>
            </a:r>
          </a:p>
          <a:p>
            <a:r>
              <a:rPr lang="en-US" dirty="0"/>
              <a:t>-health care personnel</a:t>
            </a:r>
          </a:p>
          <a:p>
            <a:endParaRPr lang="en-US" dirty="0"/>
          </a:p>
          <a:p>
            <a:r>
              <a:rPr lang="en-US" sz="2700" dirty="0"/>
              <a:t>Phase 1b</a:t>
            </a:r>
          </a:p>
          <a:p>
            <a:r>
              <a:rPr lang="en-US" dirty="0"/>
              <a:t>- essential workers</a:t>
            </a:r>
          </a:p>
          <a:p>
            <a:r>
              <a:rPr lang="en-US" dirty="0"/>
              <a:t>- high risk medical conditions</a:t>
            </a:r>
          </a:p>
          <a:p>
            <a:r>
              <a:rPr lang="en-US" dirty="0"/>
              <a:t>- adults</a:t>
            </a:r>
            <a:r>
              <a:rPr lang="en-US" u="sng" dirty="0"/>
              <a:t> &gt;</a:t>
            </a:r>
            <a:r>
              <a:rPr lang="en-US" dirty="0"/>
              <a:t> 65 years old</a:t>
            </a:r>
            <a:endParaRPr lang="en-US" u="sng" dirty="0"/>
          </a:p>
          <a:p>
            <a:endParaRPr lang="en-US" dirty="0"/>
          </a:p>
        </p:txBody>
      </p:sp>
      <p:sp>
        <p:nvSpPr>
          <p:cNvPr id="5" name="Slide Number Placeholder 4">
            <a:extLst>
              <a:ext uri="{FF2B5EF4-FFF2-40B4-BE49-F238E27FC236}">
                <a16:creationId xmlns:a16="http://schemas.microsoft.com/office/drawing/2014/main" id="{FEA6A7E9-98ED-4C41-BDB0-A1151DE193ED}"/>
              </a:ext>
            </a:extLst>
          </p:cNvPr>
          <p:cNvSpPr>
            <a:spLocks noGrp="1"/>
          </p:cNvSpPr>
          <p:nvPr>
            <p:ph type="sldNum" sz="quarter" idx="12"/>
          </p:nvPr>
        </p:nvSpPr>
        <p:spPr/>
        <p:txBody>
          <a:bodyPr/>
          <a:lstStyle/>
          <a:p>
            <a:pPr defTabSz="685800" eaLnBrk="0" fontAlgn="base" hangingPunct="0">
              <a:spcBef>
                <a:spcPct val="0"/>
              </a:spcBef>
              <a:spcAft>
                <a:spcPct val="0"/>
              </a:spcAft>
              <a:defRPr/>
            </a:pPr>
            <a:fld id="{5C3CEF6D-D31E-41B8-AACA-4F22AA8E7BD3}" type="slidenum">
              <a:rPr lang="en-US"/>
              <a:pPr defTabSz="685800" eaLnBrk="0" fontAlgn="base" hangingPunct="0">
                <a:spcBef>
                  <a:spcPct val="0"/>
                </a:spcBef>
                <a:spcAft>
                  <a:spcPct val="0"/>
                </a:spcAft>
                <a:defRPr/>
              </a:pPr>
              <a:t>25</a:t>
            </a:fld>
            <a:endParaRPr lang="en-US"/>
          </a:p>
        </p:txBody>
      </p:sp>
      <p:pic>
        <p:nvPicPr>
          <p:cNvPr id="7" name="Content Placeholder 6">
            <a:extLst>
              <a:ext uri="{FF2B5EF4-FFF2-40B4-BE49-F238E27FC236}">
                <a16:creationId xmlns:a16="http://schemas.microsoft.com/office/drawing/2014/main" id="{349B568C-23D0-422B-90EA-F32E2F72E3DC}"/>
              </a:ext>
            </a:extLst>
          </p:cNvPr>
          <p:cNvPicPr>
            <a:picLocks noGrp="1" noChangeAspect="1"/>
          </p:cNvPicPr>
          <p:nvPr>
            <p:ph sz="half" idx="2"/>
          </p:nvPr>
        </p:nvPicPr>
        <p:blipFill rotWithShape="1">
          <a:blip r:embed="rId4"/>
          <a:srcRect l="34305" t="23095" r="18789" b="22146"/>
          <a:stretch/>
        </p:blipFill>
        <p:spPr>
          <a:xfrm>
            <a:off x="3205790" y="1384301"/>
            <a:ext cx="5938210" cy="3240862"/>
          </a:xfrm>
          <a:prstGeom prst="rect">
            <a:avLst/>
          </a:prstGeom>
        </p:spPr>
      </p:pic>
    </p:spTree>
    <p:custDataLst>
      <p:tags r:id="rId1"/>
    </p:custDataLst>
    <p:extLst>
      <p:ext uri="{BB962C8B-B14F-4D97-AF65-F5344CB8AC3E}">
        <p14:creationId xmlns:p14="http://schemas.microsoft.com/office/powerpoint/2010/main" val="4099605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5B4A9-0007-4F26-8FD4-99ADB9000E84}"/>
              </a:ext>
            </a:extLst>
          </p:cNvPr>
          <p:cNvSpPr>
            <a:spLocks noGrp="1"/>
          </p:cNvSpPr>
          <p:nvPr>
            <p:ph type="title"/>
          </p:nvPr>
        </p:nvSpPr>
        <p:spPr>
          <a:xfrm>
            <a:off x="818707" y="215504"/>
            <a:ext cx="7547815" cy="1087040"/>
          </a:xfrm>
        </p:spPr>
        <p:txBody>
          <a:bodyPr/>
          <a:lstStyle/>
          <a:p>
            <a:r>
              <a:rPr lang="en-US" b="1" dirty="0">
                <a:solidFill>
                  <a:srgbClr val="0070C0"/>
                </a:solidFill>
              </a:rPr>
              <a:t>COVID-19 Distribution Plan </a:t>
            </a:r>
          </a:p>
        </p:txBody>
      </p:sp>
      <p:sp>
        <p:nvSpPr>
          <p:cNvPr id="4" name="Slide Number Placeholder 3">
            <a:extLst>
              <a:ext uri="{FF2B5EF4-FFF2-40B4-BE49-F238E27FC236}">
                <a16:creationId xmlns:a16="http://schemas.microsoft.com/office/drawing/2014/main" id="{D9D6B6AF-88E2-489A-8EAD-8EB77C29A082}"/>
              </a:ext>
            </a:extLst>
          </p:cNvPr>
          <p:cNvSpPr>
            <a:spLocks noGrp="1"/>
          </p:cNvSpPr>
          <p:nvPr>
            <p:ph type="sldNum" sz="quarter" idx="12"/>
          </p:nvPr>
        </p:nvSpPr>
        <p:spPr/>
        <p:txBody>
          <a:bodyPr/>
          <a:lstStyle/>
          <a:p>
            <a:pPr defTabSz="685800" eaLnBrk="0" fontAlgn="base" hangingPunct="0">
              <a:spcBef>
                <a:spcPct val="0"/>
              </a:spcBef>
              <a:spcAft>
                <a:spcPct val="0"/>
              </a:spcAft>
              <a:defRPr/>
            </a:pPr>
            <a:fld id="{6AE41D8E-E117-492A-A912-804BA069A2EF}" type="slidenum">
              <a:rPr lang="en-US"/>
              <a:pPr defTabSz="685800" eaLnBrk="0" fontAlgn="base" hangingPunct="0">
                <a:spcBef>
                  <a:spcPct val="0"/>
                </a:spcBef>
                <a:spcAft>
                  <a:spcPct val="0"/>
                </a:spcAft>
                <a:defRPr/>
              </a:pPr>
              <a:t>26</a:t>
            </a:fld>
            <a:endParaRPr lang="en-US"/>
          </a:p>
        </p:txBody>
      </p:sp>
      <p:pic>
        <p:nvPicPr>
          <p:cNvPr id="6" name="Content Placeholder 5">
            <a:extLst>
              <a:ext uri="{FF2B5EF4-FFF2-40B4-BE49-F238E27FC236}">
                <a16:creationId xmlns:a16="http://schemas.microsoft.com/office/drawing/2014/main" id="{F687C9FB-7CCE-4FEC-BC4A-4FB9C761C00A}"/>
              </a:ext>
            </a:extLst>
          </p:cNvPr>
          <p:cNvPicPr>
            <a:picLocks noGrp="1" noChangeAspect="1"/>
          </p:cNvPicPr>
          <p:nvPr>
            <p:ph idx="1"/>
          </p:nvPr>
        </p:nvPicPr>
        <p:blipFill rotWithShape="1">
          <a:blip r:embed="rId3"/>
          <a:srcRect l="22778" t="27901" r="25278" b="19259"/>
          <a:stretch/>
        </p:blipFill>
        <p:spPr>
          <a:xfrm>
            <a:off x="1118680" y="1433020"/>
            <a:ext cx="6596994" cy="3281158"/>
          </a:xfrm>
          <a:prstGeom prst="rect">
            <a:avLst/>
          </a:prstGeom>
        </p:spPr>
      </p:pic>
    </p:spTree>
    <p:custDataLst>
      <p:tags r:id="rId1"/>
    </p:custDataLst>
    <p:extLst>
      <p:ext uri="{BB962C8B-B14F-4D97-AF65-F5344CB8AC3E}">
        <p14:creationId xmlns:p14="http://schemas.microsoft.com/office/powerpoint/2010/main" val="43361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933E61-8496-4771-BF3D-77E78015D5AC}"/>
              </a:ext>
            </a:extLst>
          </p:cNvPr>
          <p:cNvPicPr>
            <a:picLocks noChangeAspect="1"/>
          </p:cNvPicPr>
          <p:nvPr/>
        </p:nvPicPr>
        <p:blipFill rotWithShape="1">
          <a:blip r:embed="rId3"/>
          <a:srcRect l="10378" t="20331" r="60668" b="10676"/>
          <a:stretch/>
        </p:blipFill>
        <p:spPr>
          <a:xfrm>
            <a:off x="5703593" y="1710647"/>
            <a:ext cx="2705792" cy="3017044"/>
          </a:xfrm>
          <a:prstGeom prst="rect">
            <a:avLst/>
          </a:prstGeom>
        </p:spPr>
      </p:pic>
      <p:sp>
        <p:nvSpPr>
          <p:cNvPr id="2" name="Title 1">
            <a:extLst>
              <a:ext uri="{FF2B5EF4-FFF2-40B4-BE49-F238E27FC236}">
                <a16:creationId xmlns:a16="http://schemas.microsoft.com/office/drawing/2014/main" id="{9BD65FC5-BAE0-4BD1-A778-A4B1F1473AE1}"/>
              </a:ext>
            </a:extLst>
          </p:cNvPr>
          <p:cNvSpPr>
            <a:spLocks noGrp="1"/>
          </p:cNvSpPr>
          <p:nvPr>
            <p:ph type="title"/>
          </p:nvPr>
        </p:nvSpPr>
        <p:spPr>
          <a:xfrm>
            <a:off x="808074" y="215504"/>
            <a:ext cx="7246959" cy="1087040"/>
          </a:xfrm>
        </p:spPr>
        <p:txBody>
          <a:bodyPr/>
          <a:lstStyle/>
          <a:p>
            <a:r>
              <a:rPr lang="en-US" b="1" dirty="0">
                <a:solidFill>
                  <a:srgbClr val="0070C0"/>
                </a:solidFill>
              </a:rPr>
              <a:t>COVID-19 Interim Playbook for Jurisdictional Operations</a:t>
            </a:r>
          </a:p>
        </p:txBody>
      </p:sp>
      <p:sp>
        <p:nvSpPr>
          <p:cNvPr id="3" name="Content Placeholder 2">
            <a:extLst>
              <a:ext uri="{FF2B5EF4-FFF2-40B4-BE49-F238E27FC236}">
                <a16:creationId xmlns:a16="http://schemas.microsoft.com/office/drawing/2014/main" id="{5303E3EE-1AC6-4A87-BC6D-EB8DFA9B3901}"/>
              </a:ext>
            </a:extLst>
          </p:cNvPr>
          <p:cNvSpPr>
            <a:spLocks noGrp="1"/>
          </p:cNvSpPr>
          <p:nvPr>
            <p:ph idx="1"/>
          </p:nvPr>
        </p:nvSpPr>
        <p:spPr>
          <a:xfrm>
            <a:off x="808074" y="1384698"/>
            <a:ext cx="7825563" cy="3017044"/>
          </a:xfrm>
        </p:spPr>
        <p:txBody>
          <a:bodyPr/>
          <a:lstStyle/>
          <a:p>
            <a:pPr marL="0" indent="0">
              <a:buNone/>
            </a:pPr>
            <a:r>
              <a:rPr lang="en-US" sz="1800" dirty="0"/>
              <a:t>Guidance released September 16, 2020; State written plans due October 16, 2020</a:t>
            </a:r>
          </a:p>
          <a:p>
            <a:pPr marL="0" indent="0">
              <a:buNone/>
            </a:pPr>
            <a:r>
              <a:rPr lang="en-US" sz="1800" dirty="0"/>
              <a:t>Guidance for planning in 15 sections, including:</a:t>
            </a:r>
          </a:p>
          <a:p>
            <a:pPr marL="257175" indent="-257175">
              <a:buFont typeface="+mj-lt"/>
              <a:buAutoNum type="arabicPeriod"/>
            </a:pPr>
            <a:r>
              <a:rPr lang="en-US" sz="1800" dirty="0"/>
              <a:t>Provider enrollment and training</a:t>
            </a:r>
          </a:p>
          <a:p>
            <a:pPr marL="257175" indent="-257175">
              <a:buFont typeface="+mj-lt"/>
              <a:buAutoNum type="arabicPeriod"/>
            </a:pPr>
            <a:r>
              <a:rPr lang="en-US" sz="1800" dirty="0"/>
              <a:t>Vaccine allocation, ordering and distribution</a:t>
            </a:r>
          </a:p>
          <a:p>
            <a:pPr marL="257175" indent="-257175">
              <a:buFont typeface="+mj-lt"/>
              <a:buAutoNum type="arabicPeriod"/>
            </a:pPr>
            <a:r>
              <a:rPr lang="en-US" sz="1800" dirty="0"/>
              <a:t>Defining and estimating critical populations</a:t>
            </a:r>
          </a:p>
          <a:p>
            <a:pPr marL="257175" indent="-257175">
              <a:buFont typeface="+mj-lt"/>
              <a:buAutoNum type="arabicPeriod"/>
            </a:pPr>
            <a:r>
              <a:rPr lang="en-US" sz="1800" dirty="0"/>
              <a:t>Vaccine storage and handling (preliminary)</a:t>
            </a:r>
          </a:p>
          <a:p>
            <a:pPr marL="257175" indent="-257175">
              <a:buFont typeface="+mj-lt"/>
              <a:buAutoNum type="arabicPeriod"/>
            </a:pPr>
            <a:r>
              <a:rPr lang="en-US" sz="1800" dirty="0"/>
              <a:t>Communications</a:t>
            </a:r>
          </a:p>
          <a:p>
            <a:pPr marL="257175" indent="-257175">
              <a:buFont typeface="+mj-lt"/>
              <a:buAutoNum type="arabicPeriod"/>
            </a:pPr>
            <a:r>
              <a:rPr lang="en-US" sz="1800" dirty="0"/>
              <a:t>Required data collection and reporting</a:t>
            </a:r>
            <a:endParaRPr lang="en-US" sz="1350" dirty="0"/>
          </a:p>
          <a:p>
            <a:pPr lvl="2">
              <a:buFont typeface="Arial" panose="020B0604020202020204" pitchFamily="34" charset="0"/>
              <a:buChar char="•"/>
            </a:pPr>
            <a:endParaRPr lang="en-US" sz="1650" dirty="0"/>
          </a:p>
        </p:txBody>
      </p:sp>
      <p:sp>
        <p:nvSpPr>
          <p:cNvPr id="4" name="Slide Number Placeholder 3">
            <a:extLst>
              <a:ext uri="{FF2B5EF4-FFF2-40B4-BE49-F238E27FC236}">
                <a16:creationId xmlns:a16="http://schemas.microsoft.com/office/drawing/2014/main" id="{1AE2B412-7B3B-4ABA-B170-6A25C3339EAF}"/>
              </a:ext>
            </a:extLst>
          </p:cNvPr>
          <p:cNvSpPr>
            <a:spLocks noGrp="1"/>
          </p:cNvSpPr>
          <p:nvPr>
            <p:ph type="sldNum" sz="quarter" idx="12"/>
          </p:nvPr>
        </p:nvSpPr>
        <p:spPr/>
        <p:txBody>
          <a:bodyPr/>
          <a:lstStyle/>
          <a:p>
            <a:pPr defTabSz="685800" eaLnBrk="0" fontAlgn="base" hangingPunct="0">
              <a:spcBef>
                <a:spcPct val="0"/>
              </a:spcBef>
              <a:spcAft>
                <a:spcPct val="0"/>
              </a:spcAft>
              <a:defRPr/>
            </a:pPr>
            <a:fld id="{6AE41D8E-E117-492A-A912-804BA069A2EF}" type="slidenum">
              <a:rPr lang="en-US"/>
              <a:pPr defTabSz="685800" eaLnBrk="0" fontAlgn="base" hangingPunct="0">
                <a:spcBef>
                  <a:spcPct val="0"/>
                </a:spcBef>
                <a:spcAft>
                  <a:spcPct val="0"/>
                </a:spcAft>
                <a:defRPr/>
              </a:pPr>
              <a:t>27</a:t>
            </a:fld>
            <a:endParaRPr lang="en-US"/>
          </a:p>
        </p:txBody>
      </p:sp>
    </p:spTree>
    <p:custDataLst>
      <p:tags r:id="rId1"/>
    </p:custDataLst>
    <p:extLst>
      <p:ext uri="{BB962C8B-B14F-4D97-AF65-F5344CB8AC3E}">
        <p14:creationId xmlns:p14="http://schemas.microsoft.com/office/powerpoint/2010/main" val="657892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F3EA-4AC1-464D-9033-EA0254B6256E}"/>
              </a:ext>
            </a:extLst>
          </p:cNvPr>
          <p:cNvSpPr>
            <a:spLocks noGrp="1"/>
          </p:cNvSpPr>
          <p:nvPr>
            <p:ph type="title"/>
          </p:nvPr>
        </p:nvSpPr>
        <p:spPr>
          <a:xfrm>
            <a:off x="342900" y="825103"/>
            <a:ext cx="2400300" cy="1056560"/>
          </a:xfrm>
        </p:spPr>
        <p:txBody>
          <a:bodyPr/>
          <a:lstStyle/>
          <a:p>
            <a:r>
              <a:rPr lang="en-US" b="1" dirty="0"/>
              <a:t>State Planning Activities </a:t>
            </a:r>
          </a:p>
        </p:txBody>
      </p:sp>
      <p:sp>
        <p:nvSpPr>
          <p:cNvPr id="4" name="Text Placeholder 3">
            <a:extLst>
              <a:ext uri="{FF2B5EF4-FFF2-40B4-BE49-F238E27FC236}">
                <a16:creationId xmlns:a16="http://schemas.microsoft.com/office/drawing/2014/main" id="{F4799B3A-5ADA-441C-ACD8-43EBD942FFF2}"/>
              </a:ext>
            </a:extLst>
          </p:cNvPr>
          <p:cNvSpPr>
            <a:spLocks noGrp="1"/>
          </p:cNvSpPr>
          <p:nvPr>
            <p:ph type="body" sz="half" idx="2"/>
          </p:nvPr>
        </p:nvSpPr>
        <p:spPr/>
        <p:txBody>
          <a:bodyPr/>
          <a:lstStyle/>
          <a:p>
            <a:endParaRPr lang="en-US" dirty="0"/>
          </a:p>
        </p:txBody>
      </p:sp>
      <p:sp>
        <p:nvSpPr>
          <p:cNvPr id="5" name="Slide Number Placeholder 4">
            <a:extLst>
              <a:ext uri="{FF2B5EF4-FFF2-40B4-BE49-F238E27FC236}">
                <a16:creationId xmlns:a16="http://schemas.microsoft.com/office/drawing/2014/main" id="{7ADC9C15-2AE9-4692-BF91-58F3B4C618B0}"/>
              </a:ext>
            </a:extLst>
          </p:cNvPr>
          <p:cNvSpPr>
            <a:spLocks noGrp="1"/>
          </p:cNvSpPr>
          <p:nvPr>
            <p:ph type="sldNum" sz="quarter" idx="12"/>
          </p:nvPr>
        </p:nvSpPr>
        <p:spPr/>
        <p:txBody>
          <a:bodyPr/>
          <a:lstStyle/>
          <a:p>
            <a:pPr defTabSz="685800" eaLnBrk="0" fontAlgn="base" hangingPunct="0">
              <a:spcBef>
                <a:spcPct val="0"/>
              </a:spcBef>
              <a:spcAft>
                <a:spcPct val="0"/>
              </a:spcAft>
              <a:defRPr/>
            </a:pPr>
            <a:fld id="{FDF708E8-CA39-4FA2-AEDB-B6617E042FD2}" type="slidenum">
              <a:rPr lang="en-US" altLang="en-US">
                <a:solidFill>
                  <a:srgbClr val="344068"/>
                </a:solidFill>
              </a:rPr>
              <a:pPr defTabSz="685800" eaLnBrk="0" fontAlgn="base" hangingPunct="0">
                <a:spcBef>
                  <a:spcPct val="0"/>
                </a:spcBef>
                <a:spcAft>
                  <a:spcPct val="0"/>
                </a:spcAft>
                <a:defRPr/>
              </a:pPr>
              <a:t>28</a:t>
            </a:fld>
            <a:endParaRPr lang="en-US" altLang="en-US">
              <a:solidFill>
                <a:srgbClr val="344068"/>
              </a:solidFill>
            </a:endParaRPr>
          </a:p>
        </p:txBody>
      </p:sp>
      <p:graphicFrame>
        <p:nvGraphicFramePr>
          <p:cNvPr id="6" name="Content Placeholder 3">
            <a:extLst>
              <a:ext uri="{FF2B5EF4-FFF2-40B4-BE49-F238E27FC236}">
                <a16:creationId xmlns:a16="http://schemas.microsoft.com/office/drawing/2014/main" id="{8211429B-FA73-4B32-829B-8E696D63A783}"/>
              </a:ext>
            </a:extLst>
          </p:cNvPr>
          <p:cNvGraphicFramePr>
            <a:graphicFrameLocks noGrp="1"/>
          </p:cNvGraphicFramePr>
          <p:nvPr>
            <p:ph idx="1"/>
            <p:extLst>
              <p:ext uri="{D42A27DB-BD31-4B8C-83A1-F6EECF244321}">
                <p14:modId xmlns:p14="http://schemas.microsoft.com/office/powerpoint/2010/main" val="666685340"/>
              </p:ext>
            </p:extLst>
          </p:nvPr>
        </p:nvGraphicFramePr>
        <p:xfrm>
          <a:off x="3232297" y="467834"/>
          <a:ext cx="5784111" cy="50349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a:extLst>
              <a:ext uri="{FF2B5EF4-FFF2-40B4-BE49-F238E27FC236}">
                <a16:creationId xmlns:a16="http://schemas.microsoft.com/office/drawing/2014/main" id="{2CB91ED4-7540-4EA0-95E4-5609CD72DC46}"/>
              </a:ext>
            </a:extLst>
          </p:cNvPr>
          <p:cNvPicPr>
            <a:picLocks noGrp="1" noChangeAspect="1" noChangeArrowheads="1"/>
          </p:cNvPicPr>
          <p:nvPr>
            <p:ph sz="half" idx="1"/>
          </p:nvPr>
        </p:nvPicPr>
        <p:blipFill>
          <a:blip r:embed="rId9">
            <a:extLst>
              <a:ext uri="{28A0092B-C50C-407E-A947-70E740481C1C}">
                <a14:useLocalDpi xmlns:a14="http://schemas.microsoft.com/office/drawing/2010/main" val="0"/>
              </a:ext>
            </a:extLst>
          </a:blip>
          <a:srcRect/>
          <a:stretch>
            <a:fillRect/>
          </a:stretch>
        </p:blipFill>
        <p:spPr bwMode="auto">
          <a:xfrm>
            <a:off x="342900" y="2010253"/>
            <a:ext cx="2400300" cy="250317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5498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B6A3-BCEB-4ABB-903F-619E2B11C1CC}"/>
              </a:ext>
            </a:extLst>
          </p:cNvPr>
          <p:cNvSpPr>
            <a:spLocks noGrp="1"/>
          </p:cNvSpPr>
          <p:nvPr>
            <p:ph type="title"/>
          </p:nvPr>
        </p:nvSpPr>
        <p:spPr>
          <a:xfrm>
            <a:off x="818707" y="426084"/>
            <a:ext cx="7590678" cy="1307927"/>
          </a:xfrm>
        </p:spPr>
        <p:txBody>
          <a:bodyPr>
            <a:noAutofit/>
          </a:bodyPr>
          <a:lstStyle/>
          <a:p>
            <a:r>
              <a:rPr lang="en-US" sz="3450" b="1" dirty="0">
                <a:solidFill>
                  <a:srgbClr val="0070C0"/>
                </a:solidFill>
              </a:rPr>
              <a:t>Vaccine Distribution: Planning Assumptions</a:t>
            </a:r>
            <a:br>
              <a:rPr lang="en-US" sz="3450" b="1" dirty="0"/>
            </a:br>
            <a:endParaRPr lang="en-US" sz="3450" b="1" dirty="0">
              <a:solidFill>
                <a:srgbClr val="0070C0"/>
              </a:solidFill>
            </a:endParaRPr>
          </a:p>
        </p:txBody>
      </p:sp>
      <p:sp>
        <p:nvSpPr>
          <p:cNvPr id="4" name="Content Placeholder 3">
            <a:extLst>
              <a:ext uri="{FF2B5EF4-FFF2-40B4-BE49-F238E27FC236}">
                <a16:creationId xmlns:a16="http://schemas.microsoft.com/office/drawing/2014/main" id="{56F3A4B1-AE53-4135-A632-C13358574657}"/>
              </a:ext>
            </a:extLst>
          </p:cNvPr>
          <p:cNvSpPr>
            <a:spLocks noGrp="1"/>
          </p:cNvSpPr>
          <p:nvPr>
            <p:ph sz="half" idx="2"/>
          </p:nvPr>
        </p:nvSpPr>
        <p:spPr>
          <a:xfrm>
            <a:off x="818707" y="1534449"/>
            <a:ext cx="7600780" cy="2878942"/>
          </a:xfrm>
        </p:spPr>
        <p:txBody>
          <a:bodyPr/>
          <a:lstStyle/>
          <a:p>
            <a:pPr marL="691650" lvl="5" indent="-428625">
              <a:spcBef>
                <a:spcPts val="900"/>
              </a:spcBef>
              <a:spcAft>
                <a:spcPts val="150"/>
              </a:spcAft>
              <a:buSzPct val="100000"/>
              <a:buFont typeface="Arial" panose="020B0604020202020204" pitchFamily="34" charset="0"/>
              <a:buChar char="•"/>
            </a:pPr>
            <a:r>
              <a:rPr lang="en-US" sz="2800" dirty="0">
                <a:solidFill>
                  <a:schemeClr val="tx1"/>
                </a:solidFill>
              </a:rPr>
              <a:t>Limited doses may be available Nov/Dec 2020</a:t>
            </a:r>
          </a:p>
          <a:p>
            <a:pPr marL="691650" lvl="5" indent="-428625">
              <a:spcBef>
                <a:spcPts val="900"/>
              </a:spcBef>
              <a:spcAft>
                <a:spcPts val="150"/>
              </a:spcAft>
              <a:buSzPct val="100000"/>
              <a:buFont typeface="Arial" panose="020B0604020202020204" pitchFamily="34" charset="0"/>
              <a:buChar char="•"/>
            </a:pPr>
            <a:r>
              <a:rPr lang="en-US" sz="2800" dirty="0">
                <a:solidFill>
                  <a:schemeClr val="tx1"/>
                </a:solidFill>
              </a:rPr>
              <a:t>Phase 1: Critical workforce, health care personnel, high-risk </a:t>
            </a:r>
          </a:p>
          <a:p>
            <a:pPr marL="691650" lvl="5" indent="-428625">
              <a:spcBef>
                <a:spcPts val="900"/>
              </a:spcBef>
              <a:spcAft>
                <a:spcPts val="150"/>
              </a:spcAft>
              <a:buSzPct val="100000"/>
              <a:buFont typeface="Arial" panose="020B0604020202020204" pitchFamily="34" charset="0"/>
              <a:buChar char="•"/>
            </a:pPr>
            <a:r>
              <a:rPr lang="en-US" sz="2800" dirty="0">
                <a:solidFill>
                  <a:schemeClr val="tx1"/>
                </a:solidFill>
              </a:rPr>
              <a:t>Multiple presentations with different protocols; some requiring 2 doses</a:t>
            </a:r>
          </a:p>
          <a:p>
            <a:pPr marL="777375" lvl="5" indent="-514350">
              <a:spcBef>
                <a:spcPts val="900"/>
              </a:spcBef>
              <a:spcAft>
                <a:spcPts val="150"/>
              </a:spcAft>
              <a:buSzPct val="100000"/>
              <a:buFont typeface="Arial" panose="020B0604020202020204" pitchFamily="34" charset="0"/>
              <a:buChar char="•"/>
            </a:pPr>
            <a:endParaRPr lang="en-US" sz="3600" dirty="0"/>
          </a:p>
          <a:p>
            <a:pPr marL="263025" lvl="5" indent="0">
              <a:spcBef>
                <a:spcPts val="900"/>
              </a:spcBef>
              <a:spcAft>
                <a:spcPts val="150"/>
              </a:spcAft>
              <a:buSzPct val="100000"/>
              <a:buNone/>
            </a:pPr>
            <a:r>
              <a:rPr lang="en-US" sz="1500" dirty="0"/>
              <a:t>		</a:t>
            </a:r>
          </a:p>
        </p:txBody>
      </p:sp>
      <p:sp>
        <p:nvSpPr>
          <p:cNvPr id="7" name="Slide Number Placeholder 6">
            <a:extLst>
              <a:ext uri="{FF2B5EF4-FFF2-40B4-BE49-F238E27FC236}">
                <a16:creationId xmlns:a16="http://schemas.microsoft.com/office/drawing/2014/main" id="{E24464A8-3D6F-47D5-A282-A5FB4D310C79}"/>
              </a:ext>
            </a:extLst>
          </p:cNvPr>
          <p:cNvSpPr>
            <a:spLocks noGrp="1"/>
          </p:cNvSpPr>
          <p:nvPr>
            <p:ph type="sldNum" sz="quarter" idx="12"/>
          </p:nvPr>
        </p:nvSpPr>
        <p:spPr/>
        <p:txBody>
          <a:bodyPr/>
          <a:lstStyle/>
          <a:p>
            <a:pPr defTabSz="685800" eaLnBrk="0" fontAlgn="base" hangingPunct="0">
              <a:spcBef>
                <a:spcPct val="0"/>
              </a:spcBef>
              <a:spcAft>
                <a:spcPct val="0"/>
              </a:spcAft>
              <a:defRPr/>
            </a:pPr>
            <a:fld id="{BDE0E522-F653-43FB-9EF8-2BBBF1394D77}" type="slidenum">
              <a:rPr lang="en-US"/>
              <a:pPr defTabSz="685800" eaLnBrk="0" fontAlgn="base" hangingPunct="0">
                <a:spcBef>
                  <a:spcPct val="0"/>
                </a:spcBef>
                <a:spcAft>
                  <a:spcPct val="0"/>
                </a:spcAft>
                <a:defRPr/>
              </a:pPr>
              <a:t>29</a:t>
            </a:fld>
            <a:endParaRPr lang="en-US" dirty="0"/>
          </a:p>
        </p:txBody>
      </p:sp>
      <p:pic>
        <p:nvPicPr>
          <p:cNvPr id="9" name="Picture 8" descr="A close up of a sign&#10;&#10;Description automatically generated">
            <a:extLst>
              <a:ext uri="{FF2B5EF4-FFF2-40B4-BE49-F238E27FC236}">
                <a16:creationId xmlns:a16="http://schemas.microsoft.com/office/drawing/2014/main" id="{488033DB-A8D7-1645-A2D1-5F77EFDD21F5}"/>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7772401" y="61097"/>
            <a:ext cx="1294172" cy="680582"/>
          </a:xfrm>
          <a:prstGeom prst="rect">
            <a:avLst/>
          </a:prstGeom>
        </p:spPr>
      </p:pic>
    </p:spTree>
    <p:custDataLst>
      <p:tags r:id="rId1"/>
    </p:custDataLst>
    <p:extLst>
      <p:ext uri="{BB962C8B-B14F-4D97-AF65-F5344CB8AC3E}">
        <p14:creationId xmlns:p14="http://schemas.microsoft.com/office/powerpoint/2010/main" val="3474138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ter, counter, table, airplane&#10;&#10;Description automatically generated">
            <a:extLst>
              <a:ext uri="{FF2B5EF4-FFF2-40B4-BE49-F238E27FC236}">
                <a16:creationId xmlns:a16="http://schemas.microsoft.com/office/drawing/2014/main" id="{2D8E75E3-9CD4-435D-9D9C-96EB87D38B04}"/>
              </a:ext>
            </a:extLst>
          </p:cNvPr>
          <p:cNvPicPr>
            <a:picLocks noChangeAspect="1"/>
          </p:cNvPicPr>
          <p:nvPr/>
        </p:nvPicPr>
        <p:blipFill rotWithShape="1">
          <a:blip r:embed="rId3">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l="8846"/>
          <a:stretch/>
        </p:blipFill>
        <p:spPr>
          <a:xfrm>
            <a:off x="213487" y="-4763"/>
            <a:ext cx="9013203" cy="5224463"/>
          </a:xfrm>
          <a:prstGeom prst="rect">
            <a:avLst/>
          </a:prstGeom>
        </p:spPr>
      </p:pic>
      <p:sp>
        <p:nvSpPr>
          <p:cNvPr id="11" name="Title 10"/>
          <p:cNvSpPr>
            <a:spLocks noGrp="1"/>
          </p:cNvSpPr>
          <p:nvPr>
            <p:ph type="title"/>
          </p:nvPr>
        </p:nvSpPr>
        <p:spPr>
          <a:xfrm>
            <a:off x="213487" y="2551711"/>
            <a:ext cx="9013203" cy="1262543"/>
          </a:xfrm>
        </p:spPr>
        <p:txBody>
          <a:bodyPr/>
          <a:lstStyle/>
          <a:p>
            <a:pPr algn="ctr"/>
            <a:r>
              <a:rPr lang="en-US" sz="3600" dirty="0">
                <a:effectLst>
                  <a:outerShdw blurRad="38100" dist="38100" dir="2700000" algn="tl">
                    <a:srgbClr val="000000">
                      <a:alpha val="43137"/>
                    </a:srgbClr>
                  </a:outerShdw>
                </a:effectLst>
              </a:rPr>
              <a:t>ICMA and COVID-19</a:t>
            </a:r>
            <a:br>
              <a:rPr lang="en-US" sz="36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www.icma.org/coronavirus</a:t>
            </a:r>
          </a:p>
        </p:txBody>
      </p:sp>
    </p:spTree>
    <p:custDataLst>
      <p:tags r:id="rId1"/>
    </p:custDataLst>
    <p:extLst>
      <p:ext uri="{BB962C8B-B14F-4D97-AF65-F5344CB8AC3E}">
        <p14:creationId xmlns:p14="http://schemas.microsoft.com/office/powerpoint/2010/main" val="449470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B6A3-BCEB-4ABB-903F-619E2B11C1CC}"/>
              </a:ext>
            </a:extLst>
          </p:cNvPr>
          <p:cNvSpPr>
            <a:spLocks noGrp="1"/>
          </p:cNvSpPr>
          <p:nvPr>
            <p:ph type="title"/>
          </p:nvPr>
        </p:nvSpPr>
        <p:spPr>
          <a:xfrm>
            <a:off x="818707" y="426084"/>
            <a:ext cx="7590678" cy="1307927"/>
          </a:xfrm>
        </p:spPr>
        <p:txBody>
          <a:bodyPr>
            <a:noAutofit/>
          </a:bodyPr>
          <a:lstStyle/>
          <a:p>
            <a:r>
              <a:rPr lang="en-US" sz="3450" b="1" dirty="0">
                <a:solidFill>
                  <a:srgbClr val="0070C0"/>
                </a:solidFill>
              </a:rPr>
              <a:t>Vaccine Distribution: Planning Assumptions</a:t>
            </a:r>
            <a:br>
              <a:rPr lang="en-US" sz="3450" dirty="0"/>
            </a:br>
            <a:endParaRPr lang="en-US" sz="3450" b="1" dirty="0">
              <a:solidFill>
                <a:srgbClr val="0070C0"/>
              </a:solidFill>
            </a:endParaRPr>
          </a:p>
        </p:txBody>
      </p:sp>
      <p:sp>
        <p:nvSpPr>
          <p:cNvPr id="4" name="Content Placeholder 3">
            <a:extLst>
              <a:ext uri="{FF2B5EF4-FFF2-40B4-BE49-F238E27FC236}">
                <a16:creationId xmlns:a16="http://schemas.microsoft.com/office/drawing/2014/main" id="{56F3A4B1-AE53-4135-A632-C13358574657}"/>
              </a:ext>
            </a:extLst>
          </p:cNvPr>
          <p:cNvSpPr>
            <a:spLocks noGrp="1"/>
          </p:cNvSpPr>
          <p:nvPr>
            <p:ph sz="half" idx="2"/>
          </p:nvPr>
        </p:nvSpPr>
        <p:spPr>
          <a:xfrm>
            <a:off x="818707" y="1477926"/>
            <a:ext cx="7590678" cy="2754712"/>
          </a:xfrm>
        </p:spPr>
        <p:txBody>
          <a:bodyPr/>
          <a:lstStyle/>
          <a:p>
            <a:pPr marL="691650" lvl="5" indent="-428625">
              <a:spcBef>
                <a:spcPts val="900"/>
              </a:spcBef>
              <a:spcAft>
                <a:spcPts val="150"/>
              </a:spcAft>
              <a:buSzPct val="100000"/>
              <a:buFont typeface="Arial" panose="020B0604020202020204" pitchFamily="34" charset="0"/>
              <a:buChar char="•"/>
            </a:pPr>
            <a:r>
              <a:rPr lang="en-US" sz="2800" dirty="0">
                <a:solidFill>
                  <a:schemeClr val="tx1"/>
                </a:solidFill>
              </a:rPr>
              <a:t>Cold chain storage and handling requirements for vaccine presentations will vary from refrigerator stable to frozen to ultra cold</a:t>
            </a:r>
          </a:p>
          <a:p>
            <a:pPr marL="691650" lvl="5" indent="-428625">
              <a:spcBef>
                <a:spcPts val="900"/>
              </a:spcBef>
              <a:spcAft>
                <a:spcPts val="150"/>
              </a:spcAft>
              <a:buSzPct val="100000"/>
              <a:buFont typeface="Arial" panose="020B0604020202020204" pitchFamily="34" charset="0"/>
              <a:buChar char="•"/>
            </a:pPr>
            <a:r>
              <a:rPr lang="en-US" sz="2800" dirty="0">
                <a:solidFill>
                  <a:schemeClr val="tx1"/>
                </a:solidFill>
              </a:rPr>
              <a:t>Early vaccine logistical challenges (ultra cold storage, 975 dose minimum, dry ice pkg)</a:t>
            </a:r>
          </a:p>
          <a:p>
            <a:pPr marL="691650" lvl="5" indent="-428625">
              <a:spcBef>
                <a:spcPts val="900"/>
              </a:spcBef>
              <a:spcAft>
                <a:spcPts val="150"/>
              </a:spcAft>
              <a:buSzPct val="100000"/>
              <a:buFont typeface="Arial" panose="020B0604020202020204" pitchFamily="34" charset="0"/>
              <a:buChar char="•"/>
            </a:pPr>
            <a:r>
              <a:rPr lang="en-US" sz="2800" dirty="0"/>
              <a:t>Vaccine will be provided at no cost to providers; no out-of-pocket costs for consumers</a:t>
            </a:r>
          </a:p>
          <a:p>
            <a:pPr marL="263025" lvl="5" indent="0">
              <a:spcBef>
                <a:spcPts val="900"/>
              </a:spcBef>
              <a:spcAft>
                <a:spcPts val="150"/>
              </a:spcAft>
              <a:buSzPct val="100000"/>
              <a:buNone/>
            </a:pPr>
            <a:r>
              <a:rPr lang="en-US" sz="2400" dirty="0"/>
              <a:t>			</a:t>
            </a:r>
          </a:p>
        </p:txBody>
      </p:sp>
      <p:sp>
        <p:nvSpPr>
          <p:cNvPr id="7" name="Slide Number Placeholder 6">
            <a:extLst>
              <a:ext uri="{FF2B5EF4-FFF2-40B4-BE49-F238E27FC236}">
                <a16:creationId xmlns:a16="http://schemas.microsoft.com/office/drawing/2014/main" id="{E24464A8-3D6F-47D5-A282-A5FB4D310C79}"/>
              </a:ext>
            </a:extLst>
          </p:cNvPr>
          <p:cNvSpPr>
            <a:spLocks noGrp="1"/>
          </p:cNvSpPr>
          <p:nvPr>
            <p:ph type="sldNum" sz="quarter" idx="12"/>
          </p:nvPr>
        </p:nvSpPr>
        <p:spPr/>
        <p:txBody>
          <a:bodyPr/>
          <a:lstStyle/>
          <a:p>
            <a:pPr defTabSz="685800" eaLnBrk="0" fontAlgn="base" hangingPunct="0">
              <a:spcBef>
                <a:spcPct val="0"/>
              </a:spcBef>
              <a:spcAft>
                <a:spcPct val="0"/>
              </a:spcAft>
              <a:defRPr/>
            </a:pPr>
            <a:fld id="{BDE0E522-F653-43FB-9EF8-2BBBF1394D77}" type="slidenum">
              <a:rPr lang="en-US"/>
              <a:pPr defTabSz="685800" eaLnBrk="0" fontAlgn="base" hangingPunct="0">
                <a:spcBef>
                  <a:spcPct val="0"/>
                </a:spcBef>
                <a:spcAft>
                  <a:spcPct val="0"/>
                </a:spcAft>
                <a:defRPr/>
              </a:pPr>
              <a:t>30</a:t>
            </a:fld>
            <a:endParaRPr lang="en-US" dirty="0"/>
          </a:p>
        </p:txBody>
      </p:sp>
      <p:pic>
        <p:nvPicPr>
          <p:cNvPr id="9" name="Picture 8" descr="A close up of a sign&#10;&#10;Description automatically generated">
            <a:extLst>
              <a:ext uri="{FF2B5EF4-FFF2-40B4-BE49-F238E27FC236}">
                <a16:creationId xmlns:a16="http://schemas.microsoft.com/office/drawing/2014/main" id="{488033DB-A8D7-1645-A2D1-5F77EFDD21F5}"/>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7772401" y="61097"/>
            <a:ext cx="1294172" cy="680582"/>
          </a:xfrm>
          <a:prstGeom prst="rect">
            <a:avLst/>
          </a:prstGeom>
        </p:spPr>
      </p:pic>
    </p:spTree>
    <p:custDataLst>
      <p:tags r:id="rId1"/>
    </p:custDataLst>
    <p:extLst>
      <p:ext uri="{BB962C8B-B14F-4D97-AF65-F5344CB8AC3E}">
        <p14:creationId xmlns:p14="http://schemas.microsoft.com/office/powerpoint/2010/main" val="868127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B6A3-BCEB-4ABB-903F-619E2B11C1CC}"/>
              </a:ext>
            </a:extLst>
          </p:cNvPr>
          <p:cNvSpPr>
            <a:spLocks noGrp="1"/>
          </p:cNvSpPr>
          <p:nvPr>
            <p:ph type="title"/>
          </p:nvPr>
        </p:nvSpPr>
        <p:spPr>
          <a:xfrm>
            <a:off x="734615" y="426084"/>
            <a:ext cx="7674770" cy="1307927"/>
          </a:xfrm>
        </p:spPr>
        <p:txBody>
          <a:bodyPr>
            <a:noAutofit/>
          </a:bodyPr>
          <a:lstStyle/>
          <a:p>
            <a:r>
              <a:rPr lang="en-US" sz="3450" b="1" dirty="0">
                <a:solidFill>
                  <a:srgbClr val="0070C0"/>
                </a:solidFill>
              </a:rPr>
              <a:t>Vaccine Distribution: Planning Assumptions</a:t>
            </a:r>
            <a:br>
              <a:rPr lang="en-US" sz="3450" dirty="0"/>
            </a:br>
            <a:endParaRPr lang="en-US" sz="3450" b="1" dirty="0">
              <a:solidFill>
                <a:srgbClr val="0070C0"/>
              </a:solidFill>
            </a:endParaRPr>
          </a:p>
        </p:txBody>
      </p:sp>
      <p:sp>
        <p:nvSpPr>
          <p:cNvPr id="4" name="Content Placeholder 3">
            <a:extLst>
              <a:ext uri="{FF2B5EF4-FFF2-40B4-BE49-F238E27FC236}">
                <a16:creationId xmlns:a16="http://schemas.microsoft.com/office/drawing/2014/main" id="{56F3A4B1-AE53-4135-A632-C13358574657}"/>
              </a:ext>
            </a:extLst>
          </p:cNvPr>
          <p:cNvSpPr>
            <a:spLocks noGrp="1"/>
          </p:cNvSpPr>
          <p:nvPr>
            <p:ph sz="half" idx="2"/>
          </p:nvPr>
        </p:nvSpPr>
        <p:spPr>
          <a:xfrm>
            <a:off x="734615" y="1435394"/>
            <a:ext cx="7930920" cy="2797243"/>
          </a:xfrm>
        </p:spPr>
        <p:txBody>
          <a:bodyPr/>
          <a:lstStyle/>
          <a:p>
            <a:pPr marL="691650" lvl="5" indent="-428625">
              <a:spcBef>
                <a:spcPts val="900"/>
              </a:spcBef>
              <a:spcAft>
                <a:spcPts val="150"/>
              </a:spcAft>
              <a:buSzPct val="100000"/>
              <a:buFont typeface="Arial" panose="020B0604020202020204" pitchFamily="34" charset="0"/>
              <a:buChar char="•"/>
            </a:pPr>
            <a:r>
              <a:rPr lang="en-US" sz="2800" dirty="0">
                <a:solidFill>
                  <a:schemeClr val="tx1"/>
                </a:solidFill>
              </a:rPr>
              <a:t>Supply kits containing needles, syringes, alcohol prep pads, vaccination record cards, and personal protective equipment (PPE) will be provided (not including gloves, sharps containers and band aids)</a:t>
            </a:r>
          </a:p>
          <a:p>
            <a:pPr marL="691650" lvl="5" indent="-428625">
              <a:spcBef>
                <a:spcPts val="900"/>
              </a:spcBef>
              <a:spcAft>
                <a:spcPts val="150"/>
              </a:spcAft>
              <a:buSzPct val="100000"/>
              <a:buFont typeface="Arial" panose="020B0604020202020204" pitchFamily="34" charset="0"/>
              <a:buChar char="•"/>
            </a:pPr>
            <a:r>
              <a:rPr lang="en-US" sz="2800" dirty="0">
                <a:solidFill>
                  <a:schemeClr val="tx1"/>
                </a:solidFill>
              </a:rPr>
              <a:t>Redistribution will be allowed but with the challenge of maintaining cold chain redistribution is not a best practice </a:t>
            </a:r>
          </a:p>
        </p:txBody>
      </p:sp>
      <p:sp>
        <p:nvSpPr>
          <p:cNvPr id="7" name="Slide Number Placeholder 6">
            <a:extLst>
              <a:ext uri="{FF2B5EF4-FFF2-40B4-BE49-F238E27FC236}">
                <a16:creationId xmlns:a16="http://schemas.microsoft.com/office/drawing/2014/main" id="{E24464A8-3D6F-47D5-A282-A5FB4D310C79}"/>
              </a:ext>
            </a:extLst>
          </p:cNvPr>
          <p:cNvSpPr>
            <a:spLocks noGrp="1"/>
          </p:cNvSpPr>
          <p:nvPr>
            <p:ph type="sldNum" sz="quarter" idx="12"/>
          </p:nvPr>
        </p:nvSpPr>
        <p:spPr/>
        <p:txBody>
          <a:bodyPr/>
          <a:lstStyle/>
          <a:p>
            <a:pPr defTabSz="685800" eaLnBrk="0" fontAlgn="base" hangingPunct="0">
              <a:spcBef>
                <a:spcPct val="0"/>
              </a:spcBef>
              <a:spcAft>
                <a:spcPct val="0"/>
              </a:spcAft>
              <a:defRPr/>
            </a:pPr>
            <a:fld id="{BDE0E522-F653-43FB-9EF8-2BBBF1394D77}" type="slidenum">
              <a:rPr lang="en-US"/>
              <a:pPr defTabSz="685800" eaLnBrk="0" fontAlgn="base" hangingPunct="0">
                <a:spcBef>
                  <a:spcPct val="0"/>
                </a:spcBef>
                <a:spcAft>
                  <a:spcPct val="0"/>
                </a:spcAft>
                <a:defRPr/>
              </a:pPr>
              <a:t>31</a:t>
            </a:fld>
            <a:endParaRPr lang="en-US" dirty="0"/>
          </a:p>
        </p:txBody>
      </p:sp>
      <p:pic>
        <p:nvPicPr>
          <p:cNvPr id="9" name="Picture 8" descr="A close up of a sign&#10;&#10;Description automatically generated">
            <a:extLst>
              <a:ext uri="{FF2B5EF4-FFF2-40B4-BE49-F238E27FC236}">
                <a16:creationId xmlns:a16="http://schemas.microsoft.com/office/drawing/2014/main" id="{488033DB-A8D7-1645-A2D1-5F77EFDD21F5}"/>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7772401" y="61097"/>
            <a:ext cx="1294172" cy="680582"/>
          </a:xfrm>
          <a:prstGeom prst="rect">
            <a:avLst/>
          </a:prstGeom>
        </p:spPr>
      </p:pic>
    </p:spTree>
    <p:custDataLst>
      <p:tags r:id="rId1"/>
    </p:custDataLst>
    <p:extLst>
      <p:ext uri="{BB962C8B-B14F-4D97-AF65-F5344CB8AC3E}">
        <p14:creationId xmlns:p14="http://schemas.microsoft.com/office/powerpoint/2010/main" val="1503515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B6A3-BCEB-4ABB-903F-619E2B11C1CC}"/>
              </a:ext>
            </a:extLst>
          </p:cNvPr>
          <p:cNvSpPr>
            <a:spLocks noGrp="1"/>
          </p:cNvSpPr>
          <p:nvPr>
            <p:ph type="title"/>
          </p:nvPr>
        </p:nvSpPr>
        <p:spPr>
          <a:xfrm>
            <a:off x="808073" y="426084"/>
            <a:ext cx="7601311" cy="1307927"/>
          </a:xfrm>
        </p:spPr>
        <p:txBody>
          <a:bodyPr>
            <a:noAutofit/>
          </a:bodyPr>
          <a:lstStyle/>
          <a:p>
            <a:r>
              <a:rPr lang="en-US" sz="3450" b="1" dirty="0">
                <a:solidFill>
                  <a:srgbClr val="0070C0"/>
                </a:solidFill>
              </a:rPr>
              <a:t>Communication</a:t>
            </a:r>
            <a:br>
              <a:rPr lang="en-US" sz="3450" dirty="0"/>
            </a:br>
            <a:endParaRPr lang="en-US" sz="3450" b="1" dirty="0">
              <a:solidFill>
                <a:srgbClr val="0070C0"/>
              </a:solidFill>
            </a:endParaRPr>
          </a:p>
        </p:txBody>
      </p:sp>
      <p:sp>
        <p:nvSpPr>
          <p:cNvPr id="4" name="Content Placeholder 3">
            <a:extLst>
              <a:ext uri="{FF2B5EF4-FFF2-40B4-BE49-F238E27FC236}">
                <a16:creationId xmlns:a16="http://schemas.microsoft.com/office/drawing/2014/main" id="{56F3A4B1-AE53-4135-A632-C13358574657}"/>
              </a:ext>
            </a:extLst>
          </p:cNvPr>
          <p:cNvSpPr>
            <a:spLocks noGrp="1"/>
          </p:cNvSpPr>
          <p:nvPr>
            <p:ph sz="half" idx="2"/>
          </p:nvPr>
        </p:nvSpPr>
        <p:spPr>
          <a:xfrm>
            <a:off x="808073" y="1353696"/>
            <a:ext cx="8006318" cy="2878942"/>
          </a:xfrm>
        </p:spPr>
        <p:txBody>
          <a:bodyPr/>
          <a:lstStyle/>
          <a:p>
            <a:pPr marL="691650" lvl="5" indent="-428625">
              <a:spcBef>
                <a:spcPts val="900"/>
              </a:spcBef>
              <a:spcAft>
                <a:spcPts val="150"/>
              </a:spcAft>
              <a:buSzPct val="100000"/>
              <a:buFont typeface="Arial" panose="020B0604020202020204" pitchFamily="34" charset="0"/>
              <a:buChar char="•"/>
            </a:pPr>
            <a:r>
              <a:rPr lang="en-US" sz="2700" dirty="0">
                <a:solidFill>
                  <a:schemeClr val="tx1"/>
                </a:solidFill>
              </a:rPr>
              <a:t>Training for providers on proper storage and handling, dose reporting, and vaccine administration</a:t>
            </a:r>
          </a:p>
          <a:p>
            <a:pPr marL="691650" lvl="5" indent="-428625">
              <a:spcBef>
                <a:spcPts val="900"/>
              </a:spcBef>
              <a:spcAft>
                <a:spcPts val="150"/>
              </a:spcAft>
              <a:buSzPct val="100000"/>
              <a:buFont typeface="Arial" panose="020B0604020202020204" pitchFamily="34" charset="0"/>
              <a:buChar char="•"/>
            </a:pPr>
            <a:r>
              <a:rPr lang="en-US" sz="2700" dirty="0">
                <a:solidFill>
                  <a:schemeClr val="tx1"/>
                </a:solidFill>
              </a:rPr>
              <a:t>Educational materials for consumers and providers, tailored to each audience</a:t>
            </a:r>
          </a:p>
          <a:p>
            <a:pPr marL="691650" lvl="5" indent="-428625">
              <a:spcBef>
                <a:spcPts val="900"/>
              </a:spcBef>
              <a:spcAft>
                <a:spcPts val="150"/>
              </a:spcAft>
              <a:buSzPct val="100000"/>
              <a:buFont typeface="Arial" panose="020B0604020202020204" pitchFamily="34" charset="0"/>
              <a:buChar char="•"/>
            </a:pPr>
            <a:r>
              <a:rPr lang="en-US" sz="2700" dirty="0">
                <a:solidFill>
                  <a:schemeClr val="tx1"/>
                </a:solidFill>
              </a:rPr>
              <a:t>Vaccine confidence and trust, particularly among groups anticipated to receive early vaccination and groups at highest risk </a:t>
            </a:r>
          </a:p>
          <a:p>
            <a:pPr marL="691650" lvl="5" indent="-428625">
              <a:spcBef>
                <a:spcPts val="900"/>
              </a:spcBef>
              <a:spcAft>
                <a:spcPts val="150"/>
              </a:spcAft>
              <a:buSzPct val="100000"/>
              <a:buFont typeface="Arial" panose="020B0604020202020204" pitchFamily="34" charset="0"/>
              <a:buChar char="•"/>
            </a:pPr>
            <a:r>
              <a:rPr lang="en-US" sz="2700" dirty="0">
                <a:solidFill>
                  <a:schemeClr val="tx1"/>
                </a:solidFill>
              </a:rPr>
              <a:t>Dispelling misinformation  </a:t>
            </a:r>
          </a:p>
        </p:txBody>
      </p:sp>
      <p:sp>
        <p:nvSpPr>
          <p:cNvPr id="7" name="Slide Number Placeholder 6">
            <a:extLst>
              <a:ext uri="{FF2B5EF4-FFF2-40B4-BE49-F238E27FC236}">
                <a16:creationId xmlns:a16="http://schemas.microsoft.com/office/drawing/2014/main" id="{E24464A8-3D6F-47D5-A282-A5FB4D310C79}"/>
              </a:ext>
            </a:extLst>
          </p:cNvPr>
          <p:cNvSpPr>
            <a:spLocks noGrp="1"/>
          </p:cNvSpPr>
          <p:nvPr>
            <p:ph type="sldNum" sz="quarter" idx="12"/>
          </p:nvPr>
        </p:nvSpPr>
        <p:spPr/>
        <p:txBody>
          <a:bodyPr/>
          <a:lstStyle/>
          <a:p>
            <a:pPr defTabSz="685800" eaLnBrk="0" fontAlgn="base" hangingPunct="0">
              <a:spcBef>
                <a:spcPct val="0"/>
              </a:spcBef>
              <a:spcAft>
                <a:spcPct val="0"/>
              </a:spcAft>
              <a:defRPr/>
            </a:pPr>
            <a:fld id="{BDE0E522-F653-43FB-9EF8-2BBBF1394D77}" type="slidenum">
              <a:rPr lang="en-US"/>
              <a:pPr defTabSz="685800" eaLnBrk="0" fontAlgn="base" hangingPunct="0">
                <a:spcBef>
                  <a:spcPct val="0"/>
                </a:spcBef>
                <a:spcAft>
                  <a:spcPct val="0"/>
                </a:spcAft>
                <a:defRPr/>
              </a:pPr>
              <a:t>32</a:t>
            </a:fld>
            <a:endParaRPr lang="en-US" dirty="0"/>
          </a:p>
        </p:txBody>
      </p:sp>
      <p:pic>
        <p:nvPicPr>
          <p:cNvPr id="9" name="Picture 8" descr="A close up of a sign&#10;&#10;Description automatically generated">
            <a:extLst>
              <a:ext uri="{FF2B5EF4-FFF2-40B4-BE49-F238E27FC236}">
                <a16:creationId xmlns:a16="http://schemas.microsoft.com/office/drawing/2014/main" id="{488033DB-A8D7-1645-A2D1-5F77EFDD21F5}"/>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7772401" y="61097"/>
            <a:ext cx="1294172" cy="680582"/>
          </a:xfrm>
          <a:prstGeom prst="rect">
            <a:avLst/>
          </a:prstGeom>
        </p:spPr>
      </p:pic>
    </p:spTree>
    <p:custDataLst>
      <p:tags r:id="rId1"/>
    </p:custDataLst>
    <p:extLst>
      <p:ext uri="{BB962C8B-B14F-4D97-AF65-F5344CB8AC3E}">
        <p14:creationId xmlns:p14="http://schemas.microsoft.com/office/powerpoint/2010/main" val="1306300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F3A4B1-AE53-4135-A632-C13358574657}"/>
              </a:ext>
            </a:extLst>
          </p:cNvPr>
          <p:cNvSpPr>
            <a:spLocks noGrp="1"/>
          </p:cNvSpPr>
          <p:nvPr>
            <p:ph sz="half" idx="2"/>
          </p:nvPr>
        </p:nvSpPr>
        <p:spPr>
          <a:xfrm>
            <a:off x="0" y="1415782"/>
            <a:ext cx="7783852" cy="2878942"/>
          </a:xfrm>
        </p:spPr>
        <p:txBody>
          <a:bodyPr/>
          <a:lstStyle/>
          <a:p>
            <a:pPr marL="0" indent="0">
              <a:buNone/>
            </a:pPr>
            <a:r>
              <a:rPr lang="en-US" dirty="0"/>
              <a:t> </a:t>
            </a:r>
          </a:p>
        </p:txBody>
      </p:sp>
      <p:sp>
        <p:nvSpPr>
          <p:cNvPr id="7" name="Slide Number Placeholder 6">
            <a:extLst>
              <a:ext uri="{FF2B5EF4-FFF2-40B4-BE49-F238E27FC236}">
                <a16:creationId xmlns:a16="http://schemas.microsoft.com/office/drawing/2014/main" id="{E24464A8-3D6F-47D5-A282-A5FB4D310C79}"/>
              </a:ext>
            </a:extLst>
          </p:cNvPr>
          <p:cNvSpPr>
            <a:spLocks noGrp="1"/>
          </p:cNvSpPr>
          <p:nvPr>
            <p:ph type="sldNum" sz="quarter" idx="12"/>
          </p:nvPr>
        </p:nvSpPr>
        <p:spPr/>
        <p:txBody>
          <a:bodyPr/>
          <a:lstStyle/>
          <a:p>
            <a:pPr defTabSz="685800" eaLnBrk="0" fontAlgn="base" hangingPunct="0">
              <a:spcBef>
                <a:spcPct val="0"/>
              </a:spcBef>
              <a:spcAft>
                <a:spcPct val="0"/>
              </a:spcAft>
              <a:defRPr/>
            </a:pPr>
            <a:fld id="{BDE0E522-F653-43FB-9EF8-2BBBF1394D77}" type="slidenum">
              <a:rPr lang="en-US"/>
              <a:pPr defTabSz="685800" eaLnBrk="0" fontAlgn="base" hangingPunct="0">
                <a:spcBef>
                  <a:spcPct val="0"/>
                </a:spcBef>
                <a:spcAft>
                  <a:spcPct val="0"/>
                </a:spcAft>
                <a:defRPr/>
              </a:pPr>
              <a:t>33</a:t>
            </a:fld>
            <a:endParaRPr lang="en-US" dirty="0"/>
          </a:p>
        </p:txBody>
      </p:sp>
      <p:pic>
        <p:nvPicPr>
          <p:cNvPr id="9" name="Picture 8">
            <a:extLst>
              <a:ext uri="{FF2B5EF4-FFF2-40B4-BE49-F238E27FC236}">
                <a16:creationId xmlns:a16="http://schemas.microsoft.com/office/drawing/2014/main" id="{E7F84C6F-1535-49FA-964D-AC9DAFA5F3C3}"/>
              </a:ext>
            </a:extLst>
          </p:cNvPr>
          <p:cNvPicPr/>
          <p:nvPr/>
        </p:nvPicPr>
        <p:blipFill rotWithShape="1">
          <a:blip r:embed="rId4"/>
          <a:srcRect l="12557" t="14538" r="17464" b="9937"/>
          <a:stretch/>
        </p:blipFill>
        <p:spPr bwMode="auto">
          <a:xfrm>
            <a:off x="1" y="94981"/>
            <a:ext cx="9143999" cy="459365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72934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6B53E-8EB1-4DE3-ADDF-C7E5D3A831CD}"/>
              </a:ext>
            </a:extLst>
          </p:cNvPr>
          <p:cNvSpPr>
            <a:spLocks noGrp="1"/>
          </p:cNvSpPr>
          <p:nvPr>
            <p:ph type="title"/>
          </p:nvPr>
        </p:nvSpPr>
        <p:spPr/>
        <p:txBody>
          <a:bodyPr>
            <a:normAutofit fontScale="90000"/>
          </a:bodyPr>
          <a:lstStyle/>
          <a:p>
            <a:r>
              <a:rPr lang="en-US" dirty="0"/>
              <a:t>VYF Has Responses to Common Concerns</a:t>
            </a:r>
            <a:br>
              <a:rPr lang="en-US" dirty="0"/>
            </a:br>
            <a:r>
              <a:rPr lang="en-US" dirty="0"/>
              <a:t>https://www.vaccinateyourfamily.org/vaccine-safety/</a:t>
            </a:r>
          </a:p>
        </p:txBody>
      </p:sp>
      <p:sp>
        <p:nvSpPr>
          <p:cNvPr id="4" name="Slide Number Placeholder 3">
            <a:extLst>
              <a:ext uri="{FF2B5EF4-FFF2-40B4-BE49-F238E27FC236}">
                <a16:creationId xmlns:a16="http://schemas.microsoft.com/office/drawing/2014/main" id="{176EC93B-FDED-4A89-960E-8262AC14B765}"/>
              </a:ext>
            </a:extLst>
          </p:cNvPr>
          <p:cNvSpPr>
            <a:spLocks noGrp="1"/>
          </p:cNvSpPr>
          <p:nvPr>
            <p:ph type="sldNum" sz="quarter" idx="12"/>
          </p:nvPr>
        </p:nvSpPr>
        <p:spPr/>
        <p:txBody>
          <a:bodyPr/>
          <a:lstStyle/>
          <a:p>
            <a:pPr defTabSz="685800" eaLnBrk="0" fontAlgn="base" hangingPunct="0">
              <a:spcBef>
                <a:spcPct val="0"/>
              </a:spcBef>
              <a:spcAft>
                <a:spcPct val="0"/>
              </a:spcAft>
            </a:pPr>
            <a:fld id="{3B3D8E9B-1ED4-4D35-BE41-ACD46A7E96ED}" type="slidenum">
              <a:rPr lang="en-US">
                <a:solidFill>
                  <a:prstClr val="white"/>
                </a:solidFill>
              </a:rPr>
              <a:pPr defTabSz="685800" eaLnBrk="0" fontAlgn="base" hangingPunct="0">
                <a:spcBef>
                  <a:spcPct val="0"/>
                </a:spcBef>
                <a:spcAft>
                  <a:spcPct val="0"/>
                </a:spcAft>
              </a:pPr>
              <a:t>34</a:t>
            </a:fld>
            <a:endParaRPr lang="en-US" dirty="0">
              <a:solidFill>
                <a:prstClr val="white"/>
              </a:solidFill>
            </a:endParaRPr>
          </a:p>
        </p:txBody>
      </p:sp>
      <p:pic>
        <p:nvPicPr>
          <p:cNvPr id="8" name="Picture 7" descr="A person standing in front of a computer&#10;&#10;Description automatically generated">
            <a:extLst>
              <a:ext uri="{FF2B5EF4-FFF2-40B4-BE49-F238E27FC236}">
                <a16:creationId xmlns:a16="http://schemas.microsoft.com/office/drawing/2014/main" id="{5E60D888-11E9-404B-B936-D581625A28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31364" y="1021515"/>
            <a:ext cx="5681273" cy="3713443"/>
          </a:xfrm>
          <a:prstGeom prst="rect">
            <a:avLst/>
          </a:prstGeom>
        </p:spPr>
      </p:pic>
      <p:sp>
        <p:nvSpPr>
          <p:cNvPr id="9" name="TextBox 8">
            <a:extLst>
              <a:ext uri="{FF2B5EF4-FFF2-40B4-BE49-F238E27FC236}">
                <a16:creationId xmlns:a16="http://schemas.microsoft.com/office/drawing/2014/main" id="{6CA92EFD-A2C3-4EC6-A216-259DEC34994D}"/>
              </a:ext>
            </a:extLst>
          </p:cNvPr>
          <p:cNvSpPr txBox="1"/>
          <p:nvPr/>
        </p:nvSpPr>
        <p:spPr>
          <a:xfrm rot="21401440">
            <a:off x="236561" y="1216100"/>
            <a:ext cx="3620125" cy="923330"/>
          </a:xfrm>
          <a:prstGeom prst="rect">
            <a:avLst/>
          </a:prstGeom>
          <a:solidFill>
            <a:schemeClr val="bg1">
              <a:alpha val="50196"/>
            </a:schemeClr>
          </a:solidFill>
        </p:spPr>
        <p:txBody>
          <a:bodyPr wrap="square" rtlCol="0">
            <a:spAutoFit/>
          </a:bodyPr>
          <a:lstStyle/>
          <a:p>
            <a:pPr marL="90488" defTabSz="685800" eaLnBrk="0" fontAlgn="base" hangingPunct="0">
              <a:spcBef>
                <a:spcPct val="0"/>
              </a:spcBef>
              <a:spcAft>
                <a:spcPct val="0"/>
              </a:spcAft>
            </a:pPr>
            <a:r>
              <a:rPr lang="en-US" dirty="0">
                <a:solidFill>
                  <a:prstClr val="black"/>
                </a:solidFill>
                <a:latin typeface="Arial" panose="020B0604020202020204" pitchFamily="34" charset="0"/>
                <a:ea typeface="MS PGothic" panose="020B0600070205080204" pitchFamily="34" charset="-128"/>
              </a:rPr>
              <a:t>Aren't vaccines just a way for pharmaceutical companies (Big Pharma) to make money?</a:t>
            </a:r>
          </a:p>
        </p:txBody>
      </p:sp>
      <p:sp>
        <p:nvSpPr>
          <p:cNvPr id="11" name="TextBox 10">
            <a:extLst>
              <a:ext uri="{FF2B5EF4-FFF2-40B4-BE49-F238E27FC236}">
                <a16:creationId xmlns:a16="http://schemas.microsoft.com/office/drawing/2014/main" id="{E6705FF9-B665-4180-AE5B-340FF578357E}"/>
              </a:ext>
            </a:extLst>
          </p:cNvPr>
          <p:cNvSpPr txBox="1"/>
          <p:nvPr/>
        </p:nvSpPr>
        <p:spPr>
          <a:xfrm rot="21387851">
            <a:off x="291371" y="3303896"/>
            <a:ext cx="3779395" cy="1292662"/>
          </a:xfrm>
          <a:prstGeom prst="rect">
            <a:avLst/>
          </a:prstGeom>
          <a:solidFill>
            <a:schemeClr val="bg1">
              <a:alpha val="50196"/>
            </a:schemeClr>
          </a:solidFill>
        </p:spPr>
        <p:txBody>
          <a:bodyPr wrap="square" rtlCol="0">
            <a:spAutoFit/>
          </a:bodyPr>
          <a:lstStyle/>
          <a:p>
            <a:pPr marL="90488" defTabSz="685800" eaLnBrk="0" fontAlgn="base" hangingPunct="0">
              <a:spcBef>
                <a:spcPct val="0"/>
              </a:spcBef>
              <a:spcAft>
                <a:spcPct val="0"/>
              </a:spcAft>
            </a:pPr>
            <a:endParaRPr lang="en-US" sz="600" dirty="0">
              <a:solidFill>
                <a:prstClr val="black"/>
              </a:solidFill>
              <a:latin typeface="Arial" panose="020B0604020202020204" pitchFamily="34" charset="0"/>
              <a:ea typeface="MS PGothic" panose="020B0600070205080204" pitchFamily="34" charset="-128"/>
            </a:endParaRPr>
          </a:p>
          <a:p>
            <a:pPr marL="90488" defTabSz="685800" eaLnBrk="0" fontAlgn="base" hangingPunct="0">
              <a:spcBef>
                <a:spcPct val="0"/>
              </a:spcBef>
              <a:spcAft>
                <a:spcPct val="0"/>
              </a:spcAft>
            </a:pPr>
            <a:r>
              <a:rPr lang="en-US" dirty="0">
                <a:solidFill>
                  <a:prstClr val="black"/>
                </a:solidFill>
                <a:latin typeface="Arial" panose="020B0604020202020204" pitchFamily="34" charset="0"/>
                <a:ea typeface="MS PGothic" panose="020B0600070205080204" pitchFamily="34" charset="-128"/>
              </a:rPr>
              <a:t>If some vaccines are grown in human fetal cells, is it against Christian religions to be vaccinated?</a:t>
            </a:r>
            <a:endParaRPr lang="en-US" sz="1350" dirty="0">
              <a:solidFill>
                <a:prstClr val="black"/>
              </a:solidFill>
              <a:latin typeface="Arial" panose="020B0604020202020204" pitchFamily="34" charset="0"/>
              <a:ea typeface="MS PGothic" panose="020B0600070205080204" pitchFamily="34" charset="-128"/>
            </a:endParaRPr>
          </a:p>
        </p:txBody>
      </p:sp>
      <p:sp>
        <p:nvSpPr>
          <p:cNvPr id="12" name="TextBox 11">
            <a:extLst>
              <a:ext uri="{FF2B5EF4-FFF2-40B4-BE49-F238E27FC236}">
                <a16:creationId xmlns:a16="http://schemas.microsoft.com/office/drawing/2014/main" id="{E92080AA-8713-4648-85A7-A166AE2AB41A}"/>
              </a:ext>
            </a:extLst>
          </p:cNvPr>
          <p:cNvSpPr txBox="1"/>
          <p:nvPr/>
        </p:nvSpPr>
        <p:spPr>
          <a:xfrm rot="294063">
            <a:off x="6598339" y="1091963"/>
            <a:ext cx="2130779" cy="1200329"/>
          </a:xfrm>
          <a:prstGeom prst="rect">
            <a:avLst/>
          </a:prstGeom>
          <a:solidFill>
            <a:schemeClr val="bg1">
              <a:alpha val="50196"/>
            </a:schemeClr>
          </a:solidFill>
        </p:spPr>
        <p:txBody>
          <a:bodyPr wrap="square" rtlCol="0">
            <a:spAutoFit/>
          </a:bodyPr>
          <a:lstStyle/>
          <a:p>
            <a:pPr marL="90488" algn="r" defTabSz="685800" eaLnBrk="0" fontAlgn="base" hangingPunct="0">
              <a:spcBef>
                <a:spcPct val="0"/>
              </a:spcBef>
              <a:spcAft>
                <a:spcPct val="0"/>
              </a:spcAft>
            </a:pPr>
            <a:r>
              <a:rPr lang="en-US" dirty="0">
                <a:solidFill>
                  <a:prstClr val="black"/>
                </a:solidFill>
                <a:latin typeface="Arial" panose="020B0604020202020204" pitchFamily="34" charset="0"/>
                <a:ea typeface="MS PGothic" panose="020B0600070205080204" pitchFamily="34" charset="-128"/>
              </a:rPr>
              <a:t>Who monitors the safety of vaccines in the United States?</a:t>
            </a:r>
            <a:endParaRPr lang="en-US" sz="1350" dirty="0">
              <a:solidFill>
                <a:prstClr val="black"/>
              </a:solidFill>
              <a:latin typeface="Arial" panose="020B0604020202020204" pitchFamily="34" charset="0"/>
              <a:ea typeface="MS PGothic" panose="020B0600070205080204" pitchFamily="34" charset="-128"/>
            </a:endParaRPr>
          </a:p>
        </p:txBody>
      </p:sp>
      <p:sp>
        <p:nvSpPr>
          <p:cNvPr id="13" name="TextBox 12">
            <a:extLst>
              <a:ext uri="{FF2B5EF4-FFF2-40B4-BE49-F238E27FC236}">
                <a16:creationId xmlns:a16="http://schemas.microsoft.com/office/drawing/2014/main" id="{A8927B76-CF39-4C1D-B1A9-1F422B587A04}"/>
              </a:ext>
            </a:extLst>
          </p:cNvPr>
          <p:cNvSpPr txBox="1"/>
          <p:nvPr/>
        </p:nvSpPr>
        <p:spPr>
          <a:xfrm rot="267300">
            <a:off x="316163" y="2331597"/>
            <a:ext cx="2906218" cy="923330"/>
          </a:xfrm>
          <a:prstGeom prst="rect">
            <a:avLst/>
          </a:prstGeom>
          <a:solidFill>
            <a:schemeClr val="bg1">
              <a:alpha val="50196"/>
            </a:schemeClr>
          </a:solidFill>
        </p:spPr>
        <p:txBody>
          <a:bodyPr wrap="square" rtlCol="0">
            <a:spAutoFit/>
          </a:bodyPr>
          <a:lstStyle/>
          <a:p>
            <a:pPr marL="90488" algn="r" defTabSz="685800" eaLnBrk="0" fontAlgn="base" hangingPunct="0">
              <a:spcBef>
                <a:spcPct val="0"/>
              </a:spcBef>
              <a:spcAft>
                <a:spcPct val="0"/>
              </a:spcAft>
            </a:pPr>
            <a:r>
              <a:rPr lang="en-US" dirty="0">
                <a:solidFill>
                  <a:prstClr val="black"/>
                </a:solidFill>
                <a:latin typeface="Arial" panose="020B0604020202020204" pitchFamily="34" charset="0"/>
                <a:ea typeface="MS PGothic" panose="020B0600070205080204" pitchFamily="34" charset="-128"/>
              </a:rPr>
              <a:t>If I'm breastfeeding my baby, why do I need to vaccinate him or her?</a:t>
            </a:r>
          </a:p>
        </p:txBody>
      </p:sp>
      <p:sp>
        <p:nvSpPr>
          <p:cNvPr id="14" name="TextBox 13">
            <a:extLst>
              <a:ext uri="{FF2B5EF4-FFF2-40B4-BE49-F238E27FC236}">
                <a16:creationId xmlns:a16="http://schemas.microsoft.com/office/drawing/2014/main" id="{A75C8C1C-CE92-4FD5-B3BD-C6F1A1956CFB}"/>
              </a:ext>
            </a:extLst>
          </p:cNvPr>
          <p:cNvSpPr txBox="1"/>
          <p:nvPr/>
        </p:nvSpPr>
        <p:spPr>
          <a:xfrm rot="294063">
            <a:off x="6551854" y="3086478"/>
            <a:ext cx="2389876" cy="1200329"/>
          </a:xfrm>
          <a:prstGeom prst="rect">
            <a:avLst/>
          </a:prstGeom>
          <a:solidFill>
            <a:schemeClr val="bg1">
              <a:alpha val="50196"/>
            </a:schemeClr>
          </a:solidFill>
        </p:spPr>
        <p:txBody>
          <a:bodyPr wrap="square" rtlCol="0">
            <a:spAutoFit/>
          </a:bodyPr>
          <a:lstStyle/>
          <a:p>
            <a:pPr marL="90488" algn="r" defTabSz="685800" eaLnBrk="0" fontAlgn="base" hangingPunct="0">
              <a:spcBef>
                <a:spcPct val="0"/>
              </a:spcBef>
              <a:spcAft>
                <a:spcPct val="0"/>
              </a:spcAft>
            </a:pPr>
            <a:r>
              <a:rPr lang="en-US" dirty="0">
                <a:solidFill>
                  <a:prstClr val="black"/>
                </a:solidFill>
                <a:latin typeface="Arial" panose="020B0604020202020204" pitchFamily="34" charset="0"/>
                <a:ea typeface="MS PGothic" panose="020B0600070205080204" pitchFamily="34" charset="-128"/>
              </a:rPr>
              <a:t>How can I be confident that vaccines don’t cause autism?</a:t>
            </a:r>
            <a:endParaRPr lang="en-US" sz="1350" dirty="0">
              <a:solidFill>
                <a:prstClr val="black"/>
              </a:solidFill>
              <a:latin typeface="Arial" panose="020B0604020202020204" pitchFamily="34" charset="0"/>
              <a:ea typeface="MS PGothic" panose="020B0600070205080204" pitchFamily="34" charset="-128"/>
            </a:endParaRPr>
          </a:p>
        </p:txBody>
      </p:sp>
    </p:spTree>
    <p:custDataLst>
      <p:tags r:id="rId1"/>
    </p:custDataLst>
    <p:extLst>
      <p:ext uri="{BB962C8B-B14F-4D97-AF65-F5344CB8AC3E}">
        <p14:creationId xmlns:p14="http://schemas.microsoft.com/office/powerpoint/2010/main" val="3852159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B6A3-BCEB-4ABB-903F-619E2B11C1CC}"/>
              </a:ext>
            </a:extLst>
          </p:cNvPr>
          <p:cNvSpPr>
            <a:spLocks noGrp="1"/>
          </p:cNvSpPr>
          <p:nvPr>
            <p:ph type="title"/>
          </p:nvPr>
        </p:nvSpPr>
        <p:spPr>
          <a:xfrm>
            <a:off x="818707" y="426084"/>
            <a:ext cx="7590678" cy="1307927"/>
          </a:xfrm>
        </p:spPr>
        <p:txBody>
          <a:bodyPr>
            <a:noAutofit/>
          </a:bodyPr>
          <a:lstStyle/>
          <a:p>
            <a:r>
              <a:rPr lang="en-US" sz="3450" b="1" dirty="0">
                <a:solidFill>
                  <a:srgbClr val="0070C0"/>
                </a:solidFill>
              </a:rPr>
              <a:t>Funding</a:t>
            </a:r>
            <a:br>
              <a:rPr lang="en-US" sz="3450" dirty="0"/>
            </a:br>
            <a:endParaRPr lang="en-US" sz="3450" b="1" dirty="0">
              <a:solidFill>
                <a:srgbClr val="0070C0"/>
              </a:solidFill>
            </a:endParaRPr>
          </a:p>
        </p:txBody>
      </p:sp>
      <p:sp>
        <p:nvSpPr>
          <p:cNvPr id="4" name="Content Placeholder 3">
            <a:extLst>
              <a:ext uri="{FF2B5EF4-FFF2-40B4-BE49-F238E27FC236}">
                <a16:creationId xmlns:a16="http://schemas.microsoft.com/office/drawing/2014/main" id="{56F3A4B1-AE53-4135-A632-C13358574657}"/>
              </a:ext>
            </a:extLst>
          </p:cNvPr>
          <p:cNvSpPr>
            <a:spLocks noGrp="1"/>
          </p:cNvSpPr>
          <p:nvPr>
            <p:ph sz="half" idx="2"/>
          </p:nvPr>
        </p:nvSpPr>
        <p:spPr>
          <a:xfrm>
            <a:off x="818707" y="1353696"/>
            <a:ext cx="7590678" cy="2878942"/>
          </a:xfrm>
        </p:spPr>
        <p:txBody>
          <a:bodyPr/>
          <a:lstStyle/>
          <a:p>
            <a:pPr marL="691650" lvl="5" indent="-428625">
              <a:spcBef>
                <a:spcPts val="900"/>
              </a:spcBef>
              <a:spcAft>
                <a:spcPts val="150"/>
              </a:spcAft>
              <a:buSzPct val="100000"/>
              <a:buFont typeface="Arial" panose="020B0604020202020204" pitchFamily="34" charset="0"/>
              <a:buChar char="•"/>
            </a:pPr>
            <a:r>
              <a:rPr lang="en-US" sz="2700" dirty="0">
                <a:solidFill>
                  <a:schemeClr val="tx1"/>
                </a:solidFill>
              </a:rPr>
              <a:t>Supplemental funding $200 million for immunization program awardees (Sept 2020)</a:t>
            </a:r>
          </a:p>
          <a:p>
            <a:pPr marL="691650" lvl="5" indent="-428625">
              <a:spcBef>
                <a:spcPts val="900"/>
              </a:spcBef>
              <a:spcAft>
                <a:spcPts val="150"/>
              </a:spcAft>
              <a:buSzPct val="100000"/>
              <a:buFont typeface="Arial" panose="020B0604020202020204" pitchFamily="34" charset="0"/>
              <a:buChar char="•"/>
            </a:pPr>
            <a:r>
              <a:rPr lang="en-US" sz="2700" dirty="0">
                <a:solidFill>
                  <a:schemeClr val="tx1"/>
                </a:solidFill>
              </a:rPr>
              <a:t>Must be spent by June 30, 2021</a:t>
            </a:r>
          </a:p>
          <a:p>
            <a:pPr marL="691650" lvl="5" indent="-428625">
              <a:spcBef>
                <a:spcPts val="900"/>
              </a:spcBef>
              <a:spcAft>
                <a:spcPts val="150"/>
              </a:spcAft>
              <a:buSzPct val="100000"/>
              <a:buFont typeface="Arial" panose="020B0604020202020204" pitchFamily="34" charset="0"/>
              <a:buChar char="•"/>
            </a:pPr>
            <a:r>
              <a:rPr lang="en-US" sz="2700" dirty="0">
                <a:solidFill>
                  <a:schemeClr val="tx1"/>
                </a:solidFill>
              </a:rPr>
              <a:t>No specific funding appropriated by Congress for COVID-19 vaccine planning or implementation</a:t>
            </a:r>
          </a:p>
          <a:p>
            <a:pPr marL="691650" lvl="5" indent="-428625">
              <a:spcBef>
                <a:spcPts val="900"/>
              </a:spcBef>
              <a:spcAft>
                <a:spcPts val="150"/>
              </a:spcAft>
              <a:buSzPct val="100000"/>
              <a:buFont typeface="Arial" panose="020B0604020202020204" pitchFamily="34" charset="0"/>
              <a:buChar char="•"/>
            </a:pPr>
            <a:r>
              <a:rPr lang="en-US" sz="2700" dirty="0">
                <a:solidFill>
                  <a:schemeClr val="tx1"/>
                </a:solidFill>
              </a:rPr>
              <a:t>State and local health departments need additional funding</a:t>
            </a:r>
          </a:p>
        </p:txBody>
      </p:sp>
      <p:sp>
        <p:nvSpPr>
          <p:cNvPr id="7" name="Slide Number Placeholder 6">
            <a:extLst>
              <a:ext uri="{FF2B5EF4-FFF2-40B4-BE49-F238E27FC236}">
                <a16:creationId xmlns:a16="http://schemas.microsoft.com/office/drawing/2014/main" id="{E24464A8-3D6F-47D5-A282-A5FB4D310C79}"/>
              </a:ext>
            </a:extLst>
          </p:cNvPr>
          <p:cNvSpPr>
            <a:spLocks noGrp="1"/>
          </p:cNvSpPr>
          <p:nvPr>
            <p:ph type="sldNum" sz="quarter" idx="12"/>
          </p:nvPr>
        </p:nvSpPr>
        <p:spPr/>
        <p:txBody>
          <a:bodyPr/>
          <a:lstStyle/>
          <a:p>
            <a:pPr defTabSz="685800" eaLnBrk="0" fontAlgn="base" hangingPunct="0">
              <a:spcBef>
                <a:spcPct val="0"/>
              </a:spcBef>
              <a:spcAft>
                <a:spcPct val="0"/>
              </a:spcAft>
              <a:defRPr/>
            </a:pPr>
            <a:fld id="{BDE0E522-F653-43FB-9EF8-2BBBF1394D77}" type="slidenum">
              <a:rPr lang="en-US"/>
              <a:pPr defTabSz="685800" eaLnBrk="0" fontAlgn="base" hangingPunct="0">
                <a:spcBef>
                  <a:spcPct val="0"/>
                </a:spcBef>
                <a:spcAft>
                  <a:spcPct val="0"/>
                </a:spcAft>
                <a:defRPr/>
              </a:pPr>
              <a:t>35</a:t>
            </a:fld>
            <a:endParaRPr lang="en-US" dirty="0"/>
          </a:p>
        </p:txBody>
      </p:sp>
      <p:pic>
        <p:nvPicPr>
          <p:cNvPr id="9" name="Picture 8" descr="A close up of a sign&#10;&#10;Description automatically generated">
            <a:extLst>
              <a:ext uri="{FF2B5EF4-FFF2-40B4-BE49-F238E27FC236}">
                <a16:creationId xmlns:a16="http://schemas.microsoft.com/office/drawing/2014/main" id="{488033DB-A8D7-1645-A2D1-5F77EFDD21F5}"/>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7772401" y="61097"/>
            <a:ext cx="1294172" cy="680582"/>
          </a:xfrm>
          <a:prstGeom prst="rect">
            <a:avLst/>
          </a:prstGeom>
        </p:spPr>
      </p:pic>
    </p:spTree>
    <p:custDataLst>
      <p:tags r:id="rId1"/>
    </p:custDataLst>
    <p:extLst>
      <p:ext uri="{BB962C8B-B14F-4D97-AF65-F5344CB8AC3E}">
        <p14:creationId xmlns:p14="http://schemas.microsoft.com/office/powerpoint/2010/main" val="1613727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B6A3-BCEB-4ABB-903F-619E2B11C1CC}"/>
              </a:ext>
            </a:extLst>
          </p:cNvPr>
          <p:cNvSpPr>
            <a:spLocks noGrp="1"/>
          </p:cNvSpPr>
          <p:nvPr>
            <p:ph type="title"/>
          </p:nvPr>
        </p:nvSpPr>
        <p:spPr>
          <a:xfrm>
            <a:off x="276724" y="214953"/>
            <a:ext cx="7543800" cy="1088068"/>
          </a:xfrm>
        </p:spPr>
        <p:txBody>
          <a:bodyPr/>
          <a:lstStyle/>
          <a:p>
            <a:r>
              <a:rPr lang="en-US" dirty="0"/>
              <a:t> </a:t>
            </a:r>
          </a:p>
        </p:txBody>
      </p:sp>
      <p:sp>
        <p:nvSpPr>
          <p:cNvPr id="4" name="Content Placeholder 3">
            <a:extLst>
              <a:ext uri="{FF2B5EF4-FFF2-40B4-BE49-F238E27FC236}">
                <a16:creationId xmlns:a16="http://schemas.microsoft.com/office/drawing/2014/main" id="{56F3A4B1-AE53-4135-A632-C13358574657}"/>
              </a:ext>
            </a:extLst>
          </p:cNvPr>
          <p:cNvSpPr>
            <a:spLocks noGrp="1"/>
          </p:cNvSpPr>
          <p:nvPr>
            <p:ph sz="half" idx="2"/>
          </p:nvPr>
        </p:nvSpPr>
        <p:spPr>
          <a:xfrm>
            <a:off x="808074" y="1456875"/>
            <a:ext cx="7515152" cy="2878942"/>
          </a:xfrm>
        </p:spPr>
        <p:txBody>
          <a:bodyPr/>
          <a:lstStyle/>
          <a:p>
            <a:pPr marL="605925" lvl="5" indent="-342900">
              <a:spcBef>
                <a:spcPts val="900"/>
              </a:spcBef>
              <a:spcAft>
                <a:spcPts val="150"/>
              </a:spcAft>
              <a:buSzPct val="100000"/>
              <a:buFont typeface="Arial" panose="020B0604020202020204" pitchFamily="34" charset="0"/>
              <a:buChar char="•"/>
            </a:pPr>
            <a:r>
              <a:rPr lang="en-US" sz="2250" dirty="0">
                <a:solidFill>
                  <a:schemeClr val="tx1"/>
                </a:solidFill>
              </a:rPr>
              <a:t>Familiarize yourself with your state plan</a:t>
            </a:r>
          </a:p>
          <a:p>
            <a:pPr marL="605925" lvl="5" indent="-342900">
              <a:spcBef>
                <a:spcPts val="900"/>
              </a:spcBef>
              <a:spcAft>
                <a:spcPts val="150"/>
              </a:spcAft>
              <a:buSzPct val="100000"/>
              <a:buFont typeface="Arial" panose="020B0604020202020204" pitchFamily="34" charset="0"/>
              <a:buChar char="•"/>
            </a:pPr>
            <a:r>
              <a:rPr lang="en-US" sz="2250" dirty="0">
                <a:solidFill>
                  <a:schemeClr val="tx1"/>
                </a:solidFill>
              </a:rPr>
              <a:t>Build relationships with local and state health department immunization and preparedness staff</a:t>
            </a:r>
          </a:p>
          <a:p>
            <a:pPr marL="605925" lvl="5" indent="-342900">
              <a:spcBef>
                <a:spcPts val="900"/>
              </a:spcBef>
              <a:spcAft>
                <a:spcPts val="150"/>
              </a:spcAft>
              <a:buSzPct val="100000"/>
              <a:buFont typeface="Arial" panose="020B0604020202020204" pitchFamily="34" charset="0"/>
              <a:buChar char="•"/>
            </a:pPr>
            <a:r>
              <a:rPr lang="en-US" sz="2250" dirty="0">
                <a:solidFill>
                  <a:schemeClr val="tx1"/>
                </a:solidFill>
              </a:rPr>
              <a:t>Pay special attention to communications planning.  Where will you direct providers who want to enroll?  Employers who want to provide vaccine for employees?  Consumers with questions about vaccine safety?</a:t>
            </a:r>
          </a:p>
          <a:p>
            <a:pPr marL="605925" lvl="5" indent="-342900">
              <a:spcBef>
                <a:spcPts val="900"/>
              </a:spcBef>
              <a:spcAft>
                <a:spcPts val="150"/>
              </a:spcAft>
              <a:buSzPct val="100000"/>
              <a:buFont typeface="Arial" panose="020B0604020202020204" pitchFamily="34" charset="0"/>
              <a:buChar char="•"/>
            </a:pPr>
            <a:r>
              <a:rPr lang="en-US" sz="2250" dirty="0">
                <a:solidFill>
                  <a:schemeClr val="tx1"/>
                </a:solidFill>
              </a:rPr>
              <a:t>What is expected of local government?  Volunteers?  Large clinic locations?  Security?  Traffic flow?  </a:t>
            </a:r>
          </a:p>
        </p:txBody>
      </p:sp>
      <p:sp>
        <p:nvSpPr>
          <p:cNvPr id="7" name="Slide Number Placeholder 6">
            <a:extLst>
              <a:ext uri="{FF2B5EF4-FFF2-40B4-BE49-F238E27FC236}">
                <a16:creationId xmlns:a16="http://schemas.microsoft.com/office/drawing/2014/main" id="{E24464A8-3D6F-47D5-A282-A5FB4D310C79}"/>
              </a:ext>
            </a:extLst>
          </p:cNvPr>
          <p:cNvSpPr>
            <a:spLocks noGrp="1"/>
          </p:cNvSpPr>
          <p:nvPr>
            <p:ph type="sldNum" sz="quarter" idx="12"/>
          </p:nvPr>
        </p:nvSpPr>
        <p:spPr/>
        <p:txBody>
          <a:bodyPr/>
          <a:lstStyle/>
          <a:p>
            <a:pPr defTabSz="685800" eaLnBrk="0" fontAlgn="base" hangingPunct="0">
              <a:spcBef>
                <a:spcPct val="0"/>
              </a:spcBef>
              <a:spcAft>
                <a:spcPct val="0"/>
              </a:spcAft>
              <a:defRPr/>
            </a:pPr>
            <a:fld id="{BDE0E522-F653-43FB-9EF8-2BBBF1394D77}" type="slidenum">
              <a:rPr lang="en-US"/>
              <a:pPr defTabSz="685800" eaLnBrk="0" fontAlgn="base" hangingPunct="0">
                <a:spcBef>
                  <a:spcPct val="0"/>
                </a:spcBef>
                <a:spcAft>
                  <a:spcPct val="0"/>
                </a:spcAft>
                <a:defRPr/>
              </a:pPr>
              <a:t>36</a:t>
            </a:fld>
            <a:endParaRPr lang="en-US" dirty="0"/>
          </a:p>
        </p:txBody>
      </p:sp>
      <p:sp>
        <p:nvSpPr>
          <p:cNvPr id="3" name="Rectangle 2">
            <a:extLst>
              <a:ext uri="{FF2B5EF4-FFF2-40B4-BE49-F238E27FC236}">
                <a16:creationId xmlns:a16="http://schemas.microsoft.com/office/drawing/2014/main" id="{ABA9BDF4-2DD5-424C-ACEE-305C1A383481}"/>
              </a:ext>
            </a:extLst>
          </p:cNvPr>
          <p:cNvSpPr/>
          <p:nvPr/>
        </p:nvSpPr>
        <p:spPr>
          <a:xfrm>
            <a:off x="808074" y="630162"/>
            <a:ext cx="3847218" cy="646331"/>
          </a:xfrm>
          <a:prstGeom prst="rect">
            <a:avLst/>
          </a:prstGeom>
        </p:spPr>
        <p:txBody>
          <a:bodyPr wrap="square">
            <a:spAutoFit/>
          </a:bodyPr>
          <a:lstStyle/>
          <a:p>
            <a:pPr defTabSz="685800" eaLnBrk="0" fontAlgn="base" hangingPunct="0">
              <a:spcBef>
                <a:spcPct val="0"/>
              </a:spcBef>
              <a:spcAft>
                <a:spcPct val="0"/>
              </a:spcAft>
            </a:pPr>
            <a:r>
              <a:rPr lang="en-US" sz="3600" b="1" dirty="0">
                <a:solidFill>
                  <a:srgbClr val="0070C0"/>
                </a:solidFill>
                <a:latin typeface="Calibri Light" panose="020F0302020204030204"/>
                <a:ea typeface="MS PGothic" panose="020B0600070205080204" pitchFamily="34" charset="-128"/>
              </a:rPr>
              <a:t>Key Considerations  </a:t>
            </a:r>
          </a:p>
        </p:txBody>
      </p:sp>
      <p:pic>
        <p:nvPicPr>
          <p:cNvPr id="9" name="Picture 8" descr="A close up of a sign&#10;&#10;Description automatically generated">
            <a:extLst>
              <a:ext uri="{FF2B5EF4-FFF2-40B4-BE49-F238E27FC236}">
                <a16:creationId xmlns:a16="http://schemas.microsoft.com/office/drawing/2014/main" id="{374C5024-35A0-7249-ABE8-776C0ED1C982}"/>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7772401" y="61097"/>
            <a:ext cx="1294172" cy="680582"/>
          </a:xfrm>
          <a:prstGeom prst="rect">
            <a:avLst/>
          </a:prstGeom>
        </p:spPr>
      </p:pic>
    </p:spTree>
    <p:custDataLst>
      <p:tags r:id="rId1"/>
    </p:custDataLst>
    <p:extLst>
      <p:ext uri="{BB962C8B-B14F-4D97-AF65-F5344CB8AC3E}">
        <p14:creationId xmlns:p14="http://schemas.microsoft.com/office/powerpoint/2010/main" val="4062708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9188-1052-4079-93A8-624A30D56AF0}"/>
              </a:ext>
            </a:extLst>
          </p:cNvPr>
          <p:cNvSpPr>
            <a:spLocks noGrp="1"/>
          </p:cNvSpPr>
          <p:nvPr>
            <p:ph type="title"/>
          </p:nvPr>
        </p:nvSpPr>
        <p:spPr>
          <a:xfrm>
            <a:off x="808074" y="214953"/>
            <a:ext cx="7558686" cy="1088068"/>
          </a:xfrm>
        </p:spPr>
        <p:txBody>
          <a:bodyPr/>
          <a:lstStyle/>
          <a:p>
            <a:r>
              <a:rPr lang="en-US" b="1" dirty="0">
                <a:solidFill>
                  <a:srgbClr val="0070C0"/>
                </a:solidFill>
              </a:rPr>
              <a:t>Mass Vaccination Clinics</a:t>
            </a:r>
          </a:p>
        </p:txBody>
      </p:sp>
      <p:sp>
        <p:nvSpPr>
          <p:cNvPr id="5" name="Slide Number Placeholder 4">
            <a:extLst>
              <a:ext uri="{FF2B5EF4-FFF2-40B4-BE49-F238E27FC236}">
                <a16:creationId xmlns:a16="http://schemas.microsoft.com/office/drawing/2014/main" id="{FE3B7B64-F3AD-40D5-A0D3-2342E8FE1F2A}"/>
              </a:ext>
            </a:extLst>
          </p:cNvPr>
          <p:cNvSpPr>
            <a:spLocks noGrp="1"/>
          </p:cNvSpPr>
          <p:nvPr>
            <p:ph type="sldNum" sz="quarter" idx="12"/>
          </p:nvPr>
        </p:nvSpPr>
        <p:spPr/>
        <p:txBody>
          <a:bodyPr/>
          <a:lstStyle/>
          <a:p>
            <a:pPr defTabSz="685800" eaLnBrk="0" fontAlgn="base" hangingPunct="0">
              <a:spcBef>
                <a:spcPct val="0"/>
              </a:spcBef>
              <a:spcAft>
                <a:spcPct val="0"/>
              </a:spcAft>
              <a:defRPr/>
            </a:pPr>
            <a:fld id="{5C3CEF6D-D31E-41B8-AACA-4F22AA8E7BD3}" type="slidenum">
              <a:rPr lang="en-US"/>
              <a:pPr defTabSz="685800" eaLnBrk="0" fontAlgn="base" hangingPunct="0">
                <a:spcBef>
                  <a:spcPct val="0"/>
                </a:spcBef>
                <a:spcAft>
                  <a:spcPct val="0"/>
                </a:spcAft>
                <a:defRPr/>
              </a:pPr>
              <a:t>37</a:t>
            </a:fld>
            <a:endParaRPr lang="en-US"/>
          </a:p>
        </p:txBody>
      </p:sp>
      <p:pic>
        <p:nvPicPr>
          <p:cNvPr id="7" name="Content Placeholder 6">
            <a:extLst>
              <a:ext uri="{FF2B5EF4-FFF2-40B4-BE49-F238E27FC236}">
                <a16:creationId xmlns:a16="http://schemas.microsoft.com/office/drawing/2014/main" id="{7977FB9B-9F1A-4A55-AE8E-F26FE375C5FC}"/>
              </a:ext>
            </a:extLst>
          </p:cNvPr>
          <p:cNvPicPr>
            <a:picLocks noGrp="1" noChangeAspect="1"/>
          </p:cNvPicPr>
          <p:nvPr>
            <p:ph sz="half" idx="1"/>
          </p:nvPr>
        </p:nvPicPr>
        <p:blipFill rotWithShape="1">
          <a:blip r:embed="rId4"/>
          <a:srcRect l="1454" t="10348" b="5810"/>
          <a:stretch/>
        </p:blipFill>
        <p:spPr>
          <a:xfrm>
            <a:off x="749221" y="1566081"/>
            <a:ext cx="3777536" cy="2665677"/>
          </a:xfrm>
          <a:prstGeom prst="rect">
            <a:avLst/>
          </a:prstGeom>
        </p:spPr>
      </p:pic>
      <p:pic>
        <p:nvPicPr>
          <p:cNvPr id="9" name="Content Placeholder 8">
            <a:extLst>
              <a:ext uri="{FF2B5EF4-FFF2-40B4-BE49-F238E27FC236}">
                <a16:creationId xmlns:a16="http://schemas.microsoft.com/office/drawing/2014/main" id="{3A11E6AA-6B41-4748-B130-3D15440588EE}"/>
              </a:ext>
            </a:extLst>
          </p:cNvPr>
          <p:cNvPicPr>
            <a:picLocks noGrp="1" noChangeAspect="1"/>
          </p:cNvPicPr>
          <p:nvPr>
            <p:ph sz="half" idx="2"/>
          </p:nvPr>
        </p:nvPicPr>
        <p:blipFill rotWithShape="1">
          <a:blip r:embed="rId5"/>
          <a:srcRect t="8964" r="195" b="5849"/>
          <a:stretch/>
        </p:blipFill>
        <p:spPr>
          <a:xfrm>
            <a:off x="4663679" y="1566081"/>
            <a:ext cx="3777536" cy="2665677"/>
          </a:xfrm>
          <a:prstGeom prst="rect">
            <a:avLst/>
          </a:prstGeom>
        </p:spPr>
      </p:pic>
      <p:sp>
        <p:nvSpPr>
          <p:cNvPr id="11" name="TextBox 10">
            <a:extLst>
              <a:ext uri="{FF2B5EF4-FFF2-40B4-BE49-F238E27FC236}">
                <a16:creationId xmlns:a16="http://schemas.microsoft.com/office/drawing/2014/main" id="{038E9C92-137B-420D-B068-947EDD0BFF7A}"/>
              </a:ext>
            </a:extLst>
          </p:cNvPr>
          <p:cNvSpPr txBox="1"/>
          <p:nvPr/>
        </p:nvSpPr>
        <p:spPr>
          <a:xfrm>
            <a:off x="2940239" y="4807765"/>
            <a:ext cx="4570293" cy="300082"/>
          </a:xfrm>
          <a:prstGeom prst="rect">
            <a:avLst/>
          </a:prstGeom>
          <a:noFill/>
        </p:spPr>
        <p:txBody>
          <a:bodyPr wrap="square">
            <a:spAutoFit/>
          </a:bodyPr>
          <a:lstStyle/>
          <a:p>
            <a:pPr defTabSz="685800" eaLnBrk="0" fontAlgn="base" hangingPunct="0">
              <a:spcBef>
                <a:spcPct val="0"/>
              </a:spcBef>
              <a:spcAft>
                <a:spcPct val="0"/>
              </a:spcAft>
            </a:pPr>
            <a:r>
              <a:rPr lang="en-US" sz="1350" b="1" dirty="0">
                <a:solidFill>
                  <a:prstClr val="black"/>
                </a:solidFill>
                <a:latin typeface="Arial" panose="020B0604020202020204" pitchFamily="34" charset="0"/>
                <a:ea typeface="MS PGothic" panose="020B0600070205080204" pitchFamily="34" charset="-128"/>
              </a:rPr>
              <a:t>Mass-vaccination-resources.org</a:t>
            </a:r>
          </a:p>
        </p:txBody>
      </p:sp>
    </p:spTree>
    <p:custDataLst>
      <p:tags r:id="rId1"/>
    </p:custDataLst>
    <p:extLst>
      <p:ext uri="{BB962C8B-B14F-4D97-AF65-F5344CB8AC3E}">
        <p14:creationId xmlns:p14="http://schemas.microsoft.com/office/powerpoint/2010/main" val="2508779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B6A3-BCEB-4ABB-903F-619E2B11C1CC}"/>
              </a:ext>
            </a:extLst>
          </p:cNvPr>
          <p:cNvSpPr>
            <a:spLocks noGrp="1"/>
          </p:cNvSpPr>
          <p:nvPr>
            <p:ph type="title"/>
          </p:nvPr>
        </p:nvSpPr>
        <p:spPr>
          <a:xfrm>
            <a:off x="276724" y="214953"/>
            <a:ext cx="7543800" cy="1088068"/>
          </a:xfrm>
        </p:spPr>
        <p:txBody>
          <a:bodyPr/>
          <a:lstStyle/>
          <a:p>
            <a:r>
              <a:rPr lang="en-US" dirty="0"/>
              <a:t> </a:t>
            </a:r>
          </a:p>
        </p:txBody>
      </p:sp>
      <p:sp>
        <p:nvSpPr>
          <p:cNvPr id="4" name="Content Placeholder 3">
            <a:extLst>
              <a:ext uri="{FF2B5EF4-FFF2-40B4-BE49-F238E27FC236}">
                <a16:creationId xmlns:a16="http://schemas.microsoft.com/office/drawing/2014/main" id="{56F3A4B1-AE53-4135-A632-C13358574657}"/>
              </a:ext>
            </a:extLst>
          </p:cNvPr>
          <p:cNvSpPr>
            <a:spLocks noGrp="1"/>
          </p:cNvSpPr>
          <p:nvPr>
            <p:ph sz="half" idx="2"/>
          </p:nvPr>
        </p:nvSpPr>
        <p:spPr>
          <a:xfrm>
            <a:off x="797440" y="1456875"/>
            <a:ext cx="7525785" cy="2878942"/>
          </a:xfrm>
        </p:spPr>
        <p:txBody>
          <a:bodyPr/>
          <a:lstStyle/>
          <a:p>
            <a:pPr marL="605925" lvl="5" indent="-342900">
              <a:spcBef>
                <a:spcPts val="900"/>
              </a:spcBef>
              <a:spcAft>
                <a:spcPts val="150"/>
              </a:spcAft>
              <a:buSzPct val="100000"/>
              <a:buFont typeface="Arial" panose="020B0604020202020204" pitchFamily="34" charset="0"/>
              <a:buChar char="•"/>
            </a:pPr>
            <a:r>
              <a:rPr lang="en-US" sz="2250" dirty="0">
                <a:solidFill>
                  <a:schemeClr val="tx1"/>
                </a:solidFill>
              </a:rPr>
              <a:t>Communication and outreach campaigns</a:t>
            </a:r>
          </a:p>
          <a:p>
            <a:pPr marL="605925" lvl="5" indent="-342900">
              <a:spcBef>
                <a:spcPts val="900"/>
              </a:spcBef>
              <a:spcAft>
                <a:spcPts val="150"/>
              </a:spcAft>
              <a:buSzPct val="100000"/>
              <a:buFont typeface="Arial" panose="020B0604020202020204" pitchFamily="34" charset="0"/>
              <a:buChar char="•"/>
            </a:pPr>
            <a:r>
              <a:rPr lang="en-US" sz="2250" dirty="0">
                <a:solidFill>
                  <a:schemeClr val="tx1"/>
                </a:solidFill>
              </a:rPr>
              <a:t>School located and mass vaccination clinics</a:t>
            </a:r>
          </a:p>
          <a:p>
            <a:pPr marL="605925" lvl="5" indent="-342900">
              <a:spcBef>
                <a:spcPts val="900"/>
              </a:spcBef>
              <a:spcAft>
                <a:spcPts val="150"/>
              </a:spcAft>
              <a:buSzPct val="100000"/>
              <a:buFont typeface="Arial" panose="020B0604020202020204" pitchFamily="34" charset="0"/>
              <a:buChar char="•"/>
            </a:pPr>
            <a:r>
              <a:rPr lang="en-US" sz="2250" dirty="0">
                <a:solidFill>
                  <a:schemeClr val="tx1"/>
                </a:solidFill>
              </a:rPr>
              <a:t>Late-season flu vaccine</a:t>
            </a:r>
          </a:p>
          <a:p>
            <a:pPr marL="605925" lvl="5" indent="-342900">
              <a:spcBef>
                <a:spcPts val="900"/>
              </a:spcBef>
              <a:spcAft>
                <a:spcPts val="150"/>
              </a:spcAft>
              <a:buSzPct val="100000"/>
              <a:buFont typeface="Arial" panose="020B0604020202020204" pitchFamily="34" charset="0"/>
              <a:buChar char="•"/>
            </a:pPr>
            <a:r>
              <a:rPr lang="en-US" sz="2250" dirty="0">
                <a:solidFill>
                  <a:schemeClr val="tx1"/>
                </a:solidFill>
              </a:rPr>
              <a:t>Involvement with FQHCs, CHCs</a:t>
            </a:r>
          </a:p>
          <a:p>
            <a:pPr marL="605925" lvl="5" indent="-342900">
              <a:spcBef>
                <a:spcPts val="900"/>
              </a:spcBef>
              <a:spcAft>
                <a:spcPts val="150"/>
              </a:spcAft>
              <a:buSzPct val="100000"/>
              <a:buFont typeface="Arial" panose="020B0604020202020204" pitchFamily="34" charset="0"/>
              <a:buChar char="•"/>
            </a:pPr>
            <a:r>
              <a:rPr lang="en-US" sz="2250" dirty="0">
                <a:solidFill>
                  <a:schemeClr val="tx1"/>
                </a:solidFill>
              </a:rPr>
              <a:t>Partnerships with pharmacies, doctors, insurers, hospitals, community leaders…</a:t>
            </a:r>
          </a:p>
          <a:p>
            <a:pPr marL="605925" lvl="5" indent="-342900">
              <a:spcBef>
                <a:spcPts val="900"/>
              </a:spcBef>
              <a:spcAft>
                <a:spcPts val="150"/>
              </a:spcAft>
              <a:buSzPct val="100000"/>
              <a:buFont typeface="Arial" panose="020B0604020202020204" pitchFamily="34" charset="0"/>
              <a:buChar char="•"/>
            </a:pPr>
            <a:r>
              <a:rPr lang="en-US" sz="2250" dirty="0">
                <a:solidFill>
                  <a:schemeClr val="tx1"/>
                </a:solidFill>
              </a:rPr>
              <a:t>More effort and involvement by public health than ever before!</a:t>
            </a:r>
          </a:p>
        </p:txBody>
      </p:sp>
      <p:sp>
        <p:nvSpPr>
          <p:cNvPr id="7" name="Slide Number Placeholder 6">
            <a:extLst>
              <a:ext uri="{FF2B5EF4-FFF2-40B4-BE49-F238E27FC236}">
                <a16:creationId xmlns:a16="http://schemas.microsoft.com/office/drawing/2014/main" id="{E24464A8-3D6F-47D5-A282-A5FB4D310C79}"/>
              </a:ext>
            </a:extLst>
          </p:cNvPr>
          <p:cNvSpPr>
            <a:spLocks noGrp="1"/>
          </p:cNvSpPr>
          <p:nvPr>
            <p:ph type="sldNum" sz="quarter" idx="12"/>
          </p:nvPr>
        </p:nvSpPr>
        <p:spPr/>
        <p:txBody>
          <a:bodyPr/>
          <a:lstStyle/>
          <a:p>
            <a:pPr defTabSz="685800" eaLnBrk="0" fontAlgn="base" hangingPunct="0">
              <a:spcBef>
                <a:spcPct val="0"/>
              </a:spcBef>
              <a:spcAft>
                <a:spcPct val="0"/>
              </a:spcAft>
              <a:defRPr/>
            </a:pPr>
            <a:fld id="{BDE0E522-F653-43FB-9EF8-2BBBF1394D77}" type="slidenum">
              <a:rPr lang="en-US"/>
              <a:pPr defTabSz="685800" eaLnBrk="0" fontAlgn="base" hangingPunct="0">
                <a:spcBef>
                  <a:spcPct val="0"/>
                </a:spcBef>
                <a:spcAft>
                  <a:spcPct val="0"/>
                </a:spcAft>
                <a:defRPr/>
              </a:pPr>
              <a:t>38</a:t>
            </a:fld>
            <a:endParaRPr lang="en-US" dirty="0"/>
          </a:p>
        </p:txBody>
      </p:sp>
      <p:sp>
        <p:nvSpPr>
          <p:cNvPr id="3" name="Rectangle 2">
            <a:extLst>
              <a:ext uri="{FF2B5EF4-FFF2-40B4-BE49-F238E27FC236}">
                <a16:creationId xmlns:a16="http://schemas.microsoft.com/office/drawing/2014/main" id="{ABA9BDF4-2DD5-424C-ACEE-305C1A383481}"/>
              </a:ext>
            </a:extLst>
          </p:cNvPr>
          <p:cNvSpPr/>
          <p:nvPr/>
        </p:nvSpPr>
        <p:spPr>
          <a:xfrm>
            <a:off x="797441" y="630162"/>
            <a:ext cx="4892619" cy="646331"/>
          </a:xfrm>
          <a:prstGeom prst="rect">
            <a:avLst/>
          </a:prstGeom>
        </p:spPr>
        <p:txBody>
          <a:bodyPr wrap="square">
            <a:spAutoFit/>
          </a:bodyPr>
          <a:lstStyle/>
          <a:p>
            <a:pPr defTabSz="685800" eaLnBrk="0" fontAlgn="base" hangingPunct="0">
              <a:spcBef>
                <a:spcPct val="0"/>
              </a:spcBef>
              <a:spcAft>
                <a:spcPct val="0"/>
              </a:spcAft>
            </a:pPr>
            <a:r>
              <a:rPr lang="en-US" sz="3600" b="1" dirty="0">
                <a:solidFill>
                  <a:srgbClr val="0070C0"/>
                </a:solidFill>
                <a:latin typeface="Calibri Light" panose="020F0302020204030204"/>
                <a:ea typeface="MS PGothic" panose="020B0600070205080204" pitchFamily="34" charset="-128"/>
              </a:rPr>
              <a:t>Flu Vaccination Activities  </a:t>
            </a:r>
          </a:p>
        </p:txBody>
      </p:sp>
      <p:pic>
        <p:nvPicPr>
          <p:cNvPr id="9" name="Picture 8" descr="A close up of a sign&#10;&#10;Description automatically generated">
            <a:extLst>
              <a:ext uri="{FF2B5EF4-FFF2-40B4-BE49-F238E27FC236}">
                <a16:creationId xmlns:a16="http://schemas.microsoft.com/office/drawing/2014/main" id="{374C5024-35A0-7249-ABE8-776C0ED1C982}"/>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7772401" y="61097"/>
            <a:ext cx="1294172" cy="680582"/>
          </a:xfrm>
          <a:prstGeom prst="rect">
            <a:avLst/>
          </a:prstGeom>
        </p:spPr>
      </p:pic>
    </p:spTree>
    <p:custDataLst>
      <p:tags r:id="rId1"/>
    </p:custDataLst>
    <p:extLst>
      <p:ext uri="{BB962C8B-B14F-4D97-AF65-F5344CB8AC3E}">
        <p14:creationId xmlns:p14="http://schemas.microsoft.com/office/powerpoint/2010/main" val="2998646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A3F47F-5E76-4F74-939B-EC0A70258F69}"/>
              </a:ext>
            </a:extLst>
          </p:cNvPr>
          <p:cNvSpPr>
            <a:spLocks noGrp="1"/>
          </p:cNvSpPr>
          <p:nvPr>
            <p:ph type="sldNum" sz="quarter" idx="12"/>
          </p:nvPr>
        </p:nvSpPr>
        <p:spPr/>
        <p:txBody>
          <a:bodyPr/>
          <a:lstStyle/>
          <a:p>
            <a:pPr defTabSz="685800" eaLnBrk="0" fontAlgn="base" hangingPunct="0">
              <a:spcBef>
                <a:spcPct val="0"/>
              </a:spcBef>
              <a:spcAft>
                <a:spcPct val="0"/>
              </a:spcAft>
              <a:defRPr/>
            </a:pPr>
            <a:fld id="{7D4D9237-8518-48B5-A64B-EE303532CD92}" type="slidenum">
              <a:rPr lang="en-US" altLang="en-US"/>
              <a:pPr defTabSz="685800" eaLnBrk="0" fontAlgn="base" hangingPunct="0">
                <a:spcBef>
                  <a:spcPct val="0"/>
                </a:spcBef>
                <a:spcAft>
                  <a:spcPct val="0"/>
                </a:spcAft>
                <a:defRPr/>
              </a:pPr>
              <a:t>39</a:t>
            </a:fld>
            <a:endParaRPr lang="en-US" altLang="en-US"/>
          </a:p>
        </p:txBody>
      </p:sp>
      <p:pic>
        <p:nvPicPr>
          <p:cNvPr id="4" name="Picture 3">
            <a:extLst>
              <a:ext uri="{FF2B5EF4-FFF2-40B4-BE49-F238E27FC236}">
                <a16:creationId xmlns:a16="http://schemas.microsoft.com/office/drawing/2014/main" id="{E2F68CC4-B80E-4FCC-BA1E-A2278C0796D6}"/>
              </a:ext>
            </a:extLst>
          </p:cNvPr>
          <p:cNvPicPr>
            <a:picLocks noChangeAspect="1"/>
          </p:cNvPicPr>
          <p:nvPr/>
        </p:nvPicPr>
        <p:blipFill rotWithShape="1">
          <a:blip r:embed="rId4"/>
          <a:srcRect t="10124" r="2777" b="5810"/>
          <a:stretch/>
        </p:blipFill>
        <p:spPr>
          <a:xfrm>
            <a:off x="0" y="127000"/>
            <a:ext cx="9144000" cy="4590654"/>
          </a:xfrm>
          <a:prstGeom prst="rect">
            <a:avLst/>
          </a:prstGeom>
        </p:spPr>
      </p:pic>
    </p:spTree>
    <p:custDataLst>
      <p:tags r:id="rId1"/>
    </p:custDataLst>
    <p:extLst>
      <p:ext uri="{BB962C8B-B14F-4D97-AF65-F5344CB8AC3E}">
        <p14:creationId xmlns:p14="http://schemas.microsoft.com/office/powerpoint/2010/main" val="41919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46387" y="1085965"/>
            <a:ext cx="4187757" cy="533286"/>
          </a:xfrm>
        </p:spPr>
        <p:txBody>
          <a:bodyPr/>
          <a:lstStyle/>
          <a:p>
            <a:r>
              <a:rPr lang="en-US" dirty="0"/>
              <a:t>Moving with the Crisis</a:t>
            </a:r>
          </a:p>
        </p:txBody>
      </p:sp>
      <p:grpSp>
        <p:nvGrpSpPr>
          <p:cNvPr id="12" name="Group 11">
            <a:extLst>
              <a:ext uri="{FF2B5EF4-FFF2-40B4-BE49-F238E27FC236}">
                <a16:creationId xmlns:a16="http://schemas.microsoft.com/office/drawing/2014/main" id="{10D316E3-846A-48A2-A3DD-57F76C3C3D14}"/>
              </a:ext>
            </a:extLst>
          </p:cNvPr>
          <p:cNvGrpSpPr/>
          <p:nvPr/>
        </p:nvGrpSpPr>
        <p:grpSpPr>
          <a:xfrm>
            <a:off x="884430" y="2102484"/>
            <a:ext cx="1745595" cy="2346325"/>
            <a:chOff x="1780" y="-1"/>
            <a:chExt cx="1745595" cy="2346325"/>
          </a:xfrm>
        </p:grpSpPr>
        <p:sp>
          <p:nvSpPr>
            <p:cNvPr id="22" name="Flowchart: Manual Operation 21">
              <a:extLst>
                <a:ext uri="{FF2B5EF4-FFF2-40B4-BE49-F238E27FC236}">
                  <a16:creationId xmlns:a16="http://schemas.microsoft.com/office/drawing/2014/main" id="{C2EAB9E2-2BF4-4679-9D6B-FC7EDA279341}"/>
                </a:ext>
              </a:extLst>
            </p:cNvPr>
            <p:cNvSpPr/>
            <p:nvPr/>
          </p:nvSpPr>
          <p:spPr>
            <a:xfrm rot="16200000">
              <a:off x="-298585" y="300364"/>
              <a:ext cx="2346325" cy="1745595"/>
            </a:xfrm>
            <a:prstGeom prst="flowChartManualOperation">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3" name="Flowchart: Manual Operation 4">
              <a:extLst>
                <a:ext uri="{FF2B5EF4-FFF2-40B4-BE49-F238E27FC236}">
                  <a16:creationId xmlns:a16="http://schemas.microsoft.com/office/drawing/2014/main" id="{D9173B9A-7ED0-4A53-901D-04858C4D5BB8}"/>
                </a:ext>
              </a:extLst>
            </p:cNvPr>
            <p:cNvSpPr txBox="1"/>
            <p:nvPr/>
          </p:nvSpPr>
          <p:spPr>
            <a:xfrm rot="21600000">
              <a:off x="1780" y="469264"/>
              <a:ext cx="1745595" cy="1407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0" tIns="0" rIns="140860" bIns="0" numCol="1" spcCol="1270" anchor="ctr" anchorCtr="0">
              <a:noAutofit/>
            </a:bodyPr>
            <a:lstStyle/>
            <a:p>
              <a:pPr marL="0" lvl="0" indent="0" algn="ctr" defTabSz="977900">
                <a:lnSpc>
                  <a:spcPct val="90000"/>
                </a:lnSpc>
                <a:spcBef>
                  <a:spcPct val="0"/>
                </a:spcBef>
                <a:spcAft>
                  <a:spcPct val="35000"/>
                </a:spcAft>
                <a:buNone/>
              </a:pPr>
              <a:r>
                <a:rPr lang="en-US" sz="2200" kern="1200" dirty="0"/>
                <a:t>Planning/</a:t>
              </a:r>
              <a:br>
                <a:rPr lang="en-US" sz="2200" kern="1200" dirty="0"/>
              </a:br>
              <a:r>
                <a:rPr lang="en-US" sz="2200" kern="1200" dirty="0"/>
                <a:t>Preparation</a:t>
              </a:r>
            </a:p>
          </p:txBody>
        </p:sp>
      </p:grpSp>
      <p:grpSp>
        <p:nvGrpSpPr>
          <p:cNvPr id="13" name="Group 12">
            <a:extLst>
              <a:ext uri="{FF2B5EF4-FFF2-40B4-BE49-F238E27FC236}">
                <a16:creationId xmlns:a16="http://schemas.microsoft.com/office/drawing/2014/main" id="{2ACDAD6C-3E93-429C-A64E-65352792B631}"/>
              </a:ext>
            </a:extLst>
          </p:cNvPr>
          <p:cNvGrpSpPr/>
          <p:nvPr/>
        </p:nvGrpSpPr>
        <p:grpSpPr>
          <a:xfrm>
            <a:off x="2760944" y="2102484"/>
            <a:ext cx="1745595" cy="2346325"/>
            <a:chOff x="1878294" y="-1"/>
            <a:chExt cx="1745595" cy="2346325"/>
          </a:xfrm>
        </p:grpSpPr>
        <p:sp>
          <p:nvSpPr>
            <p:cNvPr id="20" name="Flowchart: Manual Operation 19">
              <a:extLst>
                <a:ext uri="{FF2B5EF4-FFF2-40B4-BE49-F238E27FC236}">
                  <a16:creationId xmlns:a16="http://schemas.microsoft.com/office/drawing/2014/main" id="{A66FDE48-9246-46DA-B888-33631DC7D07A}"/>
                </a:ext>
              </a:extLst>
            </p:cNvPr>
            <p:cNvSpPr/>
            <p:nvPr/>
          </p:nvSpPr>
          <p:spPr>
            <a:xfrm rot="16200000">
              <a:off x="1577929" y="300364"/>
              <a:ext cx="2346325" cy="1745595"/>
            </a:xfrm>
            <a:prstGeom prst="flowChartManualOperation">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 name="Flowchart: Manual Operation 6">
              <a:extLst>
                <a:ext uri="{FF2B5EF4-FFF2-40B4-BE49-F238E27FC236}">
                  <a16:creationId xmlns:a16="http://schemas.microsoft.com/office/drawing/2014/main" id="{F99BB741-62F8-44D6-B8C3-B0F9F14CB087}"/>
                </a:ext>
              </a:extLst>
            </p:cNvPr>
            <p:cNvSpPr txBox="1"/>
            <p:nvPr/>
          </p:nvSpPr>
          <p:spPr>
            <a:xfrm rot="21600000">
              <a:off x="1878294" y="469264"/>
              <a:ext cx="1745595" cy="1407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0" tIns="0" rIns="140860" bIns="0" numCol="1" spcCol="1270" anchor="ctr" anchorCtr="0">
              <a:noAutofit/>
            </a:bodyPr>
            <a:lstStyle/>
            <a:p>
              <a:pPr marL="0" lvl="0" indent="0" algn="ctr" defTabSz="977900">
                <a:lnSpc>
                  <a:spcPct val="90000"/>
                </a:lnSpc>
                <a:spcBef>
                  <a:spcPct val="0"/>
                </a:spcBef>
                <a:spcAft>
                  <a:spcPct val="35000"/>
                </a:spcAft>
                <a:buNone/>
              </a:pPr>
              <a:r>
                <a:rPr lang="en-US" sz="2200" kern="1200" dirty="0"/>
                <a:t>Initial Response</a:t>
              </a:r>
            </a:p>
          </p:txBody>
        </p:sp>
      </p:grpSp>
      <p:grpSp>
        <p:nvGrpSpPr>
          <p:cNvPr id="14" name="Group 13">
            <a:extLst>
              <a:ext uri="{FF2B5EF4-FFF2-40B4-BE49-F238E27FC236}">
                <a16:creationId xmlns:a16="http://schemas.microsoft.com/office/drawing/2014/main" id="{0623D94F-9535-46DF-9A64-4B45B03B9C61}"/>
              </a:ext>
            </a:extLst>
          </p:cNvPr>
          <p:cNvGrpSpPr/>
          <p:nvPr/>
        </p:nvGrpSpPr>
        <p:grpSpPr>
          <a:xfrm>
            <a:off x="4637460" y="2102484"/>
            <a:ext cx="1745595" cy="2346325"/>
            <a:chOff x="3754810" y="-1"/>
            <a:chExt cx="1745595" cy="2346325"/>
          </a:xfrm>
        </p:grpSpPr>
        <p:sp>
          <p:nvSpPr>
            <p:cNvPr id="18" name="Flowchart: Manual Operation 17">
              <a:extLst>
                <a:ext uri="{FF2B5EF4-FFF2-40B4-BE49-F238E27FC236}">
                  <a16:creationId xmlns:a16="http://schemas.microsoft.com/office/drawing/2014/main" id="{DB8BE5EC-F056-4DEF-B30F-EB71F1CD0AC7}"/>
                </a:ext>
              </a:extLst>
            </p:cNvPr>
            <p:cNvSpPr/>
            <p:nvPr/>
          </p:nvSpPr>
          <p:spPr>
            <a:xfrm rot="16200000">
              <a:off x="3454445" y="300364"/>
              <a:ext cx="2346325" cy="1745595"/>
            </a:xfrm>
            <a:prstGeom prst="flowChartManualOperation">
              <a:avLst/>
            </a:prstGeom>
            <a:ln w="76200">
              <a:solidFill>
                <a:schemeClr val="accent5">
                  <a:lumMod val="60000"/>
                  <a:lumOff val="40000"/>
                </a:schemeClr>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9" name="Flowchart: Manual Operation 8">
              <a:extLst>
                <a:ext uri="{FF2B5EF4-FFF2-40B4-BE49-F238E27FC236}">
                  <a16:creationId xmlns:a16="http://schemas.microsoft.com/office/drawing/2014/main" id="{1B349AF7-29D5-4179-8F4D-806C0AB2FCB1}"/>
                </a:ext>
              </a:extLst>
            </p:cNvPr>
            <p:cNvSpPr txBox="1"/>
            <p:nvPr/>
          </p:nvSpPr>
          <p:spPr>
            <a:xfrm rot="21600000">
              <a:off x="3754810" y="469264"/>
              <a:ext cx="1745595" cy="1407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0" tIns="0" rIns="140860" bIns="0" numCol="1" spcCol="1270" anchor="ctr" anchorCtr="0">
              <a:noAutofit/>
            </a:bodyPr>
            <a:lstStyle/>
            <a:p>
              <a:pPr marL="0" lvl="0" indent="0" algn="ctr" defTabSz="977900">
                <a:lnSpc>
                  <a:spcPct val="90000"/>
                </a:lnSpc>
                <a:spcBef>
                  <a:spcPct val="0"/>
                </a:spcBef>
                <a:spcAft>
                  <a:spcPct val="35000"/>
                </a:spcAft>
                <a:buNone/>
              </a:pPr>
              <a:r>
                <a:rPr lang="en-US" sz="2200" kern="1200" dirty="0"/>
                <a:t>Response + Initial Recovery</a:t>
              </a:r>
            </a:p>
          </p:txBody>
        </p:sp>
      </p:grpSp>
      <p:grpSp>
        <p:nvGrpSpPr>
          <p:cNvPr id="15" name="Group 14">
            <a:extLst>
              <a:ext uri="{FF2B5EF4-FFF2-40B4-BE49-F238E27FC236}">
                <a16:creationId xmlns:a16="http://schemas.microsoft.com/office/drawing/2014/main" id="{D11ED2AC-E8E0-40F1-AECD-A90CC3F7DE86}"/>
              </a:ext>
            </a:extLst>
          </p:cNvPr>
          <p:cNvGrpSpPr/>
          <p:nvPr/>
        </p:nvGrpSpPr>
        <p:grpSpPr>
          <a:xfrm>
            <a:off x="6513975" y="2102484"/>
            <a:ext cx="1745595" cy="2346325"/>
            <a:chOff x="5631325" y="-1"/>
            <a:chExt cx="1745595" cy="2346325"/>
          </a:xfrm>
        </p:grpSpPr>
        <p:sp>
          <p:nvSpPr>
            <p:cNvPr id="16" name="Flowchart: Manual Operation 15">
              <a:extLst>
                <a:ext uri="{FF2B5EF4-FFF2-40B4-BE49-F238E27FC236}">
                  <a16:creationId xmlns:a16="http://schemas.microsoft.com/office/drawing/2014/main" id="{2FC1780F-D6D3-4BA7-BF36-02D5023333DD}"/>
                </a:ext>
              </a:extLst>
            </p:cNvPr>
            <p:cNvSpPr/>
            <p:nvPr/>
          </p:nvSpPr>
          <p:spPr>
            <a:xfrm rot="16200000">
              <a:off x="5330960" y="300364"/>
              <a:ext cx="2346325" cy="1745595"/>
            </a:xfrm>
            <a:prstGeom prst="flowChartManualOperation">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7" name="Flowchart: Manual Operation 10">
              <a:extLst>
                <a:ext uri="{FF2B5EF4-FFF2-40B4-BE49-F238E27FC236}">
                  <a16:creationId xmlns:a16="http://schemas.microsoft.com/office/drawing/2014/main" id="{125DA985-C27A-4789-BFCE-6ACC00FB3137}"/>
                </a:ext>
              </a:extLst>
            </p:cNvPr>
            <p:cNvSpPr txBox="1"/>
            <p:nvPr/>
          </p:nvSpPr>
          <p:spPr>
            <a:xfrm rot="21600000">
              <a:off x="5631325" y="469264"/>
              <a:ext cx="1745595" cy="1407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0" tIns="0" rIns="140860" bIns="0" numCol="1" spcCol="1270" anchor="ctr" anchorCtr="0">
              <a:noAutofit/>
            </a:bodyPr>
            <a:lstStyle/>
            <a:p>
              <a:pPr marL="0" lvl="0" indent="0" algn="ctr" defTabSz="977900">
                <a:lnSpc>
                  <a:spcPct val="90000"/>
                </a:lnSpc>
                <a:spcBef>
                  <a:spcPct val="0"/>
                </a:spcBef>
                <a:spcAft>
                  <a:spcPct val="35000"/>
                </a:spcAft>
                <a:buNone/>
              </a:pPr>
              <a:r>
                <a:rPr lang="en-US" sz="2200" kern="1200" dirty="0"/>
                <a:t>Future Recovery/ Restoration</a:t>
              </a:r>
            </a:p>
          </p:txBody>
        </p:sp>
      </p:grpSp>
    </p:spTree>
    <p:custDataLst>
      <p:tags r:id="rId1"/>
    </p:custDataLst>
    <p:extLst>
      <p:ext uri="{BB962C8B-B14F-4D97-AF65-F5344CB8AC3E}">
        <p14:creationId xmlns:p14="http://schemas.microsoft.com/office/powerpoint/2010/main" val="1160392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3B7ABA-EA5C-E74C-B3EC-0D54150F7E76}"/>
              </a:ext>
            </a:extLst>
          </p:cNvPr>
          <p:cNvSpPr>
            <a:spLocks noGrp="1"/>
          </p:cNvSpPr>
          <p:nvPr>
            <p:ph type="sldNum" sz="quarter" idx="12"/>
          </p:nvPr>
        </p:nvSpPr>
        <p:spPr/>
        <p:txBody>
          <a:bodyPr/>
          <a:lstStyle/>
          <a:p>
            <a:pPr defTabSz="685800" eaLnBrk="0" fontAlgn="base" hangingPunct="0">
              <a:spcBef>
                <a:spcPct val="0"/>
              </a:spcBef>
              <a:spcAft>
                <a:spcPct val="0"/>
              </a:spcAft>
              <a:defRPr/>
            </a:pPr>
            <a:fld id="{7D4D9237-8518-48B5-A64B-EE303532CD92}" type="slidenum">
              <a:rPr lang="en-US" altLang="en-US"/>
              <a:pPr defTabSz="685800" eaLnBrk="0" fontAlgn="base" hangingPunct="0">
                <a:spcBef>
                  <a:spcPct val="0"/>
                </a:spcBef>
                <a:spcAft>
                  <a:spcPct val="0"/>
                </a:spcAft>
                <a:defRPr/>
              </a:pPr>
              <a:t>40</a:t>
            </a:fld>
            <a:endParaRPr lang="en-US" altLang="en-US" dirty="0"/>
          </a:p>
        </p:txBody>
      </p:sp>
      <p:sp>
        <p:nvSpPr>
          <p:cNvPr id="3" name="Content Placeholder 4">
            <a:extLst>
              <a:ext uri="{FF2B5EF4-FFF2-40B4-BE49-F238E27FC236}">
                <a16:creationId xmlns:a16="http://schemas.microsoft.com/office/drawing/2014/main" id="{9B3517DC-F025-A243-B2DC-087D2D4EEF9B}"/>
              </a:ext>
            </a:extLst>
          </p:cNvPr>
          <p:cNvSpPr txBox="1">
            <a:spLocks/>
          </p:cNvSpPr>
          <p:nvPr/>
        </p:nvSpPr>
        <p:spPr>
          <a:xfrm>
            <a:off x="359944" y="741679"/>
            <a:ext cx="4409208" cy="3981969"/>
          </a:xfrm>
          <a:prstGeom prst="rect">
            <a:avLst/>
          </a:prstGeom>
        </p:spPr>
        <p:txBody>
          <a:bodyPr>
            <a:noAutofit/>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7866" indent="-67866" defTabSz="685800">
              <a:lnSpc>
                <a:spcPct val="120000"/>
              </a:lnSpc>
              <a:spcBef>
                <a:spcPts val="900"/>
              </a:spcBef>
              <a:spcAft>
                <a:spcPts val="150"/>
              </a:spcAft>
              <a:buClr>
                <a:srgbClr val="1CADE4"/>
              </a:buClr>
              <a:buFont typeface="Arial" panose="020B0604020202020204" pitchFamily="34" charset="0"/>
              <a:buChar char="•"/>
            </a:pPr>
            <a:r>
              <a:rPr lang="en-US" sz="1425" u="sng" dirty="0">
                <a:solidFill>
                  <a:srgbClr val="2683C6">
                    <a:lumMod val="75000"/>
                  </a:srgbClr>
                </a:solidFill>
                <a:latin typeface="Calibri" panose="020F0502020204030204"/>
                <a:hlinkClick r:id="rId4">
                  <a:extLst>
                    <a:ext uri="{A12FA001-AC4F-418D-AE19-62706E023703}">
                      <ahyp:hlinkClr xmlns:ahyp="http://schemas.microsoft.com/office/drawing/2018/hyperlinkcolor" val="tx"/>
                    </a:ext>
                  </a:extLst>
                </a:hlinkClick>
              </a:rPr>
              <a:t> </a:t>
            </a:r>
            <a:r>
              <a:rPr lang="en-US" sz="1425" u="sng" dirty="0">
                <a:solidFill>
                  <a:srgbClr val="2683C6">
                    <a:lumMod val="75000"/>
                  </a:srgbClr>
                </a:solidFill>
                <a:latin typeface="Calibri" panose="020F0502020204030204"/>
                <a:hlinkClick r:id="rId5">
                  <a:extLst>
                    <a:ext uri="{A12FA001-AC4F-418D-AE19-62706E023703}">
                      <ahyp:hlinkClr xmlns:ahyp="http://schemas.microsoft.com/office/drawing/2018/hyperlinkcolor" val="tx"/>
                    </a:ext>
                  </a:extLst>
                </a:hlinkClick>
              </a:rPr>
              <a:t>CDC COVID-19 Vaccination Program Interim Playbook for Jurisdiction Operations</a:t>
            </a:r>
            <a:endParaRPr lang="en-US" sz="1425" u="sng" dirty="0">
              <a:solidFill>
                <a:srgbClr val="2683C6">
                  <a:lumMod val="75000"/>
                </a:srgbClr>
              </a:solidFill>
              <a:latin typeface="Calibri" panose="020F0502020204030204"/>
            </a:endParaRPr>
          </a:p>
          <a:p>
            <a:pPr marL="67866" indent="-67866" defTabSz="685800">
              <a:lnSpc>
                <a:spcPct val="120000"/>
              </a:lnSpc>
              <a:spcBef>
                <a:spcPts val="900"/>
              </a:spcBef>
              <a:spcAft>
                <a:spcPts val="150"/>
              </a:spcAft>
              <a:buClr>
                <a:srgbClr val="1CADE4"/>
              </a:buClr>
              <a:buFont typeface="Arial" panose="020B0604020202020204" pitchFamily="34" charset="0"/>
              <a:buChar char="•"/>
            </a:pPr>
            <a:r>
              <a:rPr lang="en-US" sz="1425" u="sng" dirty="0">
                <a:solidFill>
                  <a:srgbClr val="2683C6">
                    <a:lumMod val="75000"/>
                  </a:srgbClr>
                </a:solidFill>
                <a:latin typeface="Calibri" panose="020F0502020204030204"/>
                <a:hlinkClick r:id="rId6">
                  <a:extLst>
                    <a:ext uri="{A12FA001-AC4F-418D-AE19-62706E023703}">
                      <ahyp:hlinkClr xmlns:ahyp="http://schemas.microsoft.com/office/drawing/2018/hyperlinkcolor" val="tx"/>
                    </a:ext>
                  </a:extLst>
                </a:hlinkClick>
              </a:rPr>
              <a:t> IAC’s Mass Vaccination Resources</a:t>
            </a:r>
            <a:endParaRPr lang="en-US" sz="1425" u="sng" dirty="0">
              <a:solidFill>
                <a:srgbClr val="2683C6">
                  <a:lumMod val="75000"/>
                </a:srgbClr>
              </a:solidFill>
              <a:latin typeface="Calibri" panose="020F0502020204030204"/>
              <a:hlinkClick r:id="" action="ppaction://noaction">
                <a:extLst>
                  <a:ext uri="{A12FA001-AC4F-418D-AE19-62706E023703}">
                    <ahyp:hlinkClr xmlns:ahyp="http://schemas.microsoft.com/office/drawing/2018/hyperlinkcolor" val="tx"/>
                  </a:ext>
                </a:extLst>
              </a:hlinkClick>
            </a:endParaRPr>
          </a:p>
          <a:p>
            <a:pPr marL="67866" indent="-67866" defTabSz="685800">
              <a:lnSpc>
                <a:spcPct val="120000"/>
              </a:lnSpc>
              <a:spcBef>
                <a:spcPts val="900"/>
              </a:spcBef>
              <a:spcAft>
                <a:spcPts val="150"/>
              </a:spcAft>
              <a:buClr>
                <a:srgbClr val="1CADE4"/>
              </a:buClr>
              <a:buFont typeface="Arial" panose="020B0604020202020204" pitchFamily="34" charset="0"/>
              <a:buChar char="•"/>
            </a:pPr>
            <a:r>
              <a:rPr lang="en-US" sz="1425" u="sng" dirty="0">
                <a:solidFill>
                  <a:srgbClr val="2683C6">
                    <a:lumMod val="75000"/>
                  </a:srgbClr>
                </a:solidFill>
                <a:latin typeface="Calibri" panose="020F0502020204030204"/>
                <a:hlinkClick r:id="" action="ppaction://noaction">
                  <a:extLst>
                    <a:ext uri="{A12FA001-AC4F-418D-AE19-62706E023703}">
                      <ahyp:hlinkClr xmlns:ahyp="http://schemas.microsoft.com/office/drawing/2018/hyperlinkcolor" val="tx"/>
                    </a:ext>
                  </a:extLst>
                </a:hlinkClick>
              </a:rPr>
              <a:t>AIM’s COVID-19 Vaccination Preparation Tips for Immunization Program Managers</a:t>
            </a:r>
            <a:endParaRPr lang="en-US" sz="1425" dirty="0">
              <a:solidFill>
                <a:srgbClr val="2683C6">
                  <a:lumMod val="75000"/>
                </a:srgbClr>
              </a:solidFill>
              <a:latin typeface="Calibri" panose="020F0502020204030204"/>
            </a:endParaRPr>
          </a:p>
          <a:p>
            <a:pPr marL="67866" indent="-67866" defTabSz="685800">
              <a:lnSpc>
                <a:spcPct val="120000"/>
              </a:lnSpc>
              <a:spcBef>
                <a:spcPts val="900"/>
              </a:spcBef>
              <a:spcAft>
                <a:spcPts val="150"/>
              </a:spcAft>
              <a:buClr>
                <a:srgbClr val="1CADE4"/>
              </a:buClr>
              <a:buFont typeface="Arial" panose="020B0604020202020204" pitchFamily="34" charset="0"/>
              <a:buChar char="•"/>
            </a:pPr>
            <a:r>
              <a:rPr lang="en-US" sz="1425" u="sng" dirty="0">
                <a:solidFill>
                  <a:srgbClr val="2683C6">
                    <a:lumMod val="75000"/>
                  </a:srgbClr>
                </a:solidFill>
                <a:latin typeface="Calibri" panose="020F0502020204030204"/>
                <a:hlinkClick r:id="rId7">
                  <a:extLst>
                    <a:ext uri="{A12FA001-AC4F-418D-AE19-62706E023703}">
                      <ahyp:hlinkClr xmlns:ahyp="http://schemas.microsoft.com/office/drawing/2018/hyperlinkcolor" val="tx"/>
                    </a:ext>
                  </a:extLst>
                </a:hlinkClick>
              </a:rPr>
              <a:t> AIM / ASTHO / NACCHO / AIRA Recommendations to OWS Leaders</a:t>
            </a:r>
            <a:endParaRPr lang="en-US" sz="1425" dirty="0">
              <a:solidFill>
                <a:srgbClr val="2683C6">
                  <a:lumMod val="75000"/>
                </a:srgbClr>
              </a:solidFill>
              <a:latin typeface="Calibri" panose="020F0502020204030204"/>
            </a:endParaRPr>
          </a:p>
          <a:p>
            <a:pPr marL="67866" indent="-67866" defTabSz="685800">
              <a:lnSpc>
                <a:spcPct val="120000"/>
              </a:lnSpc>
              <a:spcBef>
                <a:spcPts val="900"/>
              </a:spcBef>
              <a:spcAft>
                <a:spcPts val="150"/>
              </a:spcAft>
              <a:buClr>
                <a:srgbClr val="1CADE4"/>
              </a:buClr>
              <a:buFont typeface="Arial" panose="020B0604020202020204" pitchFamily="34" charset="0"/>
              <a:buChar char="•"/>
            </a:pPr>
            <a:r>
              <a:rPr lang="en-US" sz="1425" u="sng" dirty="0">
                <a:solidFill>
                  <a:srgbClr val="2683C6">
                    <a:lumMod val="75000"/>
                  </a:srgbClr>
                </a:solidFill>
                <a:latin typeface="Calibri" panose="020F0502020204030204"/>
                <a:hlinkClick r:id="rId8">
                  <a:extLst>
                    <a:ext uri="{A12FA001-AC4F-418D-AE19-62706E023703}">
                      <ahyp:hlinkClr xmlns:ahyp="http://schemas.microsoft.com/office/drawing/2018/hyperlinkcolor" val="tx"/>
                    </a:ext>
                  </a:extLst>
                </a:hlinkClick>
              </a:rPr>
              <a:t> ASTHO – AIM Immunization Campaign Policy Principles</a:t>
            </a:r>
            <a:endParaRPr lang="en-US" sz="1425" dirty="0">
              <a:solidFill>
                <a:srgbClr val="2683C6">
                  <a:lumMod val="75000"/>
                </a:srgbClr>
              </a:solidFill>
              <a:latin typeface="Calibri" panose="020F0502020204030204"/>
            </a:endParaRPr>
          </a:p>
          <a:p>
            <a:pPr marL="67866" indent="-67866" defTabSz="685800">
              <a:lnSpc>
                <a:spcPct val="120000"/>
              </a:lnSpc>
              <a:spcBef>
                <a:spcPts val="900"/>
              </a:spcBef>
              <a:spcAft>
                <a:spcPts val="150"/>
              </a:spcAft>
              <a:buClr>
                <a:srgbClr val="1CADE4"/>
              </a:buClr>
              <a:buFont typeface="Arial" panose="020B0604020202020204" pitchFamily="34" charset="0"/>
              <a:buChar char="•"/>
            </a:pPr>
            <a:r>
              <a:rPr lang="en-US" sz="1425" u="sng" dirty="0">
                <a:solidFill>
                  <a:srgbClr val="2683C6">
                    <a:lumMod val="75000"/>
                  </a:srgbClr>
                </a:solidFill>
                <a:latin typeface="Calibri" panose="020F0502020204030204"/>
                <a:hlinkClick r:id="rId9">
                  <a:extLst>
                    <a:ext uri="{A12FA001-AC4F-418D-AE19-62706E023703}">
                      <ahyp:hlinkClr xmlns:ahyp="http://schemas.microsoft.com/office/drawing/2018/hyperlinkcolor" val="tx"/>
                    </a:ext>
                  </a:extLst>
                </a:hlinkClick>
              </a:rPr>
              <a:t> HHS Operation Warp Speed Fact Sheet</a:t>
            </a:r>
            <a:endParaRPr lang="en-US" sz="1425" dirty="0">
              <a:solidFill>
                <a:srgbClr val="2683C6">
                  <a:lumMod val="75000"/>
                </a:srgbClr>
              </a:solidFill>
              <a:latin typeface="Calibri" panose="020F0502020204030204"/>
            </a:endParaRPr>
          </a:p>
          <a:p>
            <a:pPr marL="67866" indent="-67866" defTabSz="685800">
              <a:lnSpc>
                <a:spcPct val="120000"/>
              </a:lnSpc>
              <a:spcBef>
                <a:spcPts val="900"/>
              </a:spcBef>
              <a:spcAft>
                <a:spcPts val="150"/>
              </a:spcAft>
              <a:buClr>
                <a:srgbClr val="1CADE4"/>
              </a:buClr>
              <a:buFont typeface="Arial" panose="020B0604020202020204" pitchFamily="34" charset="0"/>
              <a:buChar char="•"/>
            </a:pPr>
            <a:r>
              <a:rPr lang="en-US" sz="1425" u="sng" dirty="0">
                <a:solidFill>
                  <a:srgbClr val="2683C6">
                    <a:lumMod val="75000"/>
                  </a:srgbClr>
                </a:solidFill>
                <a:latin typeface="Calibri" panose="020F0502020204030204"/>
                <a:hlinkClick r:id="rId10">
                  <a:extLst>
                    <a:ext uri="{A12FA001-AC4F-418D-AE19-62706E023703}">
                      <ahyp:hlinkClr xmlns:ahyp="http://schemas.microsoft.com/office/drawing/2018/hyperlinkcolor" val="tx"/>
                    </a:ext>
                  </a:extLst>
                </a:hlinkClick>
              </a:rPr>
              <a:t> ASTHO Report Assessing Policy Barriers To Effective Public Health Response In The H1N1 Influenza Pandemic</a:t>
            </a:r>
            <a:endParaRPr lang="en-US" sz="1425" dirty="0">
              <a:solidFill>
                <a:srgbClr val="2683C6">
                  <a:lumMod val="75000"/>
                </a:srgbClr>
              </a:solidFill>
              <a:latin typeface="Calibri" panose="020F0502020204030204"/>
            </a:endParaRPr>
          </a:p>
        </p:txBody>
      </p:sp>
      <p:pic>
        <p:nvPicPr>
          <p:cNvPr id="4" name="Picture 3" descr="A close up of a sign&#10;&#10;Description automatically generated">
            <a:extLst>
              <a:ext uri="{FF2B5EF4-FFF2-40B4-BE49-F238E27FC236}">
                <a16:creationId xmlns:a16="http://schemas.microsoft.com/office/drawing/2014/main" id="{109AB1A1-D7B1-264D-AF85-E47C2EAC0A9A}"/>
              </a:ext>
            </a:extLst>
          </p:cNvPr>
          <p:cNvPicPr/>
          <p:nvPr/>
        </p:nvPicPr>
        <p:blipFill>
          <a:blip r:embed="rId11" cstate="email">
            <a:extLst>
              <a:ext uri="{28A0092B-C50C-407E-A947-70E740481C1C}">
                <a14:useLocalDpi xmlns:a14="http://schemas.microsoft.com/office/drawing/2010/main" val="0"/>
              </a:ext>
            </a:extLst>
          </a:blip>
          <a:stretch>
            <a:fillRect/>
          </a:stretch>
        </p:blipFill>
        <p:spPr>
          <a:xfrm>
            <a:off x="7772401" y="61097"/>
            <a:ext cx="1294172" cy="680582"/>
          </a:xfrm>
          <a:prstGeom prst="rect">
            <a:avLst/>
          </a:prstGeom>
        </p:spPr>
      </p:pic>
      <p:sp>
        <p:nvSpPr>
          <p:cNvPr id="5" name="Content Placeholder 5">
            <a:extLst>
              <a:ext uri="{FF2B5EF4-FFF2-40B4-BE49-F238E27FC236}">
                <a16:creationId xmlns:a16="http://schemas.microsoft.com/office/drawing/2014/main" id="{F732BFBC-ECB9-B94D-BEBB-F4F1A1012652}"/>
              </a:ext>
            </a:extLst>
          </p:cNvPr>
          <p:cNvSpPr txBox="1">
            <a:spLocks/>
          </p:cNvSpPr>
          <p:nvPr/>
        </p:nvSpPr>
        <p:spPr>
          <a:xfrm>
            <a:off x="4906985" y="741679"/>
            <a:ext cx="4159587" cy="3305946"/>
          </a:xfrm>
          <a:prstGeom prst="rect">
            <a:avLst/>
          </a:prstGeom>
        </p:spPr>
        <p:txBody>
          <a:bodyPr>
            <a:noAutofit/>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7866" indent="-67866" defTabSz="685800">
              <a:lnSpc>
                <a:spcPct val="100000"/>
              </a:lnSpc>
              <a:spcBef>
                <a:spcPts val="900"/>
              </a:spcBef>
              <a:spcAft>
                <a:spcPts val="150"/>
              </a:spcAft>
              <a:buClr>
                <a:srgbClr val="1CADE4"/>
              </a:buClr>
              <a:buFont typeface="Arial" panose="020B0604020202020204" pitchFamily="34" charset="0"/>
              <a:buChar char="•"/>
            </a:pPr>
            <a:r>
              <a:rPr lang="en-US" sz="1425" u="sng" dirty="0">
                <a:solidFill>
                  <a:srgbClr val="0070C0"/>
                </a:solidFill>
                <a:latin typeface="Calibri" panose="020F0502020204030204"/>
                <a:hlinkClick r:id="rId12">
                  <a:extLst>
                    <a:ext uri="{A12FA001-AC4F-418D-AE19-62706E023703}">
                      <ahyp:hlinkClr xmlns:ahyp="http://schemas.microsoft.com/office/drawing/2018/hyperlinkcolor" val="tx"/>
                    </a:ext>
                  </a:extLst>
                </a:hlinkClick>
              </a:rPr>
              <a:t> GAO Report INFLUENZA PANDEMIC Lessons from the H1N1 Pandemic Should Be Incorporated into Future Planning</a:t>
            </a:r>
            <a:endParaRPr lang="en-US" sz="1425" dirty="0">
              <a:solidFill>
                <a:srgbClr val="0070C0"/>
              </a:solidFill>
              <a:latin typeface="Calibri" panose="020F0502020204030204"/>
              <a:hlinkClick r:id="" action="ppaction://noaction">
                <a:extLst>
                  <a:ext uri="{A12FA001-AC4F-418D-AE19-62706E023703}">
                    <ahyp:hlinkClr xmlns:ahyp="http://schemas.microsoft.com/office/drawing/2018/hyperlinkcolor" val="tx"/>
                  </a:ext>
                </a:extLst>
              </a:hlinkClick>
            </a:endParaRPr>
          </a:p>
          <a:p>
            <a:pPr marL="67866" indent="-67866" defTabSz="685800">
              <a:lnSpc>
                <a:spcPct val="100000"/>
              </a:lnSpc>
              <a:spcBef>
                <a:spcPts val="900"/>
              </a:spcBef>
              <a:spcAft>
                <a:spcPts val="150"/>
              </a:spcAft>
              <a:buClr>
                <a:srgbClr val="1CADE4"/>
              </a:buClr>
              <a:buFont typeface="Arial" panose="020B0604020202020204" pitchFamily="34" charset="0"/>
              <a:buChar char="•"/>
            </a:pPr>
            <a:r>
              <a:rPr lang="en-US" sz="1425" dirty="0">
                <a:solidFill>
                  <a:srgbClr val="0070C0"/>
                </a:solidFill>
                <a:latin typeface="Calibri" panose="020F0502020204030204"/>
                <a:hlinkClick r:id="" action="ppaction://noaction">
                  <a:extLst>
                    <a:ext uri="{A12FA001-AC4F-418D-AE19-62706E023703}">
                      <ahyp:hlinkClr xmlns:ahyp="http://schemas.microsoft.com/office/drawing/2018/hyperlinkcolor" val="tx"/>
                    </a:ext>
                  </a:extLst>
                </a:hlinkClick>
              </a:rPr>
              <a:t> </a:t>
            </a:r>
            <a:r>
              <a:rPr lang="en-US" sz="1425" dirty="0">
                <a:solidFill>
                  <a:srgbClr val="0070C0"/>
                </a:solidFill>
                <a:latin typeface="Calibri" panose="020F0502020204030204"/>
                <a:hlinkClick r:id="rId13">
                  <a:extLst>
                    <a:ext uri="{A12FA001-AC4F-418D-AE19-62706E023703}">
                      <ahyp:hlinkClr xmlns:ahyp="http://schemas.microsoft.com/office/drawing/2018/hyperlinkcolor" val="tx"/>
                    </a:ext>
                  </a:extLst>
                </a:hlinkClick>
              </a:rPr>
              <a:t>CDC Pandemic Vaccine Program Distribution, Tracking, and Monitoring</a:t>
            </a:r>
            <a:endParaRPr lang="en-US" sz="1425" dirty="0">
              <a:solidFill>
                <a:srgbClr val="0070C0"/>
              </a:solidFill>
              <a:latin typeface="Calibri" panose="020F0502020204030204"/>
            </a:endParaRPr>
          </a:p>
          <a:p>
            <a:pPr marL="67866" indent="-67866" defTabSz="685800">
              <a:lnSpc>
                <a:spcPct val="100000"/>
              </a:lnSpc>
              <a:spcBef>
                <a:spcPts val="900"/>
              </a:spcBef>
              <a:spcAft>
                <a:spcPts val="150"/>
              </a:spcAft>
              <a:buClr>
                <a:srgbClr val="1CADE4"/>
              </a:buClr>
              <a:buFont typeface="Arial" panose="020B0604020202020204" pitchFamily="34" charset="0"/>
              <a:buChar char="•"/>
            </a:pPr>
            <a:r>
              <a:rPr lang="en-US" sz="1425" u="sng" dirty="0">
                <a:solidFill>
                  <a:srgbClr val="0070C0"/>
                </a:solidFill>
                <a:latin typeface="Calibri" panose="020F0502020204030204"/>
                <a:hlinkClick r:id="rId14">
                  <a:extLst>
                    <a:ext uri="{A12FA001-AC4F-418D-AE19-62706E023703}">
                      <ahyp:hlinkClr xmlns:ahyp="http://schemas.microsoft.com/office/drawing/2018/hyperlinkcolor" val="tx"/>
                    </a:ext>
                  </a:extLst>
                </a:hlinkClick>
              </a:rPr>
              <a:t> CDC Interim Updated Planning Guidance on Allocating and Targeting Pandemic Influenza Vaccine during an Influenza Pandemic</a:t>
            </a:r>
            <a:r>
              <a:rPr lang="en-US" sz="1425" dirty="0">
                <a:solidFill>
                  <a:srgbClr val="0070C0"/>
                </a:solidFill>
                <a:latin typeface="Calibri" panose="020F0502020204030204"/>
              </a:rPr>
              <a:t> </a:t>
            </a:r>
          </a:p>
          <a:p>
            <a:pPr marL="67866" indent="-67866" defTabSz="685800">
              <a:lnSpc>
                <a:spcPct val="100000"/>
              </a:lnSpc>
              <a:spcBef>
                <a:spcPts val="900"/>
              </a:spcBef>
              <a:spcAft>
                <a:spcPts val="150"/>
              </a:spcAft>
              <a:buClr>
                <a:srgbClr val="1CADE4"/>
              </a:buClr>
              <a:buFont typeface="Arial" panose="020B0604020202020204" pitchFamily="34" charset="0"/>
              <a:buChar char="•"/>
            </a:pPr>
            <a:r>
              <a:rPr lang="en-US" sz="1425" u="sng" dirty="0">
                <a:solidFill>
                  <a:srgbClr val="0070C0"/>
                </a:solidFill>
                <a:latin typeface="Calibri" panose="020F0502020204030204"/>
                <a:hlinkClick r:id="rId15">
                  <a:extLst>
                    <a:ext uri="{A12FA001-AC4F-418D-AE19-62706E023703}">
                      <ahyp:hlinkClr xmlns:ahyp="http://schemas.microsoft.com/office/drawing/2018/hyperlinkcolor" val="tx"/>
                    </a:ext>
                  </a:extLst>
                </a:hlinkClick>
              </a:rPr>
              <a:t> CDC Pandemic Influenza Vaccine Targeting Checklist</a:t>
            </a:r>
            <a:r>
              <a:rPr lang="en-US" sz="1425" dirty="0">
                <a:solidFill>
                  <a:srgbClr val="0070C0"/>
                </a:solidFill>
                <a:latin typeface="Calibri" panose="020F0502020204030204"/>
              </a:rPr>
              <a:t> </a:t>
            </a:r>
          </a:p>
          <a:p>
            <a:pPr marL="67866" indent="-67866" defTabSz="685800">
              <a:lnSpc>
                <a:spcPct val="100000"/>
              </a:lnSpc>
              <a:spcBef>
                <a:spcPts val="900"/>
              </a:spcBef>
              <a:spcAft>
                <a:spcPts val="150"/>
              </a:spcAft>
              <a:buClr>
                <a:srgbClr val="1CADE4"/>
              </a:buClr>
              <a:buFont typeface="Arial" panose="020B0604020202020204" pitchFamily="34" charset="0"/>
              <a:buChar char="•"/>
            </a:pPr>
            <a:r>
              <a:rPr lang="en-US" sz="1425" u="sng" dirty="0">
                <a:solidFill>
                  <a:srgbClr val="0070C0"/>
                </a:solidFill>
                <a:latin typeface="Calibri" panose="020F0502020204030204"/>
                <a:hlinkClick r:id="rId16">
                  <a:extLst>
                    <a:ext uri="{A12FA001-AC4F-418D-AE19-62706E023703}">
                      <ahyp:hlinkClr xmlns:ahyp="http://schemas.microsoft.com/office/drawing/2018/hyperlinkcolor" val="tx"/>
                    </a:ext>
                  </a:extLst>
                </a:hlinkClick>
              </a:rPr>
              <a:t> CDC Roadmap to Implementing Pandemic Influenza Vaccination of Critical Workforce</a:t>
            </a:r>
            <a:r>
              <a:rPr lang="en-US" sz="1425" dirty="0">
                <a:solidFill>
                  <a:srgbClr val="0070C0"/>
                </a:solidFill>
                <a:latin typeface="Calibri" panose="020F0502020204030204"/>
              </a:rPr>
              <a:t> </a:t>
            </a:r>
          </a:p>
          <a:p>
            <a:pPr marL="67866" indent="-67866" defTabSz="685800">
              <a:lnSpc>
                <a:spcPct val="100000"/>
              </a:lnSpc>
              <a:spcBef>
                <a:spcPts val="900"/>
              </a:spcBef>
              <a:spcAft>
                <a:spcPts val="150"/>
              </a:spcAft>
              <a:buClr>
                <a:srgbClr val="1CADE4"/>
              </a:buClr>
              <a:buFont typeface="Arial" panose="020B0604020202020204" pitchFamily="34" charset="0"/>
              <a:buChar char="•"/>
            </a:pPr>
            <a:r>
              <a:rPr lang="en-US" sz="1425" u="sng" dirty="0">
                <a:solidFill>
                  <a:srgbClr val="0070C0"/>
                </a:solidFill>
                <a:latin typeface="Calibri" panose="020F0502020204030204"/>
                <a:hlinkClick r:id="rId17">
                  <a:extLst>
                    <a:ext uri="{A12FA001-AC4F-418D-AE19-62706E023703}">
                      <ahyp:hlinkClr xmlns:ahyp="http://schemas.microsoft.com/office/drawing/2018/hyperlinkcolor" val="tx"/>
                    </a:ext>
                  </a:extLst>
                </a:hlinkClick>
              </a:rPr>
              <a:t> CDC Checklist of Best Practices for Vaccination Clinics Held at Temporary, or Off-site, Satellite Clinics</a:t>
            </a:r>
            <a:r>
              <a:rPr lang="en-US" sz="1425" dirty="0">
                <a:solidFill>
                  <a:srgbClr val="0070C0"/>
                </a:solidFill>
                <a:latin typeface="Calibri" panose="020F0502020204030204"/>
              </a:rPr>
              <a:t> </a:t>
            </a:r>
          </a:p>
          <a:p>
            <a:pPr marL="67866" indent="-67866" defTabSz="685800">
              <a:lnSpc>
                <a:spcPct val="100000"/>
              </a:lnSpc>
              <a:spcBef>
                <a:spcPts val="900"/>
              </a:spcBef>
              <a:spcAft>
                <a:spcPts val="150"/>
              </a:spcAft>
              <a:buClr>
                <a:srgbClr val="1CADE4"/>
              </a:buClr>
              <a:buFont typeface="Arial" panose="020B0604020202020204" pitchFamily="34" charset="0"/>
              <a:buChar char="•"/>
            </a:pPr>
            <a:r>
              <a:rPr lang="en-US" sz="1425" u="sng" dirty="0">
                <a:solidFill>
                  <a:srgbClr val="0070C0"/>
                </a:solidFill>
                <a:latin typeface="Calibri" panose="020F0502020204030204"/>
                <a:hlinkClick r:id="rId18">
                  <a:extLst>
                    <a:ext uri="{A12FA001-AC4F-418D-AE19-62706E023703}">
                      <ahyp:hlinkClr xmlns:ahyp="http://schemas.microsoft.com/office/drawing/2018/hyperlinkcolor" val="tx"/>
                    </a:ext>
                  </a:extLst>
                </a:hlinkClick>
              </a:rPr>
              <a:t> CDC Guideline for Large-Scale Influenza Vaccination Clinic Planning</a:t>
            </a:r>
            <a:endParaRPr lang="en-US" sz="1425" dirty="0">
              <a:solidFill>
                <a:srgbClr val="0070C0"/>
              </a:solidFill>
              <a:latin typeface="Calibri" panose="020F0502020204030204"/>
            </a:endParaRPr>
          </a:p>
        </p:txBody>
      </p:sp>
      <p:sp>
        <p:nvSpPr>
          <p:cNvPr id="6" name="Rectangle 5">
            <a:extLst>
              <a:ext uri="{FF2B5EF4-FFF2-40B4-BE49-F238E27FC236}">
                <a16:creationId xmlns:a16="http://schemas.microsoft.com/office/drawing/2014/main" id="{B681949B-9BCC-734B-BA14-0B0098F1E27C}"/>
              </a:ext>
            </a:extLst>
          </p:cNvPr>
          <p:cNvSpPr/>
          <p:nvPr/>
        </p:nvSpPr>
        <p:spPr>
          <a:xfrm>
            <a:off x="465350" y="102982"/>
            <a:ext cx="7294561" cy="646331"/>
          </a:xfrm>
          <a:prstGeom prst="rect">
            <a:avLst/>
          </a:prstGeom>
        </p:spPr>
        <p:txBody>
          <a:bodyPr wrap="square">
            <a:spAutoFit/>
          </a:bodyPr>
          <a:lstStyle/>
          <a:p>
            <a:pPr defTabSz="685800" eaLnBrk="0" fontAlgn="base" hangingPunct="0">
              <a:spcBef>
                <a:spcPct val="0"/>
              </a:spcBef>
              <a:spcAft>
                <a:spcPct val="0"/>
              </a:spcAft>
            </a:pPr>
            <a:r>
              <a:rPr lang="en-US" sz="3600" b="1" dirty="0">
                <a:solidFill>
                  <a:srgbClr val="0070C0"/>
                </a:solidFill>
                <a:latin typeface="Calibri Light" panose="020F0302020204030204"/>
                <a:ea typeface="MS PGothic" panose="020B0600070205080204" pitchFamily="34" charset="-128"/>
              </a:rPr>
              <a:t>Key COVID Vaccine Planning Resources </a:t>
            </a:r>
          </a:p>
        </p:txBody>
      </p:sp>
    </p:spTree>
    <p:custDataLst>
      <p:tags r:id="rId1"/>
    </p:custDataLst>
    <p:extLst>
      <p:ext uri="{BB962C8B-B14F-4D97-AF65-F5344CB8AC3E}">
        <p14:creationId xmlns:p14="http://schemas.microsoft.com/office/powerpoint/2010/main" val="3446077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043098" y="1157287"/>
            <a:ext cx="7261225" cy="2828925"/>
          </a:xfrm>
        </p:spPr>
        <p:txBody>
          <a:bodyPr/>
          <a:lstStyle/>
          <a:p>
            <a:pPr algn="ctr"/>
            <a:r>
              <a:rPr lang="en-US" sz="4800" dirty="0"/>
              <a:t>Questions?</a:t>
            </a:r>
            <a:endParaRPr lang="en-US" sz="2800" dirty="0"/>
          </a:p>
        </p:txBody>
      </p:sp>
    </p:spTree>
    <p:custDataLst>
      <p:tags r:id="rId1"/>
    </p:custDataLst>
    <p:extLst>
      <p:ext uri="{BB962C8B-B14F-4D97-AF65-F5344CB8AC3E}">
        <p14:creationId xmlns:p14="http://schemas.microsoft.com/office/powerpoint/2010/main" val="1396585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767433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F3E503-3E6E-4188-8B27-716874ADD43B}"/>
              </a:ext>
            </a:extLst>
          </p:cNvPr>
          <p:cNvSpPr>
            <a:spLocks noGrp="1"/>
          </p:cNvSpPr>
          <p:nvPr>
            <p:ph type="body" sz="quarter" idx="11"/>
          </p:nvPr>
        </p:nvSpPr>
        <p:spPr/>
        <p:txBody>
          <a:bodyPr/>
          <a:lstStyle/>
          <a:p>
            <a:r>
              <a:rPr lang="en-US" dirty="0"/>
              <a:t>Areas of Action</a:t>
            </a:r>
          </a:p>
        </p:txBody>
      </p:sp>
      <p:graphicFrame>
        <p:nvGraphicFramePr>
          <p:cNvPr id="6" name="Text Placeholder 1">
            <a:extLst>
              <a:ext uri="{FF2B5EF4-FFF2-40B4-BE49-F238E27FC236}">
                <a16:creationId xmlns:a16="http://schemas.microsoft.com/office/drawing/2014/main" id="{686C7F0C-2EE3-4E26-A1CE-A0D2FFFB397C}"/>
              </a:ext>
            </a:extLst>
          </p:cNvPr>
          <p:cNvGraphicFramePr/>
          <p:nvPr>
            <p:extLst>
              <p:ext uri="{D42A27DB-BD31-4B8C-83A1-F6EECF244321}">
                <p14:modId xmlns:p14="http://schemas.microsoft.com/office/powerpoint/2010/main" val="1867035227"/>
              </p:ext>
            </p:extLst>
          </p:nvPr>
        </p:nvGraphicFramePr>
        <p:xfrm>
          <a:off x="1239244" y="1695636"/>
          <a:ext cx="6665512" cy="3078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879CC645-83BA-4E3D-98AF-3353F09FDA73}"/>
              </a:ext>
            </a:extLst>
          </p:cNvPr>
          <p:cNvSpPr txBox="1"/>
          <p:nvPr/>
        </p:nvSpPr>
        <p:spPr>
          <a:xfrm>
            <a:off x="914400" y="4774038"/>
            <a:ext cx="7315199" cy="557003"/>
          </a:xfrm>
          <a:prstGeom prst="rect">
            <a:avLst/>
          </a:prstGeom>
        </p:spPr>
        <p:txBody>
          <a:bodyPr vert="horz" wrap="square" lIns="91440" tIns="45720" rIns="91440" bIns="45720" rtlCol="0">
            <a:normAutofit/>
          </a:bodyPr>
          <a:lstStyle/>
          <a:p>
            <a:pPr marL="457200" indent="-457200" algn="ctr">
              <a:buClr>
                <a:srgbClr val="1C82B8"/>
              </a:buClr>
            </a:pPr>
            <a:r>
              <a:rPr lang="en-US" sz="1600" dirty="0">
                <a:effectLst/>
                <a:latin typeface="Helvetica" panose="020B0604020202020204" pitchFamily="34" charset="0"/>
                <a:ea typeface="Calibri" panose="020F0502020204030204" pitchFamily="34" charset="0"/>
                <a:cs typeface="Helvetica" panose="020B0604020202020204" pitchFamily="34" charset="0"/>
              </a:rPr>
              <a:t>www.icma.org/coronavirus</a:t>
            </a:r>
          </a:p>
        </p:txBody>
      </p:sp>
    </p:spTree>
    <p:custDataLst>
      <p:tags r:id="rId1"/>
    </p:custDataLst>
    <p:extLst>
      <p:ext uri="{BB962C8B-B14F-4D97-AF65-F5344CB8AC3E}">
        <p14:creationId xmlns:p14="http://schemas.microsoft.com/office/powerpoint/2010/main" val="3489672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7101" y="2286000"/>
            <a:ext cx="3973373" cy="2346723"/>
          </a:xfrm>
        </p:spPr>
        <p:txBody>
          <a:bodyPr/>
          <a:lstStyle/>
          <a:p>
            <a:pPr>
              <a:spcBef>
                <a:spcPts val="800"/>
              </a:spcBef>
            </a:pPr>
            <a:r>
              <a:rPr lang="en-US" dirty="0"/>
              <a:t>140 blog posts and articles since early March</a:t>
            </a:r>
          </a:p>
          <a:p>
            <a:pPr>
              <a:spcBef>
                <a:spcPts val="800"/>
              </a:spcBef>
            </a:pPr>
            <a:r>
              <a:rPr lang="en-US" dirty="0"/>
              <a:t>Additional fact sheets, documents, templates</a:t>
            </a:r>
          </a:p>
          <a:p>
            <a:pPr>
              <a:spcBef>
                <a:spcPts val="800"/>
              </a:spcBef>
            </a:pPr>
            <a:r>
              <a:rPr lang="en-US" dirty="0"/>
              <a:t>Two COVID impacts surveys</a:t>
            </a:r>
          </a:p>
        </p:txBody>
      </p:sp>
      <p:sp>
        <p:nvSpPr>
          <p:cNvPr id="6" name="Text Placeholder 5"/>
          <p:cNvSpPr>
            <a:spLocks noGrp="1"/>
          </p:cNvSpPr>
          <p:nvPr>
            <p:ph type="body" sz="quarter" idx="10"/>
          </p:nvPr>
        </p:nvSpPr>
        <p:spPr/>
        <p:txBody>
          <a:bodyPr/>
          <a:lstStyle/>
          <a:p>
            <a:r>
              <a:rPr lang="en-US" dirty="0"/>
              <a:t>Research &amp; Content</a:t>
            </a:r>
          </a:p>
        </p:txBody>
      </p:sp>
      <p:sp>
        <p:nvSpPr>
          <p:cNvPr id="5" name="TextBox 4"/>
          <p:cNvSpPr txBox="1"/>
          <p:nvPr/>
        </p:nvSpPr>
        <p:spPr>
          <a:xfrm>
            <a:off x="8509000" y="152400"/>
            <a:ext cx="914400" cy="914400"/>
          </a:xfrm>
          <a:prstGeom prst="rect">
            <a:avLst/>
          </a:prstGeom>
        </p:spPr>
        <p:txBody>
          <a:bodyPr vert="horz" wrap="none" lIns="91440" tIns="45720" rIns="91440" bIns="45720" rtlCol="0">
            <a:normAutofit/>
          </a:bodyPr>
          <a:lstStyle/>
          <a:p>
            <a:pPr marL="457200" indent="-457200">
              <a:buClr>
                <a:srgbClr val="1C82B8"/>
              </a:buClr>
            </a:pPr>
            <a:endParaRPr lang="en-US" sz="2400" dirty="0">
              <a:latin typeface="Helvetica"/>
              <a:cs typeface="Helvetica"/>
            </a:endParaRPr>
          </a:p>
        </p:txBody>
      </p:sp>
      <p:pic>
        <p:nvPicPr>
          <p:cNvPr id="3" name="Picture 2">
            <a:extLst>
              <a:ext uri="{FF2B5EF4-FFF2-40B4-BE49-F238E27FC236}">
                <a16:creationId xmlns:a16="http://schemas.microsoft.com/office/drawing/2014/main" id="{213EE60C-252A-465B-8D19-E9976DFFCF5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57926" y="2365899"/>
            <a:ext cx="3519146" cy="234365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62793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4549E8-8539-4C60-8D0D-952470CEFCD0}"/>
              </a:ext>
            </a:extLst>
          </p:cNvPr>
          <p:cNvSpPr>
            <a:spLocks noGrp="1"/>
          </p:cNvSpPr>
          <p:nvPr>
            <p:ph type="body" sz="quarter" idx="10"/>
          </p:nvPr>
        </p:nvSpPr>
        <p:spPr/>
        <p:txBody>
          <a:bodyPr/>
          <a:lstStyle/>
          <a:p>
            <a:r>
              <a:rPr lang="en-US" sz="4000" dirty="0"/>
              <a:t>Events &amp; Learning Opportunities</a:t>
            </a:r>
          </a:p>
        </p:txBody>
      </p:sp>
      <p:pic>
        <p:nvPicPr>
          <p:cNvPr id="5" name="Picture 4">
            <a:extLst>
              <a:ext uri="{FF2B5EF4-FFF2-40B4-BE49-F238E27FC236}">
                <a16:creationId xmlns:a16="http://schemas.microsoft.com/office/drawing/2014/main" id="{15527590-CEE6-46FC-84DD-4BAC21C0AAF7}"/>
              </a:ext>
            </a:extLst>
          </p:cNvPr>
          <p:cNvPicPr>
            <a:picLocks noChangeAspect="1"/>
          </p:cNvPicPr>
          <p:nvPr/>
        </p:nvPicPr>
        <p:blipFill rotWithShape="1">
          <a:blip r:embed="rId4"/>
          <a:srcRect l="74362" t="27260" r="4787" b="41380"/>
          <a:stretch/>
        </p:blipFill>
        <p:spPr>
          <a:xfrm>
            <a:off x="5520251" y="2224129"/>
            <a:ext cx="2283067" cy="2289094"/>
          </a:xfrm>
          <a:prstGeom prst="rect">
            <a:avLst/>
          </a:prstGeom>
        </p:spPr>
      </p:pic>
      <p:pic>
        <p:nvPicPr>
          <p:cNvPr id="7" name="Picture 2">
            <a:extLst>
              <a:ext uri="{FF2B5EF4-FFF2-40B4-BE49-F238E27FC236}">
                <a16:creationId xmlns:a16="http://schemas.microsoft.com/office/drawing/2014/main" id="{4FDFA210-8206-443A-ACF6-6FCCA9446B5B}"/>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49554" y="2224129"/>
            <a:ext cx="3437222" cy="228909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12258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A702BD-2ADB-4AB6-BC2E-EEE9D590F0AF}"/>
              </a:ext>
            </a:extLst>
          </p:cNvPr>
          <p:cNvSpPr>
            <a:spLocks noGrp="1"/>
          </p:cNvSpPr>
          <p:nvPr>
            <p:ph idx="1"/>
          </p:nvPr>
        </p:nvSpPr>
        <p:spPr>
          <a:xfrm>
            <a:off x="927101" y="2286000"/>
            <a:ext cx="4197792" cy="2346723"/>
          </a:xfrm>
        </p:spPr>
        <p:txBody>
          <a:bodyPr/>
          <a:lstStyle/>
          <a:p>
            <a:r>
              <a:rPr lang="en-US" dirty="0"/>
              <a:t>Big 7 coordination</a:t>
            </a:r>
          </a:p>
          <a:p>
            <a:r>
              <a:rPr lang="en-US" dirty="0"/>
              <a:t>Letters to White House &amp; Congress</a:t>
            </a:r>
          </a:p>
          <a:p>
            <a:r>
              <a:rPr lang="en-US" dirty="0"/>
              <a:t>Legislative updates, guidance from federal agencies</a:t>
            </a:r>
          </a:p>
        </p:txBody>
      </p:sp>
      <p:sp>
        <p:nvSpPr>
          <p:cNvPr id="3" name="Text Placeholder 2">
            <a:extLst>
              <a:ext uri="{FF2B5EF4-FFF2-40B4-BE49-F238E27FC236}">
                <a16:creationId xmlns:a16="http://schemas.microsoft.com/office/drawing/2014/main" id="{B14569C4-D34D-4D53-9549-FA032EB7F8CF}"/>
              </a:ext>
            </a:extLst>
          </p:cNvPr>
          <p:cNvSpPr>
            <a:spLocks noGrp="1"/>
          </p:cNvSpPr>
          <p:nvPr>
            <p:ph type="body" sz="quarter" idx="10"/>
          </p:nvPr>
        </p:nvSpPr>
        <p:spPr/>
        <p:txBody>
          <a:bodyPr/>
          <a:lstStyle/>
          <a:p>
            <a:r>
              <a:rPr lang="en-US" dirty="0"/>
              <a:t>Policy &amp; Advocacy</a:t>
            </a:r>
          </a:p>
        </p:txBody>
      </p:sp>
      <p:pic>
        <p:nvPicPr>
          <p:cNvPr id="5" name="Picture 2" descr="Congress">
            <a:extLst>
              <a:ext uri="{FF2B5EF4-FFF2-40B4-BE49-F238E27FC236}">
                <a16:creationId xmlns:a16="http://schemas.microsoft.com/office/drawing/2014/main" id="{0E2962B6-AAE3-4234-AAAA-BFA031EB0EA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50195" y="2290345"/>
            <a:ext cx="3123888" cy="23429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65577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59EF67-404E-4882-A068-14BA2A98FF40}"/>
              </a:ext>
            </a:extLst>
          </p:cNvPr>
          <p:cNvSpPr>
            <a:spLocks noGrp="1"/>
          </p:cNvSpPr>
          <p:nvPr>
            <p:ph type="body" sz="quarter" idx="10"/>
          </p:nvPr>
        </p:nvSpPr>
        <p:spPr>
          <a:xfrm>
            <a:off x="749554" y="1231900"/>
            <a:ext cx="7745860" cy="542925"/>
          </a:xfrm>
        </p:spPr>
        <p:txBody>
          <a:bodyPr/>
          <a:lstStyle/>
          <a:p>
            <a:r>
              <a:rPr lang="en-US" sz="4000" dirty="0"/>
              <a:t>Member Outreach &amp; Engagement</a:t>
            </a:r>
          </a:p>
        </p:txBody>
      </p:sp>
      <p:pic>
        <p:nvPicPr>
          <p:cNvPr id="5" name="Picture 2" descr="International City/County Management Association">
            <a:extLst>
              <a:ext uri="{FF2B5EF4-FFF2-40B4-BE49-F238E27FC236}">
                <a16:creationId xmlns:a16="http://schemas.microsoft.com/office/drawing/2014/main" id="{8D039D07-F6A3-40D8-9DB9-D7DC77E075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54" y="2440498"/>
            <a:ext cx="4645782" cy="20596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icrosoft Teams -">
            <a:extLst>
              <a:ext uri="{FF2B5EF4-FFF2-40B4-BE49-F238E27FC236}">
                <a16:creationId xmlns:a16="http://schemas.microsoft.com/office/drawing/2014/main" id="{934D9F79-3CA0-4E2D-9732-E9BE050A28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4188" y="241841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899654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CMA PPT_Standard base slides_v4">
  <a:themeElements>
    <a:clrScheme name="Custom 2">
      <a:dk1>
        <a:sysClr val="windowText" lastClr="000000"/>
      </a:dk1>
      <a:lt1>
        <a:sysClr val="window" lastClr="FFFFFF"/>
      </a:lt1>
      <a:dk2>
        <a:srgbClr val="1C3C6D"/>
      </a:dk2>
      <a:lt2>
        <a:srgbClr val="1C82B8"/>
      </a:lt2>
      <a:accent1>
        <a:srgbClr val="78777B"/>
      </a:accent1>
      <a:accent2>
        <a:srgbClr val="637DAC"/>
      </a:accent2>
      <a:accent3>
        <a:srgbClr val="B2C8E8"/>
      </a:accent3>
      <a:accent4>
        <a:srgbClr val="D64927"/>
      </a:accent4>
      <a:accent5>
        <a:srgbClr val="00B263"/>
      </a:accent5>
      <a:accent6>
        <a:srgbClr val="802628"/>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marL="457200" indent="-457200">
          <a:buClr>
            <a:srgbClr val="1C82B8"/>
          </a:buClr>
          <a:defRPr sz="2400" dirty="0" smtClean="0">
            <a:latin typeface="Helvetica"/>
            <a:cs typeface="Helvetica"/>
          </a:defRPr>
        </a:defPPr>
      </a:lstStyle>
    </a:txDef>
  </a:objectDefaults>
  <a:extraClrSchemeLst/>
  <a:extLst>
    <a:ext uri="{05A4C25C-085E-4340-85A3-A5531E510DB2}">
      <thm15:themeFamily xmlns:thm15="http://schemas.microsoft.com/office/thememl/2012/main" name="Template - ICMA Brand - PPT - widescreen [Read-Only]" id="{2A99E01B-5359-495A-A913-B266130BCB4B}" vid="{99A366A4-8704-47F1-9243-1C18794BA703}"/>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e17663593824fa0b7a1f60e4525f05c xmlns="55994139-9cb4-4c44-adf8-51bcaa4d9bf8">
      <Terms xmlns="http://schemas.microsoft.com/office/infopath/2007/PartnerControls">
        <TermInfo xmlns="http://schemas.microsoft.com/office/infopath/2007/PartnerControls">
          <TermName xmlns="http://schemas.microsoft.com/office/infopath/2007/PartnerControls">Global</TermName>
          <TermId xmlns="http://schemas.microsoft.com/office/infopath/2007/PartnerControls">d7fb9f12-4065-4375-a705-803c5ee0e8f6</TermId>
        </TermInfo>
      </Terms>
    </le17663593824fa0b7a1f60e4525f05c>
    <d4790697a3a84b8497cb72499ae8e8d9 xmlns="55994139-9cb4-4c44-adf8-51bcaa4d9bf8">
      <Terms xmlns="http://schemas.microsoft.com/office/infopath/2007/PartnerControls">
        <TermInfo xmlns="http://schemas.microsoft.com/office/infopath/2007/PartnerControls">
          <TermName xmlns="http://schemas.microsoft.com/office/infopath/2007/PartnerControls">Compliance</TermName>
          <TermId xmlns="http://schemas.microsoft.com/office/infopath/2007/PartnerControls">1d69de71-1738-4be6-b4f7-84e25117bfae</TermId>
        </TermInfo>
        <TermInfo xmlns="http://schemas.microsoft.com/office/infopath/2007/PartnerControls">
          <TermName xmlns="http://schemas.microsoft.com/office/infopath/2007/PartnerControls">Branding</TermName>
          <TermId xmlns="http://schemas.microsoft.com/office/infopath/2007/PartnerControls">95b18fb9-9b71-4958-b375-8c36ce26caed</TermId>
        </TermInfo>
      </Terms>
    </d4790697a3a84b8497cb72499ae8e8d9>
    <ExpirationDate xmlns="55994139-9cb4-4c44-adf8-51bcaa4d9bf8" xsi:nil="true"/>
    <TaxCatchAll xmlns="55994139-9cb4-4c44-adf8-51bcaa4d9bf8">
      <Value>97</Value>
      <Value>74</Value>
      <Value>9</Value>
      <Value>127</Value>
    </TaxCatchAll>
    <p12d19445277418f85669e40fe93172e xmlns="55994139-9cb4-4c44-adf8-51bcaa4d9bf8">
      <Terms xmlns="http://schemas.microsoft.com/office/infopath/2007/PartnerControls">
        <TermInfo xmlns="http://schemas.microsoft.com/office/infopath/2007/PartnerControls">
          <TermName xmlns="http://schemas.microsoft.com/office/infopath/2007/PartnerControls">Outreach</TermName>
          <TermId xmlns="http://schemas.microsoft.com/office/infopath/2007/PartnerControls">a4303d69-3465-41d3-8e88-7f21c24d7b1b</TermId>
        </TermInfo>
      </Terms>
    </p12d19445277418f85669e40fe93172e>
    <Document_x0020_Type xmlns="55994139-9cb4-4c44-adf8-51bcaa4d9bf8">Template</Document_x0020_Type>
    <ddba155b94664896968007995efeaee5 xmlns="55994139-9cb4-4c44-adf8-51bcaa4d9bf8">
      <Terms xmlns="http://schemas.microsoft.com/office/infopath/2007/PartnerControls"/>
    </ddba155b94664896968007995efeaee5>
    <Document_x0020_Title xmlns="55994139-9cb4-4c44-adf8-51bcaa4d9bf8">Branded PowerPoint template in widescreen (16:9) format. Also available in standard (3:4) aspect ratio.</Document_x0020_Title>
  </documentManagement>
</p:properties>
</file>

<file path=customXml/item3.xml><?xml version="1.0" encoding="utf-8"?>
<ct:contentTypeSchema xmlns:ct="http://schemas.microsoft.com/office/2006/metadata/contentType" xmlns:ma="http://schemas.microsoft.com/office/2006/metadata/properties/metaAttributes" ct:_="" ma:_="" ma:contentTypeName="PowerPoint" ma:contentTypeID="0x010109001B58131767785F49BD63F46AA247A65E00CC27976C77505A4A86969A57B373161D" ma:contentTypeVersion="4" ma:contentTypeDescription="" ma:contentTypeScope="" ma:versionID="22077efddf9a5bede9981a20a780b055">
  <xsd:schema xmlns:xsd="http://www.w3.org/2001/XMLSchema" xmlns:xs="http://www.w3.org/2001/XMLSchema" xmlns:p="http://schemas.microsoft.com/office/2006/metadata/properties" xmlns:ns1="55994139-9cb4-4c44-adf8-51bcaa4d9bf8" targetNamespace="http://schemas.microsoft.com/office/2006/metadata/properties" ma:root="true" ma:fieldsID="e686f76afccd8e1606a2471e4f13ade9" ns1:_="">
    <xsd:import namespace="55994139-9cb4-4c44-adf8-51bcaa4d9bf8"/>
    <xsd:element name="properties">
      <xsd:complexType>
        <xsd:sequence>
          <xsd:element name="documentManagement">
            <xsd:complexType>
              <xsd:all>
                <xsd:element ref="ns1:Document_x0020_Type" minOccurs="0"/>
                <xsd:element ref="ns1:Document_x0020_Title" minOccurs="0"/>
                <xsd:element ref="ns1:ExpirationDate" minOccurs="0"/>
                <xsd:element ref="ns1:TaxCatchAll" minOccurs="0"/>
                <xsd:element ref="ns1:TaxCatchAllLabel" minOccurs="0"/>
                <xsd:element ref="ns1:d4790697a3a84b8497cb72499ae8e8d9" minOccurs="0"/>
                <xsd:element ref="ns1:le17663593824fa0b7a1f60e4525f05c" minOccurs="0"/>
                <xsd:element ref="ns1:ddba155b94664896968007995efeaee5" minOccurs="0"/>
                <xsd:element ref="ns1:p12d19445277418f85669e40fe93172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994139-9cb4-4c44-adf8-51bcaa4d9bf8" elementFormDefault="qualified">
    <xsd:import namespace="http://schemas.microsoft.com/office/2006/documentManagement/types"/>
    <xsd:import namespace="http://schemas.microsoft.com/office/infopath/2007/PartnerControls"/>
    <xsd:element name="Document_x0020_Type" ma:index="0" nillable="true" ma:displayName="Document Type" ma:format="Dropdown" ma:internalName="Document_x0020_Type">
      <xsd:simpleType>
        <xsd:restriction base="dms:Choice">
          <xsd:enumeration value="Agenda/Meeting Notes"/>
          <xsd:enumeration value="Agreement"/>
          <xsd:enumeration value="Corporate Documents"/>
          <xsd:enumeration value="Document"/>
          <xsd:enumeration value="Financial"/>
          <xsd:enumeration value="Form"/>
          <xsd:enumeration value="Policy/Procedure"/>
          <xsd:enumeration value="Presentation"/>
          <xsd:enumeration value="Publication"/>
          <xsd:enumeration value="Report"/>
          <xsd:enumeration value="Template"/>
        </xsd:restriction>
      </xsd:simpleType>
    </xsd:element>
    <xsd:element name="Document_x0020_Title" ma:index="4" nillable="true" ma:displayName="Document Description" ma:description="Brief description of the contents of the document." ma:internalName="Document_x0020_Title">
      <xsd:simpleType>
        <xsd:restriction base="dms:Note">
          <xsd:maxLength value="255"/>
        </xsd:restriction>
      </xsd:simpleType>
    </xsd:element>
    <xsd:element name="ExpirationDate" ma:index="8" nillable="true" ma:displayName="Expiration Date" ma:description="Document Expiration Date=Based on Document Type Retention Policy" ma:format="DateOnly" ma:internalName="ExpirationDate">
      <xsd:simpleType>
        <xsd:restriction base="dms:DateTime"/>
      </xsd:simpleType>
    </xsd:element>
    <xsd:element name="TaxCatchAll" ma:index="9" nillable="true" ma:displayName="Taxonomy Catch All Column" ma:description="" ma:hidden="true" ma:list="{f722e632-5329-402c-96b2-0690be988571}" ma:internalName="TaxCatchAll" ma:showField="CatchAllData" ma:web="55994139-9cb4-4c44-adf8-51bcaa4d9bf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f722e632-5329-402c-96b2-0690be988571}" ma:internalName="TaxCatchAllLabel" ma:readOnly="true" ma:showField="CatchAllDataLabel" ma:web="55994139-9cb4-4c44-adf8-51bcaa4d9bf8">
      <xsd:complexType>
        <xsd:complexContent>
          <xsd:extension base="dms:MultiChoiceLookup">
            <xsd:sequence>
              <xsd:element name="Value" type="dms:Lookup" maxOccurs="unbounded" minOccurs="0" nillable="true"/>
            </xsd:sequence>
          </xsd:extension>
        </xsd:complexContent>
      </xsd:complexType>
    </xsd:element>
    <xsd:element name="d4790697a3a84b8497cb72499ae8e8d9" ma:index="12" nillable="true" ma:taxonomy="true" ma:internalName="d4790697a3a84b8497cb72499ae8e8d9" ma:taxonomyFieldName="Topic_x0020_Tags" ma:displayName="Topic Tags" ma:readOnly="false" ma:default="" ma:fieldId="{d4790697-a3a8-4b84-97cb-72499ae8e8d9}" ma:taxonomyMulti="true" ma:sspId="d2d73b94-0eba-4d43-b2d8-ac573da019e0" ma:termSetId="fa381238-81c3-40fe-b118-fa625b296824" ma:anchorId="00000000-0000-0000-0000-000000000000" ma:open="false" ma:isKeyword="false">
      <xsd:complexType>
        <xsd:sequence>
          <xsd:element ref="pc:Terms" minOccurs="0" maxOccurs="1"/>
        </xsd:sequence>
      </xsd:complexType>
    </xsd:element>
    <xsd:element name="le17663593824fa0b7a1f60e4525f05c" ma:index="14" nillable="true" ma:taxonomy="true" ma:internalName="le17663593824fa0b7a1f60e4525f05c" ma:taxonomyFieldName="Global_x0020_Region_x002f_Country" ma:displayName="Global Region/Country" ma:default="" ma:fieldId="{5e176635-9382-4fa0-b7a1-f60e4525f05c}" ma:taxonomyMulti="true" ma:sspId="d2d73b94-0eba-4d43-b2d8-ac573da019e0" ma:termSetId="a7c8be54-d80f-4b3d-a5c5-0103f71cd57d" ma:anchorId="00000000-0000-0000-0000-000000000000" ma:open="false" ma:isKeyword="false">
      <xsd:complexType>
        <xsd:sequence>
          <xsd:element ref="pc:Terms" minOccurs="0" maxOccurs="1"/>
        </xsd:sequence>
      </xsd:complexType>
    </xsd:element>
    <xsd:element name="ddba155b94664896968007995efeaee5" ma:index="18" nillable="true" ma:taxonomy="true" ma:internalName="ddba155b94664896968007995efeaee5" ma:taxonomyFieldName="Freeform_x0020_Keyword" ma:displayName="Other Keywords" ma:default="" ma:fieldId="{ddba155b-9466-4896-9680-07995efeaee5}" ma:taxonomyMulti="true" ma:sspId="d2d73b94-0eba-4d43-b2d8-ac573da019e0" ma:termSetId="c9f33b67-680f-48cd-ad29-b6fc192bdce3" ma:anchorId="00000000-0000-0000-0000-000000000000" ma:open="true" ma:isKeyword="false">
      <xsd:complexType>
        <xsd:sequence>
          <xsd:element ref="pc:Terms" minOccurs="0" maxOccurs="1"/>
        </xsd:sequence>
      </xsd:complexType>
    </xsd:element>
    <xsd:element name="p12d19445277418f85669e40fe93172e" ma:index="20" nillable="true" ma:taxonomy="true" ma:internalName="p12d19445277418f85669e40fe93172e" ma:taxonomyFieldName="Business_x0020_Team" ma:displayName="Business Team" ma:default="" ma:fieldId="{912d1944-5277-418f-8566-9e40fe93172e}" ma:taxonomyMulti="true" ma:sspId="d2d73b94-0eba-4d43-b2d8-ac573da019e0" ma:termSetId="979a49d8-e83b-4d46-81ad-abe30ca64252"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3" ma:displayName="Headlin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B7C5C4-72F7-4077-90C0-2B3931078E39}">
  <ds:schemaRefs>
    <ds:schemaRef ds:uri="http://schemas.microsoft.com/sharepoint/v3/contenttype/forms"/>
  </ds:schemaRefs>
</ds:datastoreItem>
</file>

<file path=customXml/itemProps2.xml><?xml version="1.0" encoding="utf-8"?>
<ds:datastoreItem xmlns:ds="http://schemas.openxmlformats.org/officeDocument/2006/customXml" ds:itemID="{F2C396AE-7FE8-4962-847D-72AD383309C1}">
  <ds:schemaRefs>
    <ds:schemaRef ds:uri="http://schemas.microsoft.com/office/2006/documentManagement/types"/>
    <ds:schemaRef ds:uri="http://purl.org/dc/dcmitype/"/>
    <ds:schemaRef ds:uri="http://purl.org/dc/elements/1.1/"/>
    <ds:schemaRef ds:uri="http://schemas.microsoft.com/office/infopath/2007/PartnerControls"/>
    <ds:schemaRef ds:uri="http://purl.org/dc/terms/"/>
    <ds:schemaRef ds:uri="55994139-9cb4-4c44-adf8-51bcaa4d9bf8"/>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9180E76-FD34-4395-B828-8241809998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994139-9cb4-4c44-adf8-51bcaa4d9b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 - ICMA Brand - PPT - widescreen</Template>
  <TotalTime>166</TotalTime>
  <Words>5535</Words>
  <Application>Microsoft Office PowerPoint</Application>
  <PresentationFormat>On-screen Show (16:9)</PresentationFormat>
  <Paragraphs>321</Paragraphs>
  <Slides>42</Slides>
  <Notes>27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42</vt:i4>
      </vt:variant>
    </vt:vector>
  </HeadingPairs>
  <TitlesOfParts>
    <vt:vector size="53" baseType="lpstr">
      <vt:lpstr>Arial</vt:lpstr>
      <vt:lpstr>Calibri</vt:lpstr>
      <vt:lpstr>Calibri Light</vt:lpstr>
      <vt:lpstr>Georgia</vt:lpstr>
      <vt:lpstr>Gotham Narrow Book</vt:lpstr>
      <vt:lpstr>Helvetica</vt:lpstr>
      <vt:lpstr>Helvetica Light</vt:lpstr>
      <vt:lpstr>Lato</vt:lpstr>
      <vt:lpstr>Wingdings</vt:lpstr>
      <vt:lpstr>ICMA PPT_Standard base slides_v4</vt:lpstr>
      <vt:lpstr>Retrospect</vt:lpstr>
      <vt:lpstr>PowerPoint Presentation</vt:lpstr>
      <vt:lpstr>PowerPoint Presentation</vt:lpstr>
      <vt:lpstr>ICMA and COVID-19 www.icma.org/coronavirus</vt:lpstr>
      <vt:lpstr>PowerPoint Presentation</vt:lpstr>
      <vt:lpstr>PowerPoint Presentation</vt:lpstr>
      <vt:lpstr>PowerPoint Presentation</vt:lpstr>
      <vt:lpstr>PowerPoint Presentation</vt:lpstr>
      <vt:lpstr>PowerPoint Presentation</vt:lpstr>
      <vt:lpstr>PowerPoint Presentation</vt:lpstr>
      <vt:lpstr>2020: The Year of What Could Possibly Be Next www.icma.org/coronavirus</vt:lpstr>
      <vt:lpstr> ICMA: COVID-19 Vaccine Preparation</vt:lpstr>
      <vt:lpstr>Agenda  </vt:lpstr>
      <vt:lpstr>Association of Immunization Managers (AIM)</vt:lpstr>
      <vt:lpstr>Operation Warp Speed May 15, 2020</vt:lpstr>
      <vt:lpstr>PowerPoint Presentation</vt:lpstr>
      <vt:lpstr>PowerPoint Presentation</vt:lpstr>
      <vt:lpstr>FDA COVID-19 Vaccine Guidance for Industry  </vt:lpstr>
      <vt:lpstr>COVID-19 Vaccine Approval and Recommendation Process </vt:lpstr>
      <vt:lpstr>PowerPoint Presentation</vt:lpstr>
      <vt:lpstr>V-SAFE Safety Surveillance</vt:lpstr>
      <vt:lpstr>COVID-19 Vaccine Development </vt:lpstr>
      <vt:lpstr>Promising Vaccine Candidates</vt:lpstr>
      <vt:lpstr>COVID-19 Vaccine Phased Approach</vt:lpstr>
      <vt:lpstr>National Academy of Science Framework for Equitable Distribution </vt:lpstr>
      <vt:lpstr>Possible Groups for Phase 1 Vaccination</vt:lpstr>
      <vt:lpstr>COVID-19 Distribution Plan </vt:lpstr>
      <vt:lpstr>COVID-19 Interim Playbook for Jurisdictional Operations</vt:lpstr>
      <vt:lpstr>State Planning Activities </vt:lpstr>
      <vt:lpstr>Vaccine Distribution: Planning Assumptions </vt:lpstr>
      <vt:lpstr>Vaccine Distribution: Planning Assumptions </vt:lpstr>
      <vt:lpstr>Vaccine Distribution: Planning Assumptions </vt:lpstr>
      <vt:lpstr>Communication </vt:lpstr>
      <vt:lpstr>PowerPoint Presentation</vt:lpstr>
      <vt:lpstr>VYF Has Responses to Common Concerns https://www.vaccinateyourfamily.org/vaccine-safety/</vt:lpstr>
      <vt:lpstr>Funding </vt:lpstr>
      <vt:lpstr> </vt:lpstr>
      <vt:lpstr>Mass Vaccination Clinics</vt:lpstr>
      <vt:lpstr> </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 Lamphear</dc:creator>
  <cp:lastModifiedBy>Rick Aronhalt</cp:lastModifiedBy>
  <cp:revision>6</cp:revision>
  <dcterms:created xsi:type="dcterms:W3CDTF">2019-06-17T14:22:40Z</dcterms:created>
  <dcterms:modified xsi:type="dcterms:W3CDTF">2020-10-14T15:00:29Z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opic Tags">
    <vt:lpwstr>74;#Compliance|1d69de71-1738-4be6-b4f7-84e25117bfae;#97;#Branding|95b18fb9-9b71-4958-b375-8c36ce26caed</vt:lpwstr>
  </property>
  <property fmtid="{D5CDD505-2E9C-101B-9397-08002B2CF9AE}" pid="3" name="ContentTypeId">
    <vt:lpwstr>0x010109001B58131767785F49BD63F46AA247A65E00CC27976C77505A4A86969A57B373161D</vt:lpwstr>
  </property>
  <property fmtid="{D5CDD505-2E9C-101B-9397-08002B2CF9AE}" pid="4" name="Freeform Keyword">
    <vt:lpwstr/>
  </property>
  <property fmtid="{D5CDD505-2E9C-101B-9397-08002B2CF9AE}" pid="5" name="Global Region/Country">
    <vt:lpwstr>9;#Global|d7fb9f12-4065-4375-a705-803c5ee0e8f6</vt:lpwstr>
  </property>
  <property fmtid="{D5CDD505-2E9C-101B-9397-08002B2CF9AE}" pid="6" name="Business Team">
    <vt:lpwstr>127;#Outreach|a4303d69-3465-41d3-8e88-7f21c24d7b1b</vt:lpwstr>
  </property>
  <property fmtid="{D5CDD505-2E9C-101B-9397-08002B2CF9AE}" pid="7" name="SharedWithUsers">
    <vt:lpwstr>651;#ICMA All Staff–SPG;#71;#Erika White;#677;#ICMA All Staff SP</vt:lpwstr>
  </property>
  <property fmtid="{D5CDD505-2E9C-101B-9397-08002B2CF9AE}" pid="8" name="ArticulateGUID">
    <vt:lpwstr>8B85D9CB-ECC5-4D11-9B18-3914D1E819AE</vt:lpwstr>
  </property>
  <property fmtid="{D5CDD505-2E9C-101B-9397-08002B2CF9AE}" pid="9" name="ArticulatePath">
    <vt:lpwstr>ICMA Template</vt:lpwstr>
  </property>
</Properties>
</file>